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48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FEB66-0722-468F-8F2A-6E7593B0310E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23BB15-B7FB-4CD3-9BEE-37E0B992FD1E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01A5D-ECE6-4749-83F4-49A3DDAA4998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035D7-D3FC-4EC4-AD68-FB1DD9030C3C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269A4-9CF9-40CA-AC1B-4D61321B3AF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035D7-D3FC-4EC4-AD68-FB1DD9030C3C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269A4-9CF9-40CA-AC1B-4D61321B3AF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035D7-D3FC-4EC4-AD68-FB1DD9030C3C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269A4-9CF9-40CA-AC1B-4D61321B3AF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035D7-D3FC-4EC4-AD68-FB1DD9030C3C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269A4-9CF9-40CA-AC1B-4D61321B3AF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035D7-D3FC-4EC4-AD68-FB1DD9030C3C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269A4-9CF9-40CA-AC1B-4D61321B3AF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035D7-D3FC-4EC4-AD68-FB1DD9030C3C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269A4-9CF9-40CA-AC1B-4D61321B3AF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035D7-D3FC-4EC4-AD68-FB1DD9030C3C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269A4-9CF9-40CA-AC1B-4D61321B3AF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035D7-D3FC-4EC4-AD68-FB1DD9030C3C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269A4-9CF9-40CA-AC1B-4D61321B3AF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035D7-D3FC-4EC4-AD68-FB1DD9030C3C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269A4-9CF9-40CA-AC1B-4D61321B3AF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035D7-D3FC-4EC4-AD68-FB1DD9030C3C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269A4-9CF9-40CA-AC1B-4D61321B3AF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035D7-D3FC-4EC4-AD68-FB1DD9030C3C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269A4-9CF9-40CA-AC1B-4D61321B3AF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7035D7-D3FC-4EC4-AD68-FB1DD9030C3C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2269A4-9CF9-40CA-AC1B-4D61321B3AFB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Carré corné 25"/>
          <p:cNvSpPr/>
          <p:nvPr/>
        </p:nvSpPr>
        <p:spPr>
          <a:xfrm>
            <a:off x="2714612" y="6072206"/>
            <a:ext cx="3286148" cy="500066"/>
          </a:xfrm>
          <a:prstGeom prst="foldedCorne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5" name="Carré corné 24"/>
          <p:cNvSpPr/>
          <p:nvPr/>
        </p:nvSpPr>
        <p:spPr>
          <a:xfrm>
            <a:off x="4143372" y="5572140"/>
            <a:ext cx="4572032" cy="285752"/>
          </a:xfrm>
          <a:prstGeom prst="foldedCorner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4" name="Carré corné 23"/>
          <p:cNvSpPr/>
          <p:nvPr/>
        </p:nvSpPr>
        <p:spPr>
          <a:xfrm>
            <a:off x="4143372" y="5072074"/>
            <a:ext cx="4572032" cy="428628"/>
          </a:xfrm>
          <a:prstGeom prst="foldedCorner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3" name="Carré corné 22"/>
          <p:cNvSpPr/>
          <p:nvPr/>
        </p:nvSpPr>
        <p:spPr>
          <a:xfrm>
            <a:off x="4143372" y="2786058"/>
            <a:ext cx="4572032" cy="2214578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2" name="Carré corné 21"/>
          <p:cNvSpPr/>
          <p:nvPr/>
        </p:nvSpPr>
        <p:spPr>
          <a:xfrm>
            <a:off x="4143372" y="1643050"/>
            <a:ext cx="4572032" cy="1071570"/>
          </a:xfrm>
          <a:prstGeom prst="foldedCorner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0" name="Carré corné 19"/>
          <p:cNvSpPr/>
          <p:nvPr/>
        </p:nvSpPr>
        <p:spPr>
          <a:xfrm>
            <a:off x="357158" y="5500702"/>
            <a:ext cx="3357586" cy="428628"/>
          </a:xfrm>
          <a:prstGeom prst="foldedCorner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9" name="Carré corné 18"/>
          <p:cNvSpPr/>
          <p:nvPr/>
        </p:nvSpPr>
        <p:spPr>
          <a:xfrm>
            <a:off x="357158" y="3714752"/>
            <a:ext cx="3429024" cy="1643074"/>
          </a:xfrm>
          <a:prstGeom prst="foldedCorner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8" name="Carré corné 17"/>
          <p:cNvSpPr/>
          <p:nvPr/>
        </p:nvSpPr>
        <p:spPr>
          <a:xfrm>
            <a:off x="357158" y="1643050"/>
            <a:ext cx="3429024" cy="1928826"/>
          </a:xfrm>
          <a:prstGeom prst="foldedCorner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714348" y="428604"/>
            <a:ext cx="75300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u="sng" dirty="0" smtClean="0"/>
              <a:t>Le budget de </a:t>
            </a:r>
            <a:r>
              <a:rPr lang="fr-FR" sz="2400" b="1" u="sng" dirty="0" smtClean="0"/>
              <a:t>l’Etat en 20..</a:t>
            </a:r>
            <a:endParaRPr lang="fr-FR" sz="2400" b="1" dirty="0"/>
          </a:p>
        </p:txBody>
      </p:sp>
      <p:sp>
        <p:nvSpPr>
          <p:cNvPr id="5" name="ZoneTexte 4"/>
          <p:cNvSpPr txBox="1"/>
          <p:nvPr/>
        </p:nvSpPr>
        <p:spPr>
          <a:xfrm>
            <a:off x="285720" y="1071546"/>
            <a:ext cx="350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u="sng" dirty="0" smtClean="0"/>
              <a:t>Recettes (en milliards d’euros)</a:t>
            </a:r>
            <a:endParaRPr lang="fr-FR" sz="2000" b="1" u="sng" dirty="0"/>
          </a:p>
        </p:txBody>
      </p:sp>
      <p:sp>
        <p:nvSpPr>
          <p:cNvPr id="7" name="ZoneTexte 6"/>
          <p:cNvSpPr txBox="1"/>
          <p:nvPr/>
        </p:nvSpPr>
        <p:spPr>
          <a:xfrm>
            <a:off x="357158" y="1714488"/>
            <a:ext cx="3357586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u="sng" dirty="0" smtClean="0"/>
              <a:t>Recettes fiscales</a:t>
            </a:r>
            <a:r>
              <a:rPr lang="fr-FR" sz="2000" dirty="0" smtClean="0"/>
              <a:t> </a:t>
            </a:r>
            <a:r>
              <a:rPr lang="fr-FR" b="1" dirty="0" smtClean="0"/>
              <a:t>                </a:t>
            </a:r>
            <a:endParaRPr lang="fr-FR" dirty="0" smtClean="0"/>
          </a:p>
          <a:p>
            <a:r>
              <a:rPr lang="fr-FR" dirty="0" smtClean="0"/>
              <a:t>	</a:t>
            </a:r>
          </a:p>
          <a:p>
            <a:r>
              <a:rPr lang="fr-FR" dirty="0" smtClean="0"/>
              <a:t>dont TVA                                 </a:t>
            </a:r>
          </a:p>
          <a:p>
            <a:r>
              <a:rPr lang="fr-FR" dirty="0" smtClean="0"/>
              <a:t>          Impôt sur le revenu      </a:t>
            </a:r>
          </a:p>
          <a:p>
            <a:r>
              <a:rPr lang="fr-FR" dirty="0" smtClean="0"/>
              <a:t>          Impôt sur les sociétés   </a:t>
            </a:r>
          </a:p>
          <a:p>
            <a:r>
              <a:rPr lang="fr-FR" dirty="0" smtClean="0"/>
              <a:t> </a:t>
            </a:r>
            <a:r>
              <a:rPr lang="fr-FR" dirty="0" smtClean="0"/>
              <a:t>         </a:t>
            </a:r>
            <a:r>
              <a:rPr lang="fr-FR" dirty="0" smtClean="0"/>
              <a:t>TICPE</a:t>
            </a:r>
            <a:r>
              <a:rPr lang="fr-FR" dirty="0" smtClean="0"/>
              <a:t>                                 </a:t>
            </a:r>
            <a:endParaRPr lang="fr-FR" dirty="0" smtClean="0"/>
          </a:p>
        </p:txBody>
      </p:sp>
      <p:sp>
        <p:nvSpPr>
          <p:cNvPr id="8" name="ZoneTexte 7"/>
          <p:cNvSpPr txBox="1"/>
          <p:nvPr/>
        </p:nvSpPr>
        <p:spPr>
          <a:xfrm>
            <a:off x="357158" y="3714752"/>
            <a:ext cx="3357586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u="sng" dirty="0" smtClean="0"/>
              <a:t>Recettes non fiscales</a:t>
            </a:r>
            <a:r>
              <a:rPr lang="fr-FR" sz="2000" dirty="0" smtClean="0"/>
              <a:t>         </a:t>
            </a:r>
          </a:p>
          <a:p>
            <a:r>
              <a:rPr lang="fr-FR" dirty="0" smtClean="0"/>
              <a:t>(exemples : le produit des jeux, le produit des amendes, les dividendes des entreprises dont l’Etat est actionnaire)</a:t>
            </a:r>
            <a:r>
              <a:rPr lang="fr-FR" u="sng" dirty="0" smtClean="0"/>
              <a:t> </a:t>
            </a:r>
            <a:endParaRPr lang="fr-FR" u="sng" dirty="0"/>
          </a:p>
        </p:txBody>
      </p:sp>
      <p:cxnSp>
        <p:nvCxnSpPr>
          <p:cNvPr id="11" name="Connecteur droit 10"/>
          <p:cNvCxnSpPr/>
          <p:nvPr/>
        </p:nvCxnSpPr>
        <p:spPr>
          <a:xfrm rot="5400000">
            <a:off x="1572398" y="3499644"/>
            <a:ext cx="4857784" cy="158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4143372" y="1071546"/>
            <a:ext cx="350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u="sng" dirty="0" smtClean="0"/>
              <a:t>Dépenses (en milliards d’euros)</a:t>
            </a:r>
            <a:endParaRPr lang="fr-FR" sz="2000" b="1" u="sng" dirty="0"/>
          </a:p>
        </p:txBody>
      </p:sp>
      <p:sp>
        <p:nvSpPr>
          <p:cNvPr id="13" name="ZoneTexte 12"/>
          <p:cNvSpPr txBox="1"/>
          <p:nvPr/>
        </p:nvSpPr>
        <p:spPr>
          <a:xfrm>
            <a:off x="4071934" y="1643051"/>
            <a:ext cx="47149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 </a:t>
            </a:r>
            <a:r>
              <a:rPr lang="fr-FR" sz="2000" u="sng" dirty="0" smtClean="0"/>
              <a:t>Contribution au budget</a:t>
            </a:r>
          </a:p>
          <a:p>
            <a:r>
              <a:rPr lang="fr-FR" sz="2000" dirty="0" smtClean="0"/>
              <a:t>	- des collectivités locales           </a:t>
            </a:r>
          </a:p>
          <a:p>
            <a:r>
              <a:rPr lang="fr-FR" sz="2000" dirty="0" smtClean="0"/>
              <a:t>	- de l’Union européenne          </a:t>
            </a:r>
            <a:r>
              <a:rPr lang="fr-FR" sz="2000" dirty="0" smtClean="0"/>
              <a:t> </a:t>
            </a:r>
            <a:endParaRPr lang="fr-FR" sz="2000" dirty="0" smtClean="0"/>
          </a:p>
          <a:p>
            <a:endParaRPr lang="fr-FR" sz="2000" dirty="0"/>
          </a:p>
        </p:txBody>
      </p:sp>
      <p:sp>
        <p:nvSpPr>
          <p:cNvPr id="14" name="ZoneTexte 13"/>
          <p:cNvSpPr txBox="1"/>
          <p:nvPr/>
        </p:nvSpPr>
        <p:spPr>
          <a:xfrm>
            <a:off x="4143372" y="2714620"/>
            <a:ext cx="471490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u="sng" dirty="0" smtClean="0"/>
              <a:t>Missions de l’Etat</a:t>
            </a:r>
          </a:p>
          <a:p>
            <a:r>
              <a:rPr lang="fr-FR" sz="2000" dirty="0" smtClean="0"/>
              <a:t>Enseignement et recherche                    </a:t>
            </a:r>
          </a:p>
          <a:p>
            <a:r>
              <a:rPr lang="fr-FR" sz="2000" dirty="0" smtClean="0"/>
              <a:t>Défense                                                      </a:t>
            </a:r>
          </a:p>
          <a:p>
            <a:r>
              <a:rPr lang="fr-FR" sz="2000" dirty="0" smtClean="0"/>
              <a:t>Sécurité et justice                                     </a:t>
            </a:r>
          </a:p>
          <a:p>
            <a:r>
              <a:rPr lang="fr-FR" sz="2000" dirty="0" smtClean="0"/>
              <a:t>Travail, emploi et solidarité                     </a:t>
            </a:r>
          </a:p>
          <a:p>
            <a:r>
              <a:rPr lang="fr-FR" sz="2000" dirty="0" smtClean="0"/>
              <a:t>Ecologie, ville et logement                      </a:t>
            </a:r>
          </a:p>
          <a:p>
            <a:r>
              <a:rPr lang="fr-FR" sz="2000" dirty="0" smtClean="0"/>
              <a:t>Sport, culture…                                             …            </a:t>
            </a:r>
            <a:endParaRPr lang="fr-FR" sz="2000" dirty="0"/>
          </a:p>
        </p:txBody>
      </p:sp>
      <p:sp>
        <p:nvSpPr>
          <p:cNvPr id="15" name="ZoneTexte 14"/>
          <p:cNvSpPr txBox="1"/>
          <p:nvPr/>
        </p:nvSpPr>
        <p:spPr>
          <a:xfrm>
            <a:off x="4071934" y="5072074"/>
            <a:ext cx="47863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 </a:t>
            </a:r>
            <a:r>
              <a:rPr lang="fr-FR" sz="2000" u="sng" dirty="0" smtClean="0"/>
              <a:t>Intérêts des emprunts</a:t>
            </a:r>
            <a:r>
              <a:rPr lang="fr-FR" sz="2000" dirty="0" smtClean="0"/>
              <a:t>                              </a:t>
            </a:r>
            <a:r>
              <a:rPr lang="fr-FR" sz="2000" dirty="0" smtClean="0"/>
              <a:t>   </a:t>
            </a:r>
            <a:endParaRPr lang="fr-FR" sz="2000" dirty="0"/>
          </a:p>
        </p:txBody>
      </p:sp>
      <p:sp>
        <p:nvSpPr>
          <p:cNvPr id="16" name="ZoneTexte 15"/>
          <p:cNvSpPr txBox="1"/>
          <p:nvPr/>
        </p:nvSpPr>
        <p:spPr>
          <a:xfrm>
            <a:off x="4071934" y="5500702"/>
            <a:ext cx="47863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 </a:t>
            </a:r>
            <a:r>
              <a:rPr lang="fr-FR" sz="2000" u="sng" dirty="0" smtClean="0"/>
              <a:t>Total des dépenses</a:t>
            </a:r>
            <a:r>
              <a:rPr lang="fr-FR" sz="2000" dirty="0" smtClean="0"/>
              <a:t>                                  </a:t>
            </a:r>
            <a:endParaRPr lang="fr-FR" sz="2000" dirty="0"/>
          </a:p>
        </p:txBody>
      </p:sp>
      <p:sp>
        <p:nvSpPr>
          <p:cNvPr id="17" name="ZoneTexte 16"/>
          <p:cNvSpPr txBox="1"/>
          <p:nvPr/>
        </p:nvSpPr>
        <p:spPr>
          <a:xfrm>
            <a:off x="2786050" y="6072206"/>
            <a:ext cx="32861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Solde budgétaire :</a:t>
            </a:r>
            <a:endParaRPr lang="fr-FR" sz="2000" dirty="0"/>
          </a:p>
        </p:txBody>
      </p:sp>
      <p:sp>
        <p:nvSpPr>
          <p:cNvPr id="9" name="ZoneTexte 8"/>
          <p:cNvSpPr txBox="1"/>
          <p:nvPr/>
        </p:nvSpPr>
        <p:spPr>
          <a:xfrm>
            <a:off x="357158" y="5500702"/>
            <a:ext cx="33575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u="sng" dirty="0" smtClean="0"/>
              <a:t>Total des recettes</a:t>
            </a:r>
            <a:r>
              <a:rPr lang="fr-FR" sz="2000" dirty="0" smtClean="0"/>
              <a:t>             </a:t>
            </a:r>
            <a:endParaRPr lang="fr-FR" sz="2000" u="sng" dirty="0"/>
          </a:p>
        </p:txBody>
      </p:sp>
    </p:spTree>
    <p:custDataLst>
      <p:tags r:id="rId1"/>
    </p:custDataLst>
  </p:cSld>
  <p:clrMapOvr>
    <a:masterClrMapping/>
  </p:clrMapOvr>
  <p:transition advTm="6622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9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9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4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9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9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4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9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4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9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4" dur="5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9" dur="500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5" grpId="0" animBg="1"/>
      <p:bldP spid="24" grpId="0" animBg="1"/>
      <p:bldP spid="23" grpId="0" animBg="1"/>
      <p:bldP spid="22" grpId="0" animBg="1"/>
      <p:bldP spid="20" grpId="0" animBg="1"/>
      <p:bldP spid="19" grpId="0" animBg="1"/>
      <p:bldP spid="18" grpId="0" animBg="1"/>
      <p:bldP spid="4" grpId="0"/>
      <p:bldP spid="5" grpId="0"/>
      <p:bldP spid="15" grpId="0"/>
      <p:bldP spid="16" grpId="0"/>
      <p:bldP spid="1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3.9|1.7|2.6|1.7|1.6|2.2|3.5|2.2|5.5|2.6|1.5|1.5|1.7|3.5|2.6|1.6|2.1|2.2|1.9|1.8|1.9|3.3|3.1|2.5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90</Words>
  <Application>Microsoft Office PowerPoint</Application>
  <PresentationFormat>Affichage à l'écran (4:3)</PresentationFormat>
  <Paragraphs>26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flacher</dc:creator>
  <cp:lastModifiedBy>flacher</cp:lastModifiedBy>
  <cp:revision>1</cp:revision>
  <dcterms:created xsi:type="dcterms:W3CDTF">2020-05-13T14:29:56Z</dcterms:created>
  <dcterms:modified xsi:type="dcterms:W3CDTF">2020-05-13T14:32:50Z</dcterms:modified>
</cp:coreProperties>
</file>