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309" r:id="rId2"/>
    <p:sldId id="266" r:id="rId3"/>
    <p:sldId id="277" r:id="rId4"/>
    <p:sldId id="267" r:id="rId5"/>
    <p:sldId id="305" r:id="rId6"/>
    <p:sldId id="269" r:id="rId7"/>
    <p:sldId id="270" r:id="rId8"/>
    <p:sldId id="265" r:id="rId9"/>
    <p:sldId id="259" r:id="rId10"/>
    <p:sldId id="306" r:id="rId11"/>
    <p:sldId id="261" r:id="rId12"/>
    <p:sldId id="262" r:id="rId13"/>
    <p:sldId id="263" r:id="rId14"/>
    <p:sldId id="264" r:id="rId15"/>
    <p:sldId id="278" r:id="rId16"/>
    <p:sldId id="271" r:id="rId17"/>
    <p:sldId id="279" r:id="rId18"/>
    <p:sldId id="272" r:id="rId19"/>
    <p:sldId id="274" r:id="rId20"/>
    <p:sldId id="275" r:id="rId21"/>
    <p:sldId id="276" r:id="rId22"/>
    <p:sldId id="304" r:id="rId23"/>
    <p:sldId id="283" r:id="rId24"/>
    <p:sldId id="303" r:id="rId25"/>
    <p:sldId id="285" r:id="rId26"/>
    <p:sldId id="302" r:id="rId27"/>
    <p:sldId id="287" r:id="rId28"/>
    <p:sldId id="308" r:id="rId29"/>
    <p:sldId id="289" r:id="rId30"/>
    <p:sldId id="307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301" r:id="rId40"/>
    <p:sldId id="298" r:id="rId41"/>
    <p:sldId id="299" r:id="rId42"/>
    <p:sldId id="300" r:id="rId4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71" autoAdjust="0"/>
    <p:restoredTop sz="94660"/>
  </p:normalViewPr>
  <p:slideViewPr>
    <p:cSldViewPr>
      <p:cViewPr varScale="1">
        <p:scale>
          <a:sx n="64" d="100"/>
          <a:sy n="64" d="100"/>
        </p:scale>
        <p:origin x="-120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22BE4-3EE5-42B9-A753-9D3428B9558E}" type="datetimeFigureOut">
              <a:rPr lang="fr-FR" smtClean="0"/>
              <a:pPr/>
              <a:t>18/09/2015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16E4A-D6B6-42F8-AF10-DD881AC100E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14</a:t>
            </a:fld>
            <a:endParaRPr lang="fr-F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15</a:t>
            </a:fld>
            <a:endParaRPr lang="fr-FR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16</a:t>
            </a:fld>
            <a:endParaRPr lang="fr-FR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17</a:t>
            </a:fld>
            <a:endParaRPr lang="fr-FR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18</a:t>
            </a:fld>
            <a:endParaRPr lang="fr-FR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19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20</a:t>
            </a:fld>
            <a:endParaRPr lang="fr-FR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21</a:t>
            </a:fld>
            <a:endParaRPr lang="fr-FR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22</a:t>
            </a:fld>
            <a:endParaRPr lang="fr-FR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23</a:t>
            </a:fld>
            <a:endParaRPr lang="fr-FR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24</a:t>
            </a:fld>
            <a:endParaRPr lang="fr-FR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25</a:t>
            </a:fld>
            <a:endParaRPr lang="fr-FR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26</a:t>
            </a:fld>
            <a:endParaRPr lang="fr-FR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27</a:t>
            </a:fld>
            <a:endParaRPr lang="fr-FR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28</a:t>
            </a:fld>
            <a:endParaRPr lang="fr-FR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29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30</a:t>
            </a:fld>
            <a:endParaRPr lang="fr-FR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31</a:t>
            </a:fld>
            <a:endParaRPr lang="fr-FR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32</a:t>
            </a:fld>
            <a:endParaRPr lang="fr-FR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33</a:t>
            </a:fld>
            <a:endParaRPr lang="fr-FR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34</a:t>
            </a:fld>
            <a:endParaRPr lang="fr-FR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35</a:t>
            </a:fld>
            <a:endParaRPr lang="fr-FR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36</a:t>
            </a:fld>
            <a:endParaRPr lang="fr-FR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37</a:t>
            </a:fld>
            <a:endParaRPr lang="fr-FR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38</a:t>
            </a:fld>
            <a:endParaRPr lang="fr-FR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39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40</a:t>
            </a:fld>
            <a:endParaRPr lang="fr-FR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41</a:t>
            </a:fld>
            <a:endParaRPr lang="fr-FR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42</a:t>
            </a:fld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16E4A-D6B6-42F8-AF10-DD881AC100EA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18E-B026-4D5E-B466-25D55067E29D}" type="datetimeFigureOut">
              <a:rPr lang="fr-FR" smtClean="0"/>
              <a:pPr/>
              <a:t>18/09/2015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53CB-AA54-49A7-BB9D-00C810BBC2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18E-B026-4D5E-B466-25D55067E29D}" type="datetimeFigureOut">
              <a:rPr lang="fr-FR" smtClean="0"/>
              <a:pPr/>
              <a:t>18/09/2015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53CB-AA54-49A7-BB9D-00C810BBC2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18E-B026-4D5E-B466-25D55067E29D}" type="datetimeFigureOut">
              <a:rPr lang="fr-FR" smtClean="0"/>
              <a:pPr/>
              <a:t>18/09/2015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53CB-AA54-49A7-BB9D-00C810BBC2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18E-B026-4D5E-B466-25D55067E29D}" type="datetimeFigureOut">
              <a:rPr lang="fr-FR" smtClean="0"/>
              <a:pPr/>
              <a:t>18/09/2015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53CB-AA54-49A7-BB9D-00C810BBC2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18E-B026-4D5E-B466-25D55067E29D}" type="datetimeFigureOut">
              <a:rPr lang="fr-FR" smtClean="0"/>
              <a:pPr/>
              <a:t>18/09/2015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53CB-AA54-49A7-BB9D-00C810BBC2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18E-B026-4D5E-B466-25D55067E29D}" type="datetimeFigureOut">
              <a:rPr lang="fr-FR" smtClean="0"/>
              <a:pPr/>
              <a:t>18/09/2015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53CB-AA54-49A7-BB9D-00C810BBC2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18E-B026-4D5E-B466-25D55067E29D}" type="datetimeFigureOut">
              <a:rPr lang="fr-FR" smtClean="0"/>
              <a:pPr/>
              <a:t>18/09/2015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53CB-AA54-49A7-BB9D-00C810BBC2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18E-B026-4D5E-B466-25D55067E29D}" type="datetimeFigureOut">
              <a:rPr lang="fr-FR" smtClean="0"/>
              <a:pPr/>
              <a:t>18/09/2015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53CB-AA54-49A7-BB9D-00C810BBC2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18E-B026-4D5E-B466-25D55067E29D}" type="datetimeFigureOut">
              <a:rPr lang="fr-FR" smtClean="0"/>
              <a:pPr/>
              <a:t>18/09/2015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53CB-AA54-49A7-BB9D-00C810BBC2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18E-B026-4D5E-B466-25D55067E29D}" type="datetimeFigureOut">
              <a:rPr lang="fr-FR" smtClean="0"/>
              <a:pPr/>
              <a:t>18/09/2015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53CB-AA54-49A7-BB9D-00C810BBC2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18E-B026-4D5E-B466-25D55067E29D}" type="datetimeFigureOut">
              <a:rPr lang="fr-FR" smtClean="0"/>
              <a:pPr/>
              <a:t>18/09/2015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53CB-AA54-49A7-BB9D-00C810BBC2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6818E-B026-4D5E-B466-25D55067E29D}" type="datetimeFigureOut">
              <a:rPr lang="fr-FR" smtClean="0"/>
              <a:pPr/>
              <a:t>18/09/2015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053CB-AA54-49A7-BB9D-00C810BBC28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71604" y="214290"/>
            <a:ext cx="5857916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Les contributions à la croissance du PIB </a:t>
            </a:r>
          </a:p>
          <a:p>
            <a:pPr algn="ctr"/>
            <a:r>
              <a:rPr lang="fr-FR" sz="2800" dirty="0" smtClean="0"/>
              <a:t>et les points de pourcentage</a:t>
            </a:r>
            <a:endParaRPr lang="fr-FR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285720" y="1285860"/>
            <a:ext cx="8286808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La </a:t>
            </a:r>
            <a:r>
              <a:rPr lang="fr-FR" sz="2400" dirty="0" smtClean="0"/>
              <a:t>contribution </a:t>
            </a:r>
            <a:r>
              <a:rPr lang="fr-FR" sz="2400" dirty="0" smtClean="0"/>
              <a:t>c’est l’action de participer, d’aider à la réalisation de quelque chose ; c’est la </a:t>
            </a:r>
            <a:r>
              <a:rPr lang="fr-FR" sz="2400" dirty="0" smtClean="0"/>
              <a:t>part apportée à la réalisation de quelque chose</a:t>
            </a:r>
            <a:r>
              <a:rPr lang="fr-FR" sz="2400" dirty="0" smtClean="0"/>
              <a:t>. En 1998, Zidane a fortement contribué à la victoire des bleus.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285720" y="3071810"/>
            <a:ext cx="8286808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S’intéresser aux </a:t>
            </a:r>
            <a:r>
              <a:rPr lang="fr-FR" sz="2400" b="1" dirty="0" smtClean="0"/>
              <a:t>contributions à la croissance </a:t>
            </a:r>
            <a:r>
              <a:rPr lang="fr-FR" sz="2400" b="1" dirty="0" smtClean="0"/>
              <a:t>économique</a:t>
            </a:r>
            <a:r>
              <a:rPr lang="fr-FR" sz="2400" dirty="0" smtClean="0"/>
              <a:t>, </a:t>
            </a:r>
            <a:r>
              <a:rPr lang="fr-FR" sz="2400" dirty="0" smtClean="0"/>
              <a:t>c’est donc prendre en compte les éléments qui ont conduit à une hausse du PIB. Par exemple, une hausse de la consommation contribue </a:t>
            </a:r>
            <a:r>
              <a:rPr lang="fr-FR" sz="2400" dirty="0" smtClean="0"/>
              <a:t>à une </a:t>
            </a:r>
            <a:r>
              <a:rPr lang="fr-FR" sz="2400" dirty="0" smtClean="0"/>
              <a:t>hausse du PIB. Une hausse de la productivité contribue aussi à une hausse du </a:t>
            </a:r>
            <a:r>
              <a:rPr lang="fr-FR" sz="2400" dirty="0" smtClean="0"/>
              <a:t>PIB.</a:t>
            </a: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285720" y="5286388"/>
            <a:ext cx="8286808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Dans les documents statistiques, les contributions à la croissance du PIB sont exprimées en </a:t>
            </a:r>
            <a:r>
              <a:rPr lang="fr-FR" sz="2400" b="1" dirty="0" smtClean="0"/>
              <a:t>points de pourcentage</a:t>
            </a:r>
            <a:r>
              <a:rPr lang="fr-FR" sz="2400" dirty="0" smtClean="0"/>
              <a:t>. L’objectif de ce diaporama est de comprendre comment on lit ces données.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Accolade ouvrante 2"/>
          <p:cNvSpPr/>
          <p:nvPr/>
        </p:nvSpPr>
        <p:spPr>
          <a:xfrm rot="16200000">
            <a:off x="3388143" y="673507"/>
            <a:ext cx="581764" cy="3500462"/>
          </a:xfrm>
          <a:prstGeom prst="leftBrace">
            <a:avLst>
              <a:gd name="adj1" fmla="val 8333"/>
              <a:gd name="adj2" fmla="val 50000"/>
            </a:avLst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179512" y="2780928"/>
            <a:ext cx="4214842" cy="17230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Pour calculer la variation en milliards d’euros, il suffit de faire la différence : </a:t>
            </a:r>
          </a:p>
          <a:p>
            <a:pPr algn="ctr"/>
            <a:r>
              <a:rPr lang="fr-FR" sz="2400" dirty="0" smtClean="0"/>
              <a:t>240 – 150 = 90</a:t>
            </a:r>
            <a:endParaRPr lang="fr-FR" sz="2400" dirty="0"/>
          </a:p>
        </p:txBody>
      </p:sp>
      <p:sp>
        <p:nvSpPr>
          <p:cNvPr id="6" name="Arc 5"/>
          <p:cNvSpPr/>
          <p:nvPr/>
        </p:nvSpPr>
        <p:spPr>
          <a:xfrm rot="19532531">
            <a:off x="2758318" y="2319017"/>
            <a:ext cx="2630955" cy="1723156"/>
          </a:xfrm>
          <a:prstGeom prst="arc">
            <a:avLst>
              <a:gd name="adj1" fmla="val 241722"/>
              <a:gd name="adj2" fmla="val 9507414"/>
            </a:avLst>
          </a:prstGeom>
          <a:ln>
            <a:headEnd type="arrow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215074" y="2000240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?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Accolade fermante 4"/>
          <p:cNvSpPr/>
          <p:nvPr/>
        </p:nvSpPr>
        <p:spPr>
          <a:xfrm rot="5400000">
            <a:off x="4321967" y="250009"/>
            <a:ext cx="571504" cy="4786346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763688" y="2924944"/>
            <a:ext cx="5214974" cy="28575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Pour calculer le taux de variation, on divise la différence par la valeur de départ </a:t>
            </a:r>
          </a:p>
          <a:p>
            <a:pPr algn="ctr"/>
            <a:r>
              <a:rPr lang="fr-FR" sz="2400" dirty="0" smtClean="0"/>
              <a:t>et on multiplie par 100 : 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90 / 150 = 0,6  </a:t>
            </a:r>
          </a:p>
          <a:p>
            <a:pPr algn="ctr"/>
            <a:r>
              <a:rPr lang="fr-FR" sz="2400" dirty="0" smtClean="0"/>
              <a:t>0,6 X 100 = 60 </a:t>
            </a:r>
            <a:endParaRPr lang="fr-FR" sz="2400" dirty="0"/>
          </a:p>
        </p:txBody>
      </p:sp>
      <p:sp>
        <p:nvSpPr>
          <p:cNvPr id="8" name="Forme libre 7"/>
          <p:cNvSpPr/>
          <p:nvPr/>
        </p:nvSpPr>
        <p:spPr>
          <a:xfrm>
            <a:off x="5357818" y="2389238"/>
            <a:ext cx="1534595" cy="3540092"/>
          </a:xfrm>
          <a:custGeom>
            <a:avLst/>
            <a:gdLst>
              <a:gd name="connsiteX0" fmla="*/ 0 w 1553497"/>
              <a:gd name="connsiteY0" fmla="*/ 2787445 h 3148780"/>
              <a:gd name="connsiteX1" fmla="*/ 1327355 w 1553497"/>
              <a:gd name="connsiteY1" fmla="*/ 2684206 h 3148780"/>
              <a:gd name="connsiteX2" fmla="*/ 1356852 w 1553497"/>
              <a:gd name="connsiteY2" fmla="*/ 0 h 3148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3497" h="3148780">
                <a:moveTo>
                  <a:pt x="0" y="2787445"/>
                </a:moveTo>
                <a:cubicBezTo>
                  <a:pt x="550606" y="2968112"/>
                  <a:pt x="1101213" y="3148780"/>
                  <a:pt x="1327355" y="2684206"/>
                </a:cubicBezTo>
                <a:cubicBezTo>
                  <a:pt x="1553497" y="2219632"/>
                  <a:pt x="1455174" y="1109816"/>
                  <a:pt x="1356852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60 %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Accolade fermante 4"/>
          <p:cNvSpPr/>
          <p:nvPr/>
        </p:nvSpPr>
        <p:spPr>
          <a:xfrm rot="5400000">
            <a:off x="4321967" y="250009"/>
            <a:ext cx="571504" cy="4786346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763688" y="2924944"/>
            <a:ext cx="5214974" cy="28575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Pour calculer le taux de variation, on divise la différence par la valeur de départ </a:t>
            </a:r>
          </a:p>
          <a:p>
            <a:pPr algn="ctr"/>
            <a:r>
              <a:rPr lang="fr-FR" sz="2400" dirty="0" smtClean="0"/>
              <a:t>et on multiplie par 100 : 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90 / 150 = 0,6  </a:t>
            </a:r>
          </a:p>
          <a:p>
            <a:pPr algn="ctr"/>
            <a:r>
              <a:rPr lang="fr-FR" sz="2400" dirty="0" smtClean="0"/>
              <a:t>0,6 X 100 = 60 </a:t>
            </a:r>
            <a:endParaRPr lang="fr-FR" sz="2400" dirty="0"/>
          </a:p>
        </p:txBody>
      </p:sp>
      <p:sp>
        <p:nvSpPr>
          <p:cNvPr id="8" name="Forme libre 7"/>
          <p:cNvSpPr/>
          <p:nvPr/>
        </p:nvSpPr>
        <p:spPr>
          <a:xfrm>
            <a:off x="5357818" y="2389238"/>
            <a:ext cx="1534595" cy="3540092"/>
          </a:xfrm>
          <a:custGeom>
            <a:avLst/>
            <a:gdLst>
              <a:gd name="connsiteX0" fmla="*/ 0 w 1553497"/>
              <a:gd name="connsiteY0" fmla="*/ 2787445 h 3148780"/>
              <a:gd name="connsiteX1" fmla="*/ 1327355 w 1553497"/>
              <a:gd name="connsiteY1" fmla="*/ 2684206 h 3148780"/>
              <a:gd name="connsiteX2" fmla="*/ 1356852 w 1553497"/>
              <a:gd name="connsiteY2" fmla="*/ 0 h 3148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3497" h="3148780">
                <a:moveTo>
                  <a:pt x="0" y="2787445"/>
                </a:moveTo>
                <a:cubicBezTo>
                  <a:pt x="550606" y="2968112"/>
                  <a:pt x="1101213" y="3148780"/>
                  <a:pt x="1327355" y="2684206"/>
                </a:cubicBezTo>
                <a:cubicBezTo>
                  <a:pt x="1553497" y="2219632"/>
                  <a:pt x="1455174" y="1109816"/>
                  <a:pt x="1356852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60 %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60 %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fr-FR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960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à coins arrondis 4"/>
          <p:cNvSpPr/>
          <p:nvPr/>
        </p:nvSpPr>
        <p:spPr>
          <a:xfrm>
            <a:off x="4286248" y="1643050"/>
            <a:ext cx="4643470" cy="17859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400" dirty="0" smtClean="0"/>
              <a:t>Avec ce tableau (données fictives), on connait le montant de la valeur ajoutée de chacun des trois grands secteurs d’activité en 2004 et 2014.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4286248" y="3571876"/>
            <a:ext cx="4643470" cy="307181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400" dirty="0" smtClean="0"/>
              <a:t>On va alors pouvoir calculer : </a:t>
            </a:r>
          </a:p>
          <a:p>
            <a:pPr lvl="1">
              <a:buFontTx/>
              <a:buChar char="-"/>
            </a:pPr>
            <a:r>
              <a:rPr lang="fr-FR" sz="2400" dirty="0" smtClean="0"/>
              <a:t> Le PIB</a:t>
            </a:r>
          </a:p>
          <a:p>
            <a:pPr lvl="1">
              <a:buFontTx/>
              <a:buChar char="-"/>
            </a:pPr>
            <a:r>
              <a:rPr lang="fr-FR" sz="2400" dirty="0" smtClean="0"/>
              <a:t> L’évolution de la VA de chaque secteur.</a:t>
            </a:r>
          </a:p>
          <a:p>
            <a:pPr lvl="1">
              <a:buFontTx/>
              <a:buChar char="-"/>
            </a:pPr>
            <a:r>
              <a:rPr lang="fr-FR" sz="2400" dirty="0" smtClean="0"/>
              <a:t> La contribution de chaque secteur à la variation du PIB.</a:t>
            </a:r>
          </a:p>
          <a:p>
            <a:pPr algn="ctr">
              <a:buFontTx/>
              <a:buChar char="-"/>
            </a:pP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60 %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fr-FR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22,5 %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60 %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fr-FR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22,5 %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23, 2 %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4500562" y="2643182"/>
            <a:ext cx="4143404" cy="364333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400" dirty="0" smtClean="0"/>
              <a:t>Pour calculer la contribution au PIB, il faut diviser la variation (en €) par le montant du PIB en 2004 </a:t>
            </a:r>
          </a:p>
          <a:p>
            <a:r>
              <a:rPr lang="fr-FR" sz="2400" dirty="0" smtClean="0"/>
              <a:t>et multiplier par 100.</a:t>
            </a:r>
          </a:p>
          <a:p>
            <a:endParaRPr lang="fr-FR" sz="2400" dirty="0" smtClean="0"/>
          </a:p>
          <a:p>
            <a:r>
              <a:rPr lang="fr-FR" sz="2400" dirty="0" smtClean="0"/>
              <a:t>90 / 1 550 = 0,058</a:t>
            </a:r>
          </a:p>
          <a:p>
            <a:endParaRPr lang="fr-FR" sz="2400" dirty="0" smtClean="0"/>
          </a:p>
          <a:p>
            <a:r>
              <a:rPr lang="fr-FR" sz="2400" dirty="0" smtClean="0"/>
              <a:t>0,058 X 100 = 5,8</a:t>
            </a:r>
          </a:p>
          <a:p>
            <a:pPr algn="ctr"/>
            <a:endParaRPr lang="fr-FR" dirty="0"/>
          </a:p>
        </p:txBody>
      </p:sp>
      <p:sp>
        <p:nvSpPr>
          <p:cNvPr id="5" name="Forme libre 4"/>
          <p:cNvSpPr/>
          <p:nvPr/>
        </p:nvSpPr>
        <p:spPr>
          <a:xfrm rot="308568">
            <a:off x="3351500" y="2277899"/>
            <a:ext cx="1445387" cy="3080401"/>
          </a:xfrm>
          <a:custGeom>
            <a:avLst/>
            <a:gdLst>
              <a:gd name="connsiteX0" fmla="*/ 1189220 w 1219200"/>
              <a:gd name="connsiteY0" fmla="*/ 0 h 3212892"/>
              <a:gd name="connsiteX1" fmla="*/ 4997 w 1219200"/>
              <a:gd name="connsiteY1" fmla="*/ 2728210 h 3212892"/>
              <a:gd name="connsiteX2" fmla="*/ 1219200 w 1219200"/>
              <a:gd name="connsiteY2" fmla="*/ 2908092 h 3212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9200" h="3212892">
                <a:moveTo>
                  <a:pt x="1189220" y="0"/>
                </a:moveTo>
                <a:cubicBezTo>
                  <a:pt x="594610" y="1121764"/>
                  <a:pt x="0" y="2243528"/>
                  <a:pt x="4997" y="2728210"/>
                </a:cubicBezTo>
                <a:cubicBezTo>
                  <a:pt x="9994" y="3212892"/>
                  <a:pt x="614597" y="3060492"/>
                  <a:pt x="1219200" y="2908092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Forme libre 5"/>
          <p:cNvSpPr/>
          <p:nvPr/>
        </p:nvSpPr>
        <p:spPr>
          <a:xfrm>
            <a:off x="2555775" y="5201586"/>
            <a:ext cx="2840683" cy="1035725"/>
          </a:xfrm>
          <a:custGeom>
            <a:avLst/>
            <a:gdLst>
              <a:gd name="connsiteX0" fmla="*/ 0 w 2908092"/>
              <a:gd name="connsiteY0" fmla="*/ 149902 h 789482"/>
              <a:gd name="connsiteX1" fmla="*/ 524656 w 2908092"/>
              <a:gd name="connsiteY1" fmla="*/ 764498 h 789482"/>
              <a:gd name="connsiteX2" fmla="*/ 2908092 w 2908092"/>
              <a:gd name="connsiteY2" fmla="*/ 0 h 789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8092" h="789482">
                <a:moveTo>
                  <a:pt x="0" y="149902"/>
                </a:moveTo>
                <a:cubicBezTo>
                  <a:pt x="19987" y="469692"/>
                  <a:pt x="39974" y="789482"/>
                  <a:pt x="524656" y="764498"/>
                </a:cubicBezTo>
                <a:cubicBezTo>
                  <a:pt x="1009338" y="739514"/>
                  <a:pt x="1958715" y="369757"/>
                  <a:pt x="2908092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Forme libre 6"/>
          <p:cNvSpPr/>
          <p:nvPr/>
        </p:nvSpPr>
        <p:spPr>
          <a:xfrm>
            <a:off x="6940446" y="2492895"/>
            <a:ext cx="1129259" cy="3762999"/>
          </a:xfrm>
          <a:custGeom>
            <a:avLst/>
            <a:gdLst>
              <a:gd name="connsiteX0" fmla="*/ 0 w 1129259"/>
              <a:gd name="connsiteY0" fmla="*/ 3537679 h 3962400"/>
              <a:gd name="connsiteX1" fmla="*/ 989351 w 1129259"/>
              <a:gd name="connsiteY1" fmla="*/ 3372787 h 3962400"/>
              <a:gd name="connsiteX2" fmla="*/ 839449 w 1129259"/>
              <a:gd name="connsiteY2" fmla="*/ 0 h 396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9259" h="3962400">
                <a:moveTo>
                  <a:pt x="0" y="3537679"/>
                </a:moveTo>
                <a:cubicBezTo>
                  <a:pt x="424721" y="3750039"/>
                  <a:pt x="849443" y="3962400"/>
                  <a:pt x="989351" y="3372787"/>
                </a:cubicBezTo>
                <a:cubicBezTo>
                  <a:pt x="1129259" y="2783174"/>
                  <a:pt x="984354" y="1391587"/>
                  <a:pt x="839449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60 %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fr-FR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22,5 %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23, 2 %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4500562" y="2643182"/>
            <a:ext cx="4143404" cy="364333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400" dirty="0" smtClean="0"/>
              <a:t>Pour calculer la contribution au PIB, il faut diviser la variation (en €) par le montant du PIB en 2004 </a:t>
            </a:r>
          </a:p>
          <a:p>
            <a:r>
              <a:rPr lang="fr-FR" sz="2400" dirty="0" smtClean="0"/>
              <a:t>et multiplier par 100.</a:t>
            </a:r>
          </a:p>
          <a:p>
            <a:endParaRPr lang="fr-FR" sz="2400" dirty="0" smtClean="0"/>
          </a:p>
          <a:p>
            <a:r>
              <a:rPr lang="fr-FR" sz="2400" dirty="0" smtClean="0"/>
              <a:t>90 / 1 550 = 0,058</a:t>
            </a:r>
          </a:p>
          <a:p>
            <a:endParaRPr lang="fr-FR" sz="2400" dirty="0" smtClean="0"/>
          </a:p>
          <a:p>
            <a:r>
              <a:rPr lang="fr-FR" sz="2400" dirty="0" smtClean="0"/>
              <a:t>0,058 X 100 = 5,8</a:t>
            </a:r>
          </a:p>
          <a:p>
            <a:pPr algn="ctr"/>
            <a:endParaRPr lang="fr-FR" dirty="0"/>
          </a:p>
        </p:txBody>
      </p:sp>
      <p:sp>
        <p:nvSpPr>
          <p:cNvPr id="5" name="Forme libre 4"/>
          <p:cNvSpPr/>
          <p:nvPr/>
        </p:nvSpPr>
        <p:spPr>
          <a:xfrm rot="308568">
            <a:off x="3351500" y="2277899"/>
            <a:ext cx="1445387" cy="3080401"/>
          </a:xfrm>
          <a:custGeom>
            <a:avLst/>
            <a:gdLst>
              <a:gd name="connsiteX0" fmla="*/ 1189220 w 1219200"/>
              <a:gd name="connsiteY0" fmla="*/ 0 h 3212892"/>
              <a:gd name="connsiteX1" fmla="*/ 4997 w 1219200"/>
              <a:gd name="connsiteY1" fmla="*/ 2728210 h 3212892"/>
              <a:gd name="connsiteX2" fmla="*/ 1219200 w 1219200"/>
              <a:gd name="connsiteY2" fmla="*/ 2908092 h 3212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9200" h="3212892">
                <a:moveTo>
                  <a:pt x="1189220" y="0"/>
                </a:moveTo>
                <a:cubicBezTo>
                  <a:pt x="594610" y="1121764"/>
                  <a:pt x="0" y="2243528"/>
                  <a:pt x="4997" y="2728210"/>
                </a:cubicBezTo>
                <a:cubicBezTo>
                  <a:pt x="9994" y="3212892"/>
                  <a:pt x="614597" y="3060492"/>
                  <a:pt x="1219200" y="2908092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Forme libre 5"/>
          <p:cNvSpPr/>
          <p:nvPr/>
        </p:nvSpPr>
        <p:spPr>
          <a:xfrm>
            <a:off x="2555775" y="5201586"/>
            <a:ext cx="2840683" cy="1035725"/>
          </a:xfrm>
          <a:custGeom>
            <a:avLst/>
            <a:gdLst>
              <a:gd name="connsiteX0" fmla="*/ 0 w 2908092"/>
              <a:gd name="connsiteY0" fmla="*/ 149902 h 789482"/>
              <a:gd name="connsiteX1" fmla="*/ 524656 w 2908092"/>
              <a:gd name="connsiteY1" fmla="*/ 764498 h 789482"/>
              <a:gd name="connsiteX2" fmla="*/ 2908092 w 2908092"/>
              <a:gd name="connsiteY2" fmla="*/ 0 h 789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8092" h="789482">
                <a:moveTo>
                  <a:pt x="0" y="149902"/>
                </a:moveTo>
                <a:cubicBezTo>
                  <a:pt x="19987" y="469692"/>
                  <a:pt x="39974" y="789482"/>
                  <a:pt x="524656" y="764498"/>
                </a:cubicBezTo>
                <a:cubicBezTo>
                  <a:pt x="1009338" y="739514"/>
                  <a:pt x="1958715" y="369757"/>
                  <a:pt x="2908092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Forme libre 6"/>
          <p:cNvSpPr/>
          <p:nvPr/>
        </p:nvSpPr>
        <p:spPr>
          <a:xfrm>
            <a:off x="6940446" y="2492895"/>
            <a:ext cx="1129259" cy="3762999"/>
          </a:xfrm>
          <a:custGeom>
            <a:avLst/>
            <a:gdLst>
              <a:gd name="connsiteX0" fmla="*/ 0 w 1129259"/>
              <a:gd name="connsiteY0" fmla="*/ 3537679 h 3962400"/>
              <a:gd name="connsiteX1" fmla="*/ 989351 w 1129259"/>
              <a:gd name="connsiteY1" fmla="*/ 3372787 h 3962400"/>
              <a:gd name="connsiteX2" fmla="*/ 839449 w 1129259"/>
              <a:gd name="connsiteY2" fmla="*/ 0 h 396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9259" h="3962400">
                <a:moveTo>
                  <a:pt x="0" y="3537679"/>
                </a:moveTo>
                <a:cubicBezTo>
                  <a:pt x="424721" y="3750039"/>
                  <a:pt x="849443" y="3962400"/>
                  <a:pt x="989351" y="3372787"/>
                </a:cubicBezTo>
                <a:cubicBezTo>
                  <a:pt x="1129259" y="2783174"/>
                  <a:pt x="984354" y="1391587"/>
                  <a:pt x="839449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60 %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fr-FR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22,5 %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23,2</a:t>
                      </a:r>
                      <a:r>
                        <a:rPr lang="fr-FR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%</a:t>
                      </a: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4429124" y="3929066"/>
            <a:ext cx="4000528" cy="18573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90 / 1 550 = 0,058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0,058 X 100 = 5,8</a:t>
            </a:r>
            <a:endParaRPr lang="fr-FR" sz="2400" dirty="0"/>
          </a:p>
        </p:txBody>
      </p:sp>
      <p:sp>
        <p:nvSpPr>
          <p:cNvPr id="6" name="Forme libre 5"/>
          <p:cNvSpPr/>
          <p:nvPr/>
        </p:nvSpPr>
        <p:spPr>
          <a:xfrm>
            <a:off x="4686925" y="3284984"/>
            <a:ext cx="634583" cy="1002203"/>
          </a:xfrm>
          <a:custGeom>
            <a:avLst/>
            <a:gdLst>
              <a:gd name="connsiteX0" fmla="*/ 244839 w 634583"/>
              <a:gd name="connsiteY0" fmla="*/ 0 h 1199213"/>
              <a:gd name="connsiteX1" fmla="*/ 64957 w 634583"/>
              <a:gd name="connsiteY1" fmla="*/ 209862 h 1199213"/>
              <a:gd name="connsiteX2" fmla="*/ 634583 w 634583"/>
              <a:gd name="connsiteY2" fmla="*/ 1199213 h 1199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583" h="1199213">
                <a:moveTo>
                  <a:pt x="244839" y="0"/>
                </a:moveTo>
                <a:cubicBezTo>
                  <a:pt x="122419" y="4996"/>
                  <a:pt x="0" y="9993"/>
                  <a:pt x="64957" y="209862"/>
                </a:cubicBezTo>
                <a:cubicBezTo>
                  <a:pt x="129914" y="409731"/>
                  <a:pt x="382248" y="804472"/>
                  <a:pt x="634583" y="1199213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Forme libre 8"/>
          <p:cNvSpPr/>
          <p:nvPr/>
        </p:nvSpPr>
        <p:spPr>
          <a:xfrm>
            <a:off x="2098623" y="4653136"/>
            <a:ext cx="3769521" cy="1368152"/>
          </a:xfrm>
          <a:custGeom>
            <a:avLst/>
            <a:gdLst>
              <a:gd name="connsiteX0" fmla="*/ 404734 w 3732551"/>
              <a:gd name="connsiteY0" fmla="*/ 629587 h 1154242"/>
              <a:gd name="connsiteX1" fmla="*/ 554636 w 3732551"/>
              <a:gd name="connsiteY1" fmla="*/ 1049311 h 1154242"/>
              <a:gd name="connsiteX2" fmla="*/ 3732551 w 3732551"/>
              <a:gd name="connsiteY2" fmla="*/ 0 h 1154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32551" h="1154242">
                <a:moveTo>
                  <a:pt x="404734" y="629587"/>
                </a:moveTo>
                <a:cubicBezTo>
                  <a:pt x="202367" y="891914"/>
                  <a:pt x="0" y="1154242"/>
                  <a:pt x="554636" y="1049311"/>
                </a:cubicBezTo>
                <a:cubicBezTo>
                  <a:pt x="1109272" y="944380"/>
                  <a:pt x="2420911" y="472190"/>
                  <a:pt x="3732551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Forme libre 9"/>
          <p:cNvSpPr/>
          <p:nvPr/>
        </p:nvSpPr>
        <p:spPr>
          <a:xfrm>
            <a:off x="7629993" y="3501008"/>
            <a:ext cx="524656" cy="2060343"/>
          </a:xfrm>
          <a:custGeom>
            <a:avLst/>
            <a:gdLst>
              <a:gd name="connsiteX0" fmla="*/ 0 w 524656"/>
              <a:gd name="connsiteY0" fmla="*/ 1978701 h 2293495"/>
              <a:gd name="connsiteX1" fmla="*/ 494676 w 524656"/>
              <a:gd name="connsiteY1" fmla="*/ 1963711 h 2293495"/>
              <a:gd name="connsiteX2" fmla="*/ 179882 w 524656"/>
              <a:gd name="connsiteY2" fmla="*/ 0 h 229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656" h="2293495">
                <a:moveTo>
                  <a:pt x="0" y="1978701"/>
                </a:moveTo>
                <a:cubicBezTo>
                  <a:pt x="232348" y="2136098"/>
                  <a:pt x="464696" y="2293495"/>
                  <a:pt x="494676" y="1963711"/>
                </a:cubicBezTo>
                <a:cubicBezTo>
                  <a:pt x="524656" y="1633927"/>
                  <a:pt x="352269" y="816963"/>
                  <a:pt x="179882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9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60 %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fr-FR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22,5 %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23,2</a:t>
                      </a:r>
                      <a:r>
                        <a:rPr lang="fr-FR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%</a:t>
                      </a: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4429124" y="3929066"/>
            <a:ext cx="4000528" cy="18573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90 / 1 550 = 0,058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0,058 X 100 = 5,8</a:t>
            </a:r>
            <a:endParaRPr lang="fr-FR" sz="2400" dirty="0"/>
          </a:p>
        </p:txBody>
      </p:sp>
      <p:sp>
        <p:nvSpPr>
          <p:cNvPr id="6" name="Forme libre 5"/>
          <p:cNvSpPr/>
          <p:nvPr/>
        </p:nvSpPr>
        <p:spPr>
          <a:xfrm>
            <a:off x="4686925" y="3284984"/>
            <a:ext cx="634583" cy="1002203"/>
          </a:xfrm>
          <a:custGeom>
            <a:avLst/>
            <a:gdLst>
              <a:gd name="connsiteX0" fmla="*/ 244839 w 634583"/>
              <a:gd name="connsiteY0" fmla="*/ 0 h 1199213"/>
              <a:gd name="connsiteX1" fmla="*/ 64957 w 634583"/>
              <a:gd name="connsiteY1" fmla="*/ 209862 h 1199213"/>
              <a:gd name="connsiteX2" fmla="*/ 634583 w 634583"/>
              <a:gd name="connsiteY2" fmla="*/ 1199213 h 1199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583" h="1199213">
                <a:moveTo>
                  <a:pt x="244839" y="0"/>
                </a:moveTo>
                <a:cubicBezTo>
                  <a:pt x="122419" y="4996"/>
                  <a:pt x="0" y="9993"/>
                  <a:pt x="64957" y="209862"/>
                </a:cubicBezTo>
                <a:cubicBezTo>
                  <a:pt x="129914" y="409731"/>
                  <a:pt x="382248" y="804472"/>
                  <a:pt x="634583" y="1199213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Forme libre 8"/>
          <p:cNvSpPr/>
          <p:nvPr/>
        </p:nvSpPr>
        <p:spPr>
          <a:xfrm>
            <a:off x="2098623" y="4653136"/>
            <a:ext cx="3769521" cy="1368152"/>
          </a:xfrm>
          <a:custGeom>
            <a:avLst/>
            <a:gdLst>
              <a:gd name="connsiteX0" fmla="*/ 404734 w 3732551"/>
              <a:gd name="connsiteY0" fmla="*/ 629587 h 1154242"/>
              <a:gd name="connsiteX1" fmla="*/ 554636 w 3732551"/>
              <a:gd name="connsiteY1" fmla="*/ 1049311 h 1154242"/>
              <a:gd name="connsiteX2" fmla="*/ 3732551 w 3732551"/>
              <a:gd name="connsiteY2" fmla="*/ 0 h 1154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32551" h="1154242">
                <a:moveTo>
                  <a:pt x="404734" y="629587"/>
                </a:moveTo>
                <a:cubicBezTo>
                  <a:pt x="202367" y="891914"/>
                  <a:pt x="0" y="1154242"/>
                  <a:pt x="554636" y="1049311"/>
                </a:cubicBezTo>
                <a:cubicBezTo>
                  <a:pt x="1109272" y="944380"/>
                  <a:pt x="2420911" y="472190"/>
                  <a:pt x="3732551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Forme libre 9"/>
          <p:cNvSpPr/>
          <p:nvPr/>
        </p:nvSpPr>
        <p:spPr>
          <a:xfrm>
            <a:off x="7629993" y="3501008"/>
            <a:ext cx="524656" cy="2060343"/>
          </a:xfrm>
          <a:custGeom>
            <a:avLst/>
            <a:gdLst>
              <a:gd name="connsiteX0" fmla="*/ 0 w 524656"/>
              <a:gd name="connsiteY0" fmla="*/ 1978701 h 2293495"/>
              <a:gd name="connsiteX1" fmla="*/ 494676 w 524656"/>
              <a:gd name="connsiteY1" fmla="*/ 1963711 h 2293495"/>
              <a:gd name="connsiteX2" fmla="*/ 179882 w 524656"/>
              <a:gd name="connsiteY2" fmla="*/ 0 h 229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656" h="2293495">
                <a:moveTo>
                  <a:pt x="0" y="1978701"/>
                </a:moveTo>
                <a:cubicBezTo>
                  <a:pt x="232348" y="2136098"/>
                  <a:pt x="464696" y="2293495"/>
                  <a:pt x="494676" y="1963711"/>
                </a:cubicBezTo>
                <a:cubicBezTo>
                  <a:pt x="524656" y="1633927"/>
                  <a:pt x="352269" y="816963"/>
                  <a:pt x="179882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60 %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fr-FR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22,5 %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23,2 %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5214942" y="4643446"/>
            <a:ext cx="3643338" cy="20002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180 / 1 550 =  0,1161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0,1161 X 100 = 11,61</a:t>
            </a:r>
            <a:endParaRPr lang="fr-FR" sz="2400" dirty="0"/>
          </a:p>
        </p:txBody>
      </p:sp>
      <p:sp>
        <p:nvSpPr>
          <p:cNvPr id="5" name="Forme libre 4"/>
          <p:cNvSpPr/>
          <p:nvPr/>
        </p:nvSpPr>
        <p:spPr>
          <a:xfrm>
            <a:off x="4788024" y="4437113"/>
            <a:ext cx="936104" cy="792088"/>
          </a:xfrm>
          <a:custGeom>
            <a:avLst/>
            <a:gdLst>
              <a:gd name="connsiteX0" fmla="*/ 157396 w 831953"/>
              <a:gd name="connsiteY0" fmla="*/ 0 h 869429"/>
              <a:gd name="connsiteX1" fmla="*/ 112426 w 831953"/>
              <a:gd name="connsiteY1" fmla="*/ 314793 h 869429"/>
              <a:gd name="connsiteX2" fmla="*/ 831953 w 831953"/>
              <a:gd name="connsiteY2" fmla="*/ 869429 h 869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1953" h="869429">
                <a:moveTo>
                  <a:pt x="157396" y="0"/>
                </a:moveTo>
                <a:cubicBezTo>
                  <a:pt x="78698" y="84944"/>
                  <a:pt x="0" y="169888"/>
                  <a:pt x="112426" y="314793"/>
                </a:cubicBezTo>
                <a:cubicBezTo>
                  <a:pt x="224852" y="459698"/>
                  <a:pt x="831953" y="869429"/>
                  <a:pt x="831953" y="869429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Forme libre 10"/>
          <p:cNvSpPr/>
          <p:nvPr/>
        </p:nvSpPr>
        <p:spPr>
          <a:xfrm rot="21081802">
            <a:off x="2241174" y="5212585"/>
            <a:ext cx="4374303" cy="926369"/>
          </a:xfrm>
          <a:custGeom>
            <a:avLst/>
            <a:gdLst>
              <a:gd name="connsiteX0" fmla="*/ 547141 w 4459574"/>
              <a:gd name="connsiteY0" fmla="*/ 0 h 182380"/>
              <a:gd name="connsiteX1" fmla="*/ 652072 w 4459574"/>
              <a:gd name="connsiteY1" fmla="*/ 164892 h 182380"/>
              <a:gd name="connsiteX2" fmla="*/ 4459574 w 4459574"/>
              <a:gd name="connsiteY2" fmla="*/ 104931 h 182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59574" h="182380">
                <a:moveTo>
                  <a:pt x="547141" y="0"/>
                </a:moveTo>
                <a:cubicBezTo>
                  <a:pt x="273570" y="73702"/>
                  <a:pt x="0" y="147404"/>
                  <a:pt x="652072" y="164892"/>
                </a:cubicBezTo>
                <a:cubicBezTo>
                  <a:pt x="1304144" y="182380"/>
                  <a:pt x="2881859" y="143655"/>
                  <a:pt x="4459574" y="104931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Forme libre 11"/>
          <p:cNvSpPr/>
          <p:nvPr/>
        </p:nvSpPr>
        <p:spPr>
          <a:xfrm>
            <a:off x="7956376" y="4509120"/>
            <a:ext cx="1037722" cy="1546906"/>
          </a:xfrm>
          <a:custGeom>
            <a:avLst/>
            <a:gdLst>
              <a:gd name="connsiteX0" fmla="*/ 629587 w 1154242"/>
              <a:gd name="connsiteY0" fmla="*/ 1783829 h 1783829"/>
              <a:gd name="connsiteX1" fmla="*/ 1049311 w 1154242"/>
              <a:gd name="connsiteY1" fmla="*/ 1199213 h 1783829"/>
              <a:gd name="connsiteX2" fmla="*/ 0 w 1154242"/>
              <a:gd name="connsiteY2" fmla="*/ 0 h 1783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4242" h="1783829">
                <a:moveTo>
                  <a:pt x="629587" y="1783829"/>
                </a:moveTo>
                <a:cubicBezTo>
                  <a:pt x="891914" y="1640173"/>
                  <a:pt x="1154242" y="1496518"/>
                  <a:pt x="1049311" y="1199213"/>
                </a:cubicBezTo>
                <a:cubicBezTo>
                  <a:pt x="944380" y="901908"/>
                  <a:pt x="472190" y="450954"/>
                  <a:pt x="0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11" grpId="0" animBg="1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60 %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fr-FR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22,5 %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11,61</a:t>
                      </a: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23,2 %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5214942" y="4643446"/>
            <a:ext cx="3643338" cy="20002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180 / 1 550 =  0,1161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0,1161 X 100 = 11,61</a:t>
            </a:r>
            <a:endParaRPr lang="fr-FR" sz="2400" dirty="0"/>
          </a:p>
        </p:txBody>
      </p:sp>
      <p:sp>
        <p:nvSpPr>
          <p:cNvPr id="5" name="Forme libre 4"/>
          <p:cNvSpPr/>
          <p:nvPr/>
        </p:nvSpPr>
        <p:spPr>
          <a:xfrm>
            <a:off x="4788024" y="4437113"/>
            <a:ext cx="936104" cy="792088"/>
          </a:xfrm>
          <a:custGeom>
            <a:avLst/>
            <a:gdLst>
              <a:gd name="connsiteX0" fmla="*/ 157396 w 831953"/>
              <a:gd name="connsiteY0" fmla="*/ 0 h 869429"/>
              <a:gd name="connsiteX1" fmla="*/ 112426 w 831953"/>
              <a:gd name="connsiteY1" fmla="*/ 314793 h 869429"/>
              <a:gd name="connsiteX2" fmla="*/ 831953 w 831953"/>
              <a:gd name="connsiteY2" fmla="*/ 869429 h 869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1953" h="869429">
                <a:moveTo>
                  <a:pt x="157396" y="0"/>
                </a:moveTo>
                <a:cubicBezTo>
                  <a:pt x="78698" y="84944"/>
                  <a:pt x="0" y="169888"/>
                  <a:pt x="112426" y="314793"/>
                </a:cubicBezTo>
                <a:cubicBezTo>
                  <a:pt x="224852" y="459698"/>
                  <a:pt x="831953" y="869429"/>
                  <a:pt x="831953" y="869429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Forme libre 10"/>
          <p:cNvSpPr/>
          <p:nvPr/>
        </p:nvSpPr>
        <p:spPr>
          <a:xfrm rot="21081802">
            <a:off x="2241174" y="5212585"/>
            <a:ext cx="4374303" cy="926369"/>
          </a:xfrm>
          <a:custGeom>
            <a:avLst/>
            <a:gdLst>
              <a:gd name="connsiteX0" fmla="*/ 547141 w 4459574"/>
              <a:gd name="connsiteY0" fmla="*/ 0 h 182380"/>
              <a:gd name="connsiteX1" fmla="*/ 652072 w 4459574"/>
              <a:gd name="connsiteY1" fmla="*/ 164892 h 182380"/>
              <a:gd name="connsiteX2" fmla="*/ 4459574 w 4459574"/>
              <a:gd name="connsiteY2" fmla="*/ 104931 h 182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59574" h="182380">
                <a:moveTo>
                  <a:pt x="547141" y="0"/>
                </a:moveTo>
                <a:cubicBezTo>
                  <a:pt x="273570" y="73702"/>
                  <a:pt x="0" y="147404"/>
                  <a:pt x="652072" y="164892"/>
                </a:cubicBezTo>
                <a:cubicBezTo>
                  <a:pt x="1304144" y="182380"/>
                  <a:pt x="2881859" y="143655"/>
                  <a:pt x="4459574" y="104931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Forme libre 11"/>
          <p:cNvSpPr/>
          <p:nvPr/>
        </p:nvSpPr>
        <p:spPr>
          <a:xfrm>
            <a:off x="7956376" y="4509120"/>
            <a:ext cx="1037722" cy="1546906"/>
          </a:xfrm>
          <a:custGeom>
            <a:avLst/>
            <a:gdLst>
              <a:gd name="connsiteX0" fmla="*/ 629587 w 1154242"/>
              <a:gd name="connsiteY0" fmla="*/ 1783829 h 1783829"/>
              <a:gd name="connsiteX1" fmla="*/ 1049311 w 1154242"/>
              <a:gd name="connsiteY1" fmla="*/ 1199213 h 1783829"/>
              <a:gd name="connsiteX2" fmla="*/ 0 w 1154242"/>
              <a:gd name="connsiteY2" fmla="*/ 0 h 1783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4242" h="1783829">
                <a:moveTo>
                  <a:pt x="629587" y="1783829"/>
                </a:moveTo>
                <a:cubicBezTo>
                  <a:pt x="891914" y="1640173"/>
                  <a:pt x="1154242" y="1496518"/>
                  <a:pt x="1049311" y="1199213"/>
                </a:cubicBezTo>
                <a:cubicBezTo>
                  <a:pt x="944380" y="901908"/>
                  <a:pt x="472190" y="450954"/>
                  <a:pt x="0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60 %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fr-FR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22,5 %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11,61</a:t>
                      </a: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23,2 %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à coins arrondis 6"/>
          <p:cNvSpPr/>
          <p:nvPr/>
        </p:nvSpPr>
        <p:spPr>
          <a:xfrm>
            <a:off x="500034" y="357166"/>
            <a:ext cx="5214974" cy="321471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Pour cette dernière case, deux calculs sont possibles. On peut réaliser le même type de calcul que pour les précédents.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360 / 1 550 = 0,232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0,232 X 100 = 23,2</a:t>
            </a:r>
            <a:endParaRPr lang="fr-FR" sz="2400" dirty="0"/>
          </a:p>
        </p:txBody>
      </p:sp>
      <p:sp>
        <p:nvSpPr>
          <p:cNvPr id="8" name="Forme libre 7"/>
          <p:cNvSpPr/>
          <p:nvPr/>
        </p:nvSpPr>
        <p:spPr>
          <a:xfrm>
            <a:off x="1214414" y="2428868"/>
            <a:ext cx="3789634" cy="4168484"/>
          </a:xfrm>
          <a:custGeom>
            <a:avLst/>
            <a:gdLst>
              <a:gd name="connsiteX0" fmla="*/ 3899941 w 3899941"/>
              <a:gd name="connsiteY0" fmla="*/ 2833141 h 3887449"/>
              <a:gd name="connsiteX1" fmla="*/ 2505856 w 3899941"/>
              <a:gd name="connsiteY1" fmla="*/ 3552669 h 3887449"/>
              <a:gd name="connsiteX2" fmla="*/ 302302 w 3899941"/>
              <a:gd name="connsiteY2" fmla="*/ 824459 h 3887449"/>
              <a:gd name="connsiteX3" fmla="*/ 692046 w 3899941"/>
              <a:gd name="connsiteY3" fmla="*/ 0 h 3887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9941" h="3887449">
                <a:moveTo>
                  <a:pt x="3899941" y="2833141"/>
                </a:moveTo>
                <a:cubicBezTo>
                  <a:pt x="3502701" y="3360295"/>
                  <a:pt x="3105462" y="3887449"/>
                  <a:pt x="2505856" y="3552669"/>
                </a:cubicBezTo>
                <a:cubicBezTo>
                  <a:pt x="1906250" y="3217889"/>
                  <a:pt x="604604" y="1416571"/>
                  <a:pt x="302302" y="824459"/>
                </a:cubicBezTo>
                <a:cubicBezTo>
                  <a:pt x="0" y="232348"/>
                  <a:pt x="346023" y="116174"/>
                  <a:pt x="692046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Forme libre 8"/>
          <p:cNvSpPr/>
          <p:nvPr/>
        </p:nvSpPr>
        <p:spPr>
          <a:xfrm>
            <a:off x="996846" y="1596452"/>
            <a:ext cx="1702946" cy="4712868"/>
          </a:xfrm>
          <a:custGeom>
            <a:avLst/>
            <a:gdLst>
              <a:gd name="connsiteX0" fmla="*/ 1401580 w 1701384"/>
              <a:gd name="connsiteY0" fmla="*/ 3740046 h 4542020"/>
              <a:gd name="connsiteX1" fmla="*/ 667062 w 1701384"/>
              <a:gd name="connsiteY1" fmla="*/ 4009869 h 4542020"/>
              <a:gd name="connsiteX2" fmla="*/ 172387 w 1701384"/>
              <a:gd name="connsiteY2" fmla="*/ 547141 h 4542020"/>
              <a:gd name="connsiteX3" fmla="*/ 1701384 w 1701384"/>
              <a:gd name="connsiteY3" fmla="*/ 727023 h 45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1384" h="4542020">
                <a:moveTo>
                  <a:pt x="1401580" y="3740046"/>
                </a:moveTo>
                <a:cubicBezTo>
                  <a:pt x="1136753" y="4141033"/>
                  <a:pt x="871927" y="4542020"/>
                  <a:pt x="667062" y="4009869"/>
                </a:cubicBezTo>
                <a:cubicBezTo>
                  <a:pt x="462197" y="3477718"/>
                  <a:pt x="0" y="1094282"/>
                  <a:pt x="172387" y="547141"/>
                </a:cubicBezTo>
                <a:cubicBezTo>
                  <a:pt x="344774" y="0"/>
                  <a:pt x="1701384" y="727023"/>
                  <a:pt x="1701384" y="727023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Forme libre 9"/>
          <p:cNvSpPr/>
          <p:nvPr/>
        </p:nvSpPr>
        <p:spPr>
          <a:xfrm>
            <a:off x="4332157" y="3222885"/>
            <a:ext cx="3240239" cy="1777751"/>
          </a:xfrm>
          <a:custGeom>
            <a:avLst/>
            <a:gdLst>
              <a:gd name="connsiteX0" fmla="*/ 0 w 3028013"/>
              <a:gd name="connsiteY0" fmla="*/ 59961 h 1678899"/>
              <a:gd name="connsiteX1" fmla="*/ 1049312 w 3028013"/>
              <a:gd name="connsiteY1" fmla="*/ 269823 h 1678899"/>
              <a:gd name="connsiteX2" fmla="*/ 3028013 w 3028013"/>
              <a:gd name="connsiteY2" fmla="*/ 1678899 h 1678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28013" h="1678899">
                <a:moveTo>
                  <a:pt x="0" y="59961"/>
                </a:moveTo>
                <a:cubicBezTo>
                  <a:pt x="272321" y="29980"/>
                  <a:pt x="544643" y="0"/>
                  <a:pt x="1049312" y="269823"/>
                </a:cubicBezTo>
                <a:cubicBezTo>
                  <a:pt x="1553981" y="539646"/>
                  <a:pt x="2290997" y="1109272"/>
                  <a:pt x="3028013" y="1678899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60 %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fr-FR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22,5 %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11,61</a:t>
                      </a: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23,2 %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23,2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à coins arrondis 6"/>
          <p:cNvSpPr/>
          <p:nvPr/>
        </p:nvSpPr>
        <p:spPr>
          <a:xfrm>
            <a:off x="500034" y="357166"/>
            <a:ext cx="5214974" cy="321471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Pour cette dernière case, deux calculs sont possibles. On peut réaliser le même type de calcul que pour les précédents.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360 / 1 550 = 0,232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0,232 X 100 = 23,2</a:t>
            </a:r>
            <a:endParaRPr lang="fr-FR" sz="2400" dirty="0"/>
          </a:p>
        </p:txBody>
      </p:sp>
      <p:sp>
        <p:nvSpPr>
          <p:cNvPr id="8" name="Forme libre 7"/>
          <p:cNvSpPr/>
          <p:nvPr/>
        </p:nvSpPr>
        <p:spPr>
          <a:xfrm>
            <a:off x="1214414" y="2428868"/>
            <a:ext cx="3789634" cy="4168484"/>
          </a:xfrm>
          <a:custGeom>
            <a:avLst/>
            <a:gdLst>
              <a:gd name="connsiteX0" fmla="*/ 3899941 w 3899941"/>
              <a:gd name="connsiteY0" fmla="*/ 2833141 h 3887449"/>
              <a:gd name="connsiteX1" fmla="*/ 2505856 w 3899941"/>
              <a:gd name="connsiteY1" fmla="*/ 3552669 h 3887449"/>
              <a:gd name="connsiteX2" fmla="*/ 302302 w 3899941"/>
              <a:gd name="connsiteY2" fmla="*/ 824459 h 3887449"/>
              <a:gd name="connsiteX3" fmla="*/ 692046 w 3899941"/>
              <a:gd name="connsiteY3" fmla="*/ 0 h 3887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9941" h="3887449">
                <a:moveTo>
                  <a:pt x="3899941" y="2833141"/>
                </a:moveTo>
                <a:cubicBezTo>
                  <a:pt x="3502701" y="3360295"/>
                  <a:pt x="3105462" y="3887449"/>
                  <a:pt x="2505856" y="3552669"/>
                </a:cubicBezTo>
                <a:cubicBezTo>
                  <a:pt x="1906250" y="3217889"/>
                  <a:pt x="604604" y="1416571"/>
                  <a:pt x="302302" y="824459"/>
                </a:cubicBezTo>
                <a:cubicBezTo>
                  <a:pt x="0" y="232348"/>
                  <a:pt x="346023" y="116174"/>
                  <a:pt x="692046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Forme libre 8"/>
          <p:cNvSpPr/>
          <p:nvPr/>
        </p:nvSpPr>
        <p:spPr>
          <a:xfrm>
            <a:off x="996846" y="1596452"/>
            <a:ext cx="1702946" cy="4712868"/>
          </a:xfrm>
          <a:custGeom>
            <a:avLst/>
            <a:gdLst>
              <a:gd name="connsiteX0" fmla="*/ 1401580 w 1701384"/>
              <a:gd name="connsiteY0" fmla="*/ 3740046 h 4542020"/>
              <a:gd name="connsiteX1" fmla="*/ 667062 w 1701384"/>
              <a:gd name="connsiteY1" fmla="*/ 4009869 h 4542020"/>
              <a:gd name="connsiteX2" fmla="*/ 172387 w 1701384"/>
              <a:gd name="connsiteY2" fmla="*/ 547141 h 4542020"/>
              <a:gd name="connsiteX3" fmla="*/ 1701384 w 1701384"/>
              <a:gd name="connsiteY3" fmla="*/ 727023 h 45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1384" h="4542020">
                <a:moveTo>
                  <a:pt x="1401580" y="3740046"/>
                </a:moveTo>
                <a:cubicBezTo>
                  <a:pt x="1136753" y="4141033"/>
                  <a:pt x="871927" y="4542020"/>
                  <a:pt x="667062" y="4009869"/>
                </a:cubicBezTo>
                <a:cubicBezTo>
                  <a:pt x="462197" y="3477718"/>
                  <a:pt x="0" y="1094282"/>
                  <a:pt x="172387" y="547141"/>
                </a:cubicBezTo>
                <a:cubicBezTo>
                  <a:pt x="344774" y="0"/>
                  <a:pt x="1701384" y="727023"/>
                  <a:pt x="1701384" y="727023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Forme libre 9"/>
          <p:cNvSpPr/>
          <p:nvPr/>
        </p:nvSpPr>
        <p:spPr>
          <a:xfrm>
            <a:off x="4332157" y="3222885"/>
            <a:ext cx="3240239" cy="1777751"/>
          </a:xfrm>
          <a:custGeom>
            <a:avLst/>
            <a:gdLst>
              <a:gd name="connsiteX0" fmla="*/ 0 w 3028013"/>
              <a:gd name="connsiteY0" fmla="*/ 59961 h 1678899"/>
              <a:gd name="connsiteX1" fmla="*/ 1049312 w 3028013"/>
              <a:gd name="connsiteY1" fmla="*/ 269823 h 1678899"/>
              <a:gd name="connsiteX2" fmla="*/ 3028013 w 3028013"/>
              <a:gd name="connsiteY2" fmla="*/ 1678899 h 1678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28013" h="1678899">
                <a:moveTo>
                  <a:pt x="0" y="59961"/>
                </a:moveTo>
                <a:cubicBezTo>
                  <a:pt x="272321" y="29980"/>
                  <a:pt x="544643" y="0"/>
                  <a:pt x="1049312" y="269823"/>
                </a:cubicBezTo>
                <a:cubicBezTo>
                  <a:pt x="1553981" y="539646"/>
                  <a:pt x="2290997" y="1109272"/>
                  <a:pt x="3028013" y="1678899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60 %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fr-FR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22,5 %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11,61</a:t>
                      </a: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23,2 %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23,2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à coins arrondis 6"/>
          <p:cNvSpPr/>
          <p:nvPr/>
        </p:nvSpPr>
        <p:spPr>
          <a:xfrm>
            <a:off x="500034" y="357166"/>
            <a:ext cx="5214974" cy="321471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Pour cette dernière case, deux calculs sont possibles. On peut réaliser le même type de calcul que pour les précédents.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360 / 1 550 = 0,232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0,232 X 100 = 23,2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285984" y="5000636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 </a:t>
            </a:r>
            <a:r>
              <a:rPr lang="fr-FR" sz="3600" dirty="0" smtClean="0"/>
              <a:t>?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</a:rPr>
                        <a:t>Contribution </a:t>
                      </a:r>
                      <a:r>
                        <a:rPr lang="fr-FR" sz="1600" dirty="0">
                          <a:solidFill>
                            <a:srgbClr val="FF0000"/>
                          </a:solidFill>
                        </a:rPr>
                        <a:t>au PIB en points de pourcentage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60 %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fr-FR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22,5 %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11,61</a:t>
                      </a: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23,2 %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23,2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à coins arrondis 6"/>
          <p:cNvSpPr/>
          <p:nvPr/>
        </p:nvSpPr>
        <p:spPr>
          <a:xfrm>
            <a:off x="500034" y="357166"/>
            <a:ext cx="5214974" cy="321471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Pour cette dernière case, deux calculs sont possibles. On peut réaliser le même type de calcul que pour les précédents.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360 / 1 550 = 0,232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0,232 X 100 = 23,2</a:t>
            </a:r>
            <a:endParaRPr lang="fr-FR" sz="2400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2195736" y="3789040"/>
            <a:ext cx="5357850" cy="278608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FF0000"/>
                </a:solidFill>
              </a:rPr>
              <a:t>Mais le plus important est de remarquer que l’on peut retrouver ce résultat en additionnant les données de la colonne !</a:t>
            </a:r>
          </a:p>
          <a:p>
            <a:pPr algn="ctr"/>
            <a:r>
              <a:rPr lang="fr-FR" sz="2400" dirty="0" smtClean="0"/>
              <a:t>5,8 + 5,8 + 11,6 = 23,2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60 %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fr-FR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22,5 %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11,61</a:t>
                      </a: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23,2 %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23,2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à coins arrondis 4"/>
          <p:cNvSpPr/>
          <p:nvPr/>
        </p:nvSpPr>
        <p:spPr>
          <a:xfrm>
            <a:off x="1857356" y="2714620"/>
            <a:ext cx="5286412" cy="15716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Attention ! Les données de la dernière colonne ne sont pas des pourcentages mais des points de pourcentage !</a:t>
            </a:r>
            <a:endParaRPr lang="fr-FR" sz="24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835696" y="4365104"/>
            <a:ext cx="5286412" cy="21431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On ne peut pas dire que la valeur ajoutée du secteur primaire a augmenté de 5,8 % puisque la colonne précédente montre qu’elle a augmenté de 60 % !!!</a:t>
            </a:r>
            <a:endParaRPr lang="fr-FR" sz="2400" dirty="0"/>
          </a:p>
        </p:txBody>
      </p:sp>
      <p:sp>
        <p:nvSpPr>
          <p:cNvPr id="7" name="Arc 6"/>
          <p:cNvSpPr/>
          <p:nvPr/>
        </p:nvSpPr>
        <p:spPr>
          <a:xfrm>
            <a:off x="2987824" y="2060848"/>
            <a:ext cx="5040560" cy="4176464"/>
          </a:xfrm>
          <a:prstGeom prst="arc">
            <a:avLst>
              <a:gd name="adj1" fmla="val 18453853"/>
              <a:gd name="adj2" fmla="val 5868628"/>
            </a:avLst>
          </a:prstGeom>
          <a:ln>
            <a:headEnd type="arrow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60 %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fr-FR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22,5 %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11,61</a:t>
                      </a: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23,2 %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23,2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à coins arrondis 4"/>
          <p:cNvSpPr/>
          <p:nvPr/>
        </p:nvSpPr>
        <p:spPr>
          <a:xfrm>
            <a:off x="1835696" y="1196752"/>
            <a:ext cx="5286412" cy="12155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Comment faut-il alors lire les données de la dernière colonne ?</a:t>
            </a:r>
          </a:p>
          <a:p>
            <a:pPr algn="ctr"/>
            <a:r>
              <a:rPr lang="fr-FR" sz="2400" dirty="0" smtClean="0"/>
              <a:t>Que signifie le 5,8 ?</a:t>
            </a:r>
            <a:endParaRPr lang="fr-FR" sz="2400" dirty="0"/>
          </a:p>
        </p:txBody>
      </p:sp>
      <p:sp>
        <p:nvSpPr>
          <p:cNvPr id="6" name="Forme libre 5"/>
          <p:cNvSpPr/>
          <p:nvPr/>
        </p:nvSpPr>
        <p:spPr>
          <a:xfrm>
            <a:off x="5148064" y="2276872"/>
            <a:ext cx="2438399" cy="227352"/>
          </a:xfrm>
          <a:custGeom>
            <a:avLst/>
            <a:gdLst>
              <a:gd name="connsiteX0" fmla="*/ 309796 w 2438399"/>
              <a:gd name="connsiteY0" fmla="*/ 104932 h 227352"/>
              <a:gd name="connsiteX1" fmla="*/ 354767 w 2438399"/>
              <a:gd name="connsiteY1" fmla="*/ 209863 h 227352"/>
              <a:gd name="connsiteX2" fmla="*/ 2438399 w 2438399"/>
              <a:gd name="connsiteY2" fmla="*/ 0 h 227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8399" h="227352">
                <a:moveTo>
                  <a:pt x="309796" y="104932"/>
                </a:moveTo>
                <a:cubicBezTo>
                  <a:pt x="154898" y="166142"/>
                  <a:pt x="0" y="227352"/>
                  <a:pt x="354767" y="209863"/>
                </a:cubicBezTo>
                <a:cubicBezTo>
                  <a:pt x="709534" y="192374"/>
                  <a:pt x="1573966" y="96187"/>
                  <a:pt x="2438399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143240" y="2714620"/>
            <a:ext cx="5286412" cy="107157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Sur une hausse du PIB de 23,2 %, 5,8 points sont dus à la hausse de la VA du secteur primaire.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60 %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fr-FR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22,5 %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11,61</a:t>
                      </a: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23,2 %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23,2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à coins arrondis 4"/>
          <p:cNvSpPr/>
          <p:nvPr/>
        </p:nvSpPr>
        <p:spPr>
          <a:xfrm>
            <a:off x="3643306" y="2571744"/>
            <a:ext cx="2928926" cy="7858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Que signifie le 11,6 ?</a:t>
            </a:r>
            <a:endParaRPr lang="fr-FR" sz="2400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467544" y="1785926"/>
            <a:ext cx="6336704" cy="17150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Sur une croissance économique de 23,2 %, 11,61 points sont dus à la hausse de la VA du tertiaire. Le secteur tertiaire a donc contribué à la moitié de la croissance économique.</a:t>
            </a:r>
            <a:endParaRPr lang="fr-FR" sz="2400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571472" y="5500702"/>
            <a:ext cx="7929618" cy="11430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Remarque : le PIB a augmenté de 360 milliards et la VA du tertiaire a augmenté de 180 milliards, ce qui représente bien la moitié de la hausse du PIB !</a:t>
            </a:r>
            <a:endParaRPr lang="fr-FR" sz="2400" dirty="0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6286512" y="3143248"/>
            <a:ext cx="1214446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928662" y="1142984"/>
          <a:ext cx="7215239" cy="48331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240007"/>
                <a:gridCol w="1657819"/>
                <a:gridCol w="1657819"/>
                <a:gridCol w="1659594"/>
              </a:tblGrid>
              <a:tr h="1024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PIB </a:t>
                      </a:r>
                      <a:r>
                        <a:rPr lang="fr-FR" sz="2000" b="1" dirty="0"/>
                        <a:t>et ses composantes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2010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2011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Contributions </a:t>
                      </a:r>
                      <a:r>
                        <a:rPr lang="fr-FR" sz="2000" b="1" dirty="0"/>
                        <a:t>en points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PIB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1998,5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2040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/>
                        <a:t>2,08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Consommation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1598,2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1608,5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0,52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Investissement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441,1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450,2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u="none" dirty="0"/>
                        <a:t>0,45</a:t>
                      </a:r>
                      <a:endParaRPr lang="fr-FR" sz="20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Solde extérieur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-37,6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-36,9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0,03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Variation de stock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-3,9    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17,7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1,08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85720" y="500042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Le PIB de la France et ses composantes (en milliards d'euros 2010)</a:t>
            </a:r>
            <a:endParaRPr lang="fr-FR" sz="24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3214678" y="2357430"/>
            <a:ext cx="3500462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Peut-on dire que l’investissement a augmenté de 0,45 % ?</a:t>
            </a:r>
            <a:endParaRPr lang="fr-FR" sz="2800" dirty="0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6072198" y="3643314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928662" y="1142984"/>
          <a:ext cx="7215239" cy="48331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240007"/>
                <a:gridCol w="1657819"/>
                <a:gridCol w="1657819"/>
                <a:gridCol w="1659594"/>
              </a:tblGrid>
              <a:tr h="1024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PIB </a:t>
                      </a:r>
                      <a:r>
                        <a:rPr lang="fr-FR" sz="2000" b="1" dirty="0"/>
                        <a:t>et ses composantes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2010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2011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Contributions </a:t>
                      </a:r>
                      <a:r>
                        <a:rPr lang="fr-FR" sz="2000" b="1" dirty="0"/>
                        <a:t>en points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PIB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1998,5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2040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/>
                        <a:t>2,08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Consommation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1598,2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1608,5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0,52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Investissement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441,1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450,2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u="none" dirty="0"/>
                        <a:t>0,45</a:t>
                      </a:r>
                      <a:endParaRPr lang="fr-FR" sz="20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Solde extérieur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-37,6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-36,9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0,03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Variation de stock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-3,9    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17,7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1,08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85720" y="500042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Le PIB de la France et ses composantes (en milliards d'euros 2010)</a:t>
            </a:r>
            <a:endParaRPr lang="fr-FR" sz="24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3214678" y="2357430"/>
            <a:ext cx="3500462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Peut-on dire que l’investissement a augmenté de 0,45 % ?</a:t>
            </a:r>
            <a:endParaRPr lang="fr-FR" sz="2800" dirty="0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6072198" y="3643314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3214678" y="4500570"/>
            <a:ext cx="3571900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Non ! Il ne s’agit pas d’un taux de variation !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285720" y="5572140"/>
            <a:ext cx="8358246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Le taux de variation est de : (450,2 – 441,1)/441,1 = 0,0206</a:t>
            </a:r>
          </a:p>
          <a:p>
            <a:r>
              <a:rPr lang="fr-FR" sz="2400" dirty="0" smtClean="0"/>
              <a:t>                                                   0,0206 X 100 = 2,06 %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928662" y="1142984"/>
          <a:ext cx="7215239" cy="48331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240007"/>
                <a:gridCol w="1657819"/>
                <a:gridCol w="1657819"/>
                <a:gridCol w="1659594"/>
              </a:tblGrid>
              <a:tr h="1024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PIB </a:t>
                      </a:r>
                      <a:r>
                        <a:rPr lang="fr-FR" sz="2000" b="1" dirty="0"/>
                        <a:t>et ses composantes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2010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2011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Contributions </a:t>
                      </a:r>
                      <a:r>
                        <a:rPr lang="fr-FR" sz="2000" b="1" dirty="0"/>
                        <a:t>en points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PIB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1998,5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2040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/>
                        <a:t>2,08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Consommation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1598,2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1608,5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0,52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Investissement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441,1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450,2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u="none" dirty="0"/>
                        <a:t>0,45</a:t>
                      </a:r>
                      <a:endParaRPr lang="fr-FR" sz="20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Solde extérieur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-37,6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-36,9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0,03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Variation de stock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-3,9    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17,7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1,08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85720" y="500042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Le PIB de la France et ses composantes (en milliards d'euros 2010)</a:t>
            </a:r>
            <a:endParaRPr lang="fr-FR" sz="24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3214678" y="2357430"/>
            <a:ext cx="3500462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Peut-on dire que l’investissement a augmenté de 0,45 % ?</a:t>
            </a:r>
            <a:endParaRPr lang="fr-FR" sz="2800" dirty="0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6072198" y="3643314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323528" y="4365104"/>
            <a:ext cx="8358246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La donnée 0,45 ne correspond pas au taux de variation mais à la contribution en points de pourcentage !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928662" y="1142984"/>
          <a:ext cx="7215239" cy="48331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240007"/>
                <a:gridCol w="1657819"/>
                <a:gridCol w="1657819"/>
                <a:gridCol w="1659594"/>
              </a:tblGrid>
              <a:tr h="1024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PIB </a:t>
                      </a:r>
                      <a:r>
                        <a:rPr lang="fr-FR" sz="2000" b="1" dirty="0"/>
                        <a:t>et ses composantes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2010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2011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Contributions </a:t>
                      </a:r>
                      <a:r>
                        <a:rPr lang="fr-FR" sz="2000" b="1" dirty="0"/>
                        <a:t>en points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PIB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1998,5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2040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/>
                        <a:t>2,08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Consommation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1598,2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1608,5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0,52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Investissement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441,1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450,2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u="none" dirty="0"/>
                        <a:t>0,45</a:t>
                      </a:r>
                      <a:endParaRPr lang="fr-FR" sz="20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Solde extérieur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-37,6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-36,9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0,03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8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Variation de stock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-3,9    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17,7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1,08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85720" y="500042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Le PIB de la France et ses composantes (en milliards d'euros 2010)</a:t>
            </a:r>
            <a:endParaRPr lang="fr-FR" sz="24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3214678" y="2857496"/>
            <a:ext cx="350046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Comment faut-il alors lire cette donnée ?</a:t>
            </a:r>
            <a:endParaRPr lang="fr-FR" sz="2800" dirty="0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6072198" y="3643314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71472" y="4214818"/>
            <a:ext cx="8143932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Sur un taux de croissance du PIB de 2,08 %, 0,45 point s’explique par la hausse de l’investissement.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428596" y="5357826"/>
            <a:ext cx="8358246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Autrement dit, l’investissement a contribué pour 0,45 point à la croissance du PIB de 2,08 %.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928662" y="571480"/>
          <a:ext cx="7072362" cy="359238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195648"/>
                <a:gridCol w="1624991"/>
                <a:gridCol w="1624991"/>
                <a:gridCol w="1626732"/>
              </a:tblGrid>
              <a:tr h="11920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PIB </a:t>
                      </a:r>
                      <a:r>
                        <a:rPr lang="fr-FR" sz="2000" b="1" dirty="0"/>
                        <a:t>et ses composantes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2010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2011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Contributions </a:t>
                      </a:r>
                      <a:r>
                        <a:rPr lang="fr-FR" sz="2000" b="1" dirty="0"/>
                        <a:t>en points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83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PIB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1998,5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2040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/>
                        <a:t>2,08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83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Consommation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1598,2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1608,5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0,52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83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Investissement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441,1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450,2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u="none" dirty="0"/>
                        <a:t>0,45</a:t>
                      </a:r>
                      <a:endParaRPr lang="fr-FR" sz="20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83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Solde extérieur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-37,6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-36,9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0,03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632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Variation de stock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-3,9    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17,7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1,08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85720" y="214290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Le PIB de la France et ses composantes (en milliards d'euros 2010)</a:t>
            </a:r>
            <a:endParaRPr lang="fr-FR" sz="24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142976" y="4214818"/>
            <a:ext cx="6929486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Quel a été le principal moteur de la croissance économique de la France en 2011 ?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928662" y="571480"/>
          <a:ext cx="7072362" cy="359238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195648"/>
                <a:gridCol w="1624991"/>
                <a:gridCol w="1624991"/>
                <a:gridCol w="1626732"/>
              </a:tblGrid>
              <a:tr h="11920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PIB </a:t>
                      </a:r>
                      <a:r>
                        <a:rPr lang="fr-FR" sz="2000" b="1" dirty="0"/>
                        <a:t>et ses composantes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2010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2011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/>
                        <a:t>Contributions </a:t>
                      </a:r>
                      <a:r>
                        <a:rPr lang="fr-FR" sz="2000" b="1" dirty="0"/>
                        <a:t>en points</a:t>
                      </a:r>
                      <a:endParaRPr lang="fr-F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3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PIB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1998,5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2040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/>
                        <a:t>2,08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3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Consommation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1598,2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1608,5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0,52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3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Investissement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441,1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450,2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u="none" dirty="0"/>
                        <a:t>0,45</a:t>
                      </a:r>
                      <a:endParaRPr lang="fr-FR" sz="20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3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Solde extérieur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-37,6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-36,9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0,03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32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Variation de stock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-3,9     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17,7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1,08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85720" y="214290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Le PIB de la France et ses composantes (en milliards d'euros 2010)</a:t>
            </a:r>
            <a:endParaRPr lang="fr-FR" sz="24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142976" y="4214818"/>
            <a:ext cx="6929486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Quel a été le principal moteur de la croissance économique de la France en 2011 ?</a:t>
            </a:r>
            <a:endParaRPr lang="fr-FR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0" y="5072074"/>
            <a:ext cx="9144000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Le PIB en volume a augmenté de 2,08 % et c'est la variation de stocks qui a le plus contribué à cette hausse à hauteur de 1,08 point. </a:t>
            </a:r>
          </a:p>
          <a:p>
            <a:r>
              <a:rPr lang="fr-FR" sz="2400" dirty="0" smtClean="0"/>
              <a:t>A peu près la moitié de la croissance s’explique donc par la décision des entreprises de reconstituer leurs stocks, ce qui a dopé leur production.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Calibri"/>
                          <a:ea typeface="Calibri"/>
                          <a:cs typeface="Times New Roman"/>
                        </a:rPr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Accolade fermante 5"/>
          <p:cNvSpPr/>
          <p:nvPr/>
        </p:nvSpPr>
        <p:spPr>
          <a:xfrm>
            <a:off x="2786050" y="1785926"/>
            <a:ext cx="285752" cy="3929090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131840" y="1700808"/>
            <a:ext cx="4143404" cy="27226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Le PIB est égal à la somme des valeurs ajoutées des trois secteurs d’activité.</a:t>
            </a:r>
          </a:p>
          <a:p>
            <a:pPr algn="ctr"/>
            <a:endParaRPr lang="fr-FR" sz="2400" dirty="0">
              <a:solidFill>
                <a:schemeClr val="tx1"/>
              </a:solidFill>
            </a:endParaRP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150 + 600 + 800 = 1 550 €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5" name="Arc 4"/>
          <p:cNvSpPr/>
          <p:nvPr/>
        </p:nvSpPr>
        <p:spPr>
          <a:xfrm rot="8303806">
            <a:off x="2071032" y="3088996"/>
            <a:ext cx="4557786" cy="2231857"/>
          </a:xfrm>
          <a:prstGeom prst="arc">
            <a:avLst>
              <a:gd name="adj1" fmla="val 12860830"/>
              <a:gd name="adj2" fmla="val 372855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14348" y="642918"/>
          <a:ext cx="7643862" cy="35052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528470"/>
                <a:gridCol w="1757676"/>
                <a:gridCol w="1299264"/>
                <a:gridCol w="1529226"/>
                <a:gridCol w="1529226"/>
              </a:tblGrid>
              <a:tr h="12089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Taux de croissance annuel moyen 1985-2009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(en %)</a:t>
                      </a:r>
                      <a:endParaRPr lang="fr-FR" sz="2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Contribution des facteurs de production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au PIB en points de pourcentage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022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PIB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Capital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Travail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Productivité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</a:tr>
              <a:tr h="3022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Allemagne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1,1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0,5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-0,3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0,9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</a:tr>
              <a:tr h="3022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Corée du Sud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6,1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1,7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0,6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3,8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</a:tr>
              <a:tr h="3022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Espagne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2,9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1,2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1,3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0,4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</a:tr>
              <a:tr h="3022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Finlande</a:t>
                      </a:r>
                      <a:endParaRPr lang="fr-FR" sz="2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2,1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0,5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-0,2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1,8</a:t>
                      </a:r>
                      <a:endParaRPr lang="fr-FR" sz="2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785786" y="214290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La contribution des facteurs de production à la croissance</a:t>
            </a:r>
            <a:endParaRPr lang="fr-FR" sz="24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285720" y="4286256"/>
            <a:ext cx="8643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Le PIB de la Corée du Sud a augmenté en moyenne de 6,1% par an. </a:t>
            </a:r>
          </a:p>
          <a:p>
            <a:r>
              <a:rPr lang="fr-FR" sz="2400" dirty="0" smtClean="0"/>
              <a:t>Cette croissance s’explique pour les deux-tiers par l’augmentation de la productivité des facteurs (3,8 points pour 6,1% de hausse), par l’accumulation de capital fixe pour 1,7 point et par l’augmentation de la quantité de travail pour 0,6 point.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14348" y="642918"/>
          <a:ext cx="7643862" cy="35052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528470"/>
                <a:gridCol w="1757676"/>
                <a:gridCol w="1299264"/>
                <a:gridCol w="1529226"/>
                <a:gridCol w="1529226"/>
              </a:tblGrid>
              <a:tr h="12089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Taux de croissance annuel moyen 1985-2009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(en %)</a:t>
                      </a:r>
                      <a:endParaRPr lang="fr-FR" sz="2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Contribution des facteurs de production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au PIB en points de pourcentage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022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PIB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Capital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Travail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Productivité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</a:tr>
              <a:tr h="3022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Allemagne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1,1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0,5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-0,3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0,9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</a:tr>
              <a:tr h="3022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Corée du Sud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6,1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1,7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0,6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3,8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</a:tr>
              <a:tr h="3022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Espagne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2,9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1,2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1,3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0,4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</a:tr>
              <a:tr h="3022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Finlande</a:t>
                      </a:r>
                      <a:endParaRPr lang="fr-FR" sz="2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2,1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0,5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-0,2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1,8</a:t>
                      </a:r>
                      <a:endParaRPr lang="fr-FR" sz="2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785786" y="214290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La contribution des facteurs de production à la croissance</a:t>
            </a:r>
            <a:endParaRPr lang="fr-FR" sz="24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285720" y="4286256"/>
            <a:ext cx="864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La croissance économique de l’Espagne repose principalement sur l’augmentation de la quantité des facteurs. Il s’agit d’une </a:t>
            </a:r>
            <a:r>
              <a:rPr lang="fr-FR" sz="2400" i="1" dirty="0" smtClean="0"/>
              <a:t>croissance extensive</a:t>
            </a:r>
            <a:r>
              <a:rPr lang="fr-FR" sz="2400" dirty="0" smtClean="0"/>
              <a:t>. Ainsi, 90% de la croissance annuelle moyenne de l’Espagne s’explique par la hausse de la quantité de travail et de capital fixe (1,2 + 1,3 point pour une augmentation du PIB de 2,9% par an en moyenne).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14348" y="642918"/>
          <a:ext cx="7643862" cy="35052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528470"/>
                <a:gridCol w="1757676"/>
                <a:gridCol w="1299264"/>
                <a:gridCol w="1529226"/>
                <a:gridCol w="1529226"/>
              </a:tblGrid>
              <a:tr h="12089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Taux de croissance annuel moyen 1985-2009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(en %)</a:t>
                      </a:r>
                      <a:endParaRPr lang="fr-FR" sz="2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Contribution des facteurs de production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au PIB en points de pourcentage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022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PIB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Capital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Travail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Productivité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</a:tr>
              <a:tr h="3022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Allemagne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1,1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0,5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-0,3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0,9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</a:tr>
              <a:tr h="3022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Corée du Sud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6,1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1,7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0,6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3,8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</a:tr>
              <a:tr h="3022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Espagne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2,9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1,2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1,3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0,4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</a:tr>
              <a:tr h="3022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Finlande</a:t>
                      </a:r>
                      <a:endParaRPr lang="fr-FR" sz="2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2,1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0,5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/>
                        <a:t>-0,2</a:t>
                      </a:r>
                      <a:endParaRPr lang="fr-FR" sz="20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/>
                        <a:t>1,8</a:t>
                      </a:r>
                      <a:endParaRPr lang="fr-FR" sz="2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5108" marR="65108" marT="0" marB="0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785786" y="214290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La contribution des facteurs de production à la croissance</a:t>
            </a:r>
            <a:endParaRPr lang="fr-FR" sz="24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285720" y="4429132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dirty="0" smtClean="0"/>
              <a:t>En Allemagne et en Finlande, les gains de productivité des facteurs expliquent presque la totalité de la croissance. Il s’agit d’une </a:t>
            </a:r>
            <a:r>
              <a:rPr lang="fr-FR" sz="2400" i="1" dirty="0" smtClean="0"/>
              <a:t>croissance intensive</a:t>
            </a:r>
            <a:r>
              <a:rPr lang="fr-FR" sz="2400" dirty="0" smtClean="0"/>
              <a:t>.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Calibri"/>
                          <a:ea typeface="Calibri"/>
                          <a:cs typeface="Times New Roman"/>
                        </a:rPr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Accolade fermante 5"/>
          <p:cNvSpPr/>
          <p:nvPr/>
        </p:nvSpPr>
        <p:spPr>
          <a:xfrm>
            <a:off x="2786050" y="1785926"/>
            <a:ext cx="285752" cy="3929090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131840" y="1700808"/>
            <a:ext cx="4143404" cy="27226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Le PIB est égal à la somme des valeurs ajoutées des trois secteurs d’activité.</a:t>
            </a:r>
          </a:p>
          <a:p>
            <a:pPr algn="ctr"/>
            <a:endParaRPr lang="fr-FR" sz="2400" dirty="0">
              <a:solidFill>
                <a:schemeClr val="tx1"/>
              </a:solidFill>
            </a:endParaRP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150 + 600 + 800 = 1 550 €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5" name="Arc 4"/>
          <p:cNvSpPr/>
          <p:nvPr/>
        </p:nvSpPr>
        <p:spPr>
          <a:xfrm rot="8303806">
            <a:off x="2071032" y="3088996"/>
            <a:ext cx="4557786" cy="2231857"/>
          </a:xfrm>
          <a:prstGeom prst="arc">
            <a:avLst>
              <a:gd name="adj1" fmla="val 12860830"/>
              <a:gd name="adj2" fmla="val 372855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4786314" y="185736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</a:t>
            </a:r>
            <a:r>
              <a:rPr lang="fr-FR" sz="3600" dirty="0" smtClean="0"/>
              <a:t>?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214290"/>
          <a:ext cx="8001056" cy="5578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5684"/>
                <a:gridCol w="1279238"/>
                <a:gridCol w="1279238"/>
                <a:gridCol w="1393811"/>
                <a:gridCol w="1380027"/>
                <a:gridCol w="1243058"/>
              </a:tblGrid>
              <a:tr h="760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En </a:t>
                      </a:r>
                      <a:r>
                        <a:rPr lang="fr-FR" sz="1600" dirty="0"/>
                        <a:t>milliards d'euros constants 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Variation </a:t>
                      </a:r>
                      <a:r>
                        <a:rPr lang="fr-FR" sz="1600" dirty="0"/>
                        <a:t>en milliards d'euros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Taux </a:t>
                      </a:r>
                      <a:r>
                        <a:rPr lang="fr-FR" sz="1600" dirty="0"/>
                        <a:t>de variation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Contribution </a:t>
                      </a:r>
                      <a:r>
                        <a:rPr lang="fr-FR" sz="1600" dirty="0"/>
                        <a:t>au PIB en points de pourcentage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7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2004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2014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primaire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150 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240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secondaire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600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690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V.A</a:t>
                      </a:r>
                      <a:r>
                        <a:rPr lang="fr-FR" sz="1600" dirty="0"/>
                        <a:t>. du secteur tertiaire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/>
                        <a:t>800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/>
                        <a:t>980</a:t>
                      </a:r>
                      <a:endParaRPr lang="fr-F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/>
                        <a:t>PIB</a:t>
                      </a:r>
                      <a:endParaRPr lang="fr-FR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/>
                        <a:t>hors tva et droits de douane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1 550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Times New Roman"/>
                          <a:ea typeface="Calibri"/>
                          <a:cs typeface="Times New Roman"/>
                        </a:rPr>
                        <a:t>1 910</a:t>
                      </a: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Accolade ouvrante 2"/>
          <p:cNvSpPr/>
          <p:nvPr/>
        </p:nvSpPr>
        <p:spPr>
          <a:xfrm rot="16200000">
            <a:off x="3388143" y="673507"/>
            <a:ext cx="581764" cy="3500462"/>
          </a:xfrm>
          <a:prstGeom prst="leftBrace">
            <a:avLst>
              <a:gd name="adj1" fmla="val 8333"/>
              <a:gd name="adj2" fmla="val 50000"/>
            </a:avLst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51520" y="2780928"/>
            <a:ext cx="4214842" cy="17230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Pour calculer la variation en milliards d’euros, il suffit de faire la différence : </a:t>
            </a:r>
          </a:p>
          <a:p>
            <a:pPr algn="ctr"/>
            <a:r>
              <a:rPr lang="fr-FR" sz="2400" dirty="0" smtClean="0"/>
              <a:t>240 – 150 = 90</a:t>
            </a:r>
            <a:endParaRPr lang="fr-FR" sz="2400" dirty="0"/>
          </a:p>
        </p:txBody>
      </p:sp>
      <p:sp>
        <p:nvSpPr>
          <p:cNvPr id="6" name="Arc 5"/>
          <p:cNvSpPr/>
          <p:nvPr/>
        </p:nvSpPr>
        <p:spPr>
          <a:xfrm rot="19532531">
            <a:off x="2758318" y="2319017"/>
            <a:ext cx="2630955" cy="1723156"/>
          </a:xfrm>
          <a:prstGeom prst="arc">
            <a:avLst>
              <a:gd name="adj1" fmla="val 241722"/>
              <a:gd name="adj2" fmla="val 9507414"/>
            </a:avLst>
          </a:prstGeom>
          <a:ln>
            <a:headEnd type="arrow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3553</Words>
  <Application>Microsoft Office PowerPoint</Application>
  <PresentationFormat>Affichage à l'écran (4:3)</PresentationFormat>
  <Paragraphs>1943</Paragraphs>
  <Slides>42</Slides>
  <Notes>42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42</vt:i4>
      </vt:variant>
    </vt:vector>
  </HeadingPairs>
  <TitlesOfParts>
    <vt:vector size="43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Diapositive 41</vt:lpstr>
      <vt:lpstr>Diapositive 42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Maurice FLACHER</dc:creator>
  <cp:lastModifiedBy>Maurice FLACHER</cp:lastModifiedBy>
  <cp:revision>24</cp:revision>
  <dcterms:created xsi:type="dcterms:W3CDTF">2015-01-13T10:52:03Z</dcterms:created>
  <dcterms:modified xsi:type="dcterms:W3CDTF">2015-09-18T12:38:54Z</dcterms:modified>
</cp:coreProperties>
</file>