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6"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EED03"/>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4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3042C-CB76-4804-B64E-9FBD78595081}" type="datetimeFigureOut">
              <a:rPr lang="fr-FR" smtClean="0"/>
              <a:pPr/>
              <a:t>20/11/2010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CB821-2CE1-41C5-90CB-3D45A99FF20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35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3556"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1028E67-373B-43AC-A8AE-B94945BAE083}" type="slidenum">
              <a:rPr lang="fr-FR" smtClean="0"/>
              <a:pPr/>
              <a:t>1</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11CB821-2CE1-41C5-90CB-3D45A99FF203}"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32E0B8B-C4A7-40F0-B170-A160378ECF8C}" type="datetimeFigureOut">
              <a:rPr lang="fr-FR" smtClean="0"/>
              <a:pPr/>
              <a:t>20/11/2010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C69621E-BF61-4CFE-A58F-09419E73596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E0B8B-C4A7-40F0-B170-A160378ECF8C}" type="datetimeFigureOut">
              <a:rPr lang="fr-FR" smtClean="0"/>
              <a:pPr/>
              <a:t>20/11/2010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9621E-BF61-4CFE-A58F-09419E7359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142976" y="2357430"/>
            <a:ext cx="1439862" cy="376238"/>
          </a:xfrm>
          <a:prstGeom prst="rect">
            <a:avLst/>
          </a:prstGeom>
          <a:solidFill>
            <a:srgbClr val="FF5050"/>
          </a:solidFill>
          <a:ln w="9525">
            <a:solidFill>
              <a:schemeClr val="tx1"/>
            </a:solidFill>
            <a:miter lim="800000"/>
            <a:headEnd/>
            <a:tailEnd/>
          </a:ln>
        </p:spPr>
        <p:txBody>
          <a:bodyPr>
            <a:spAutoFit/>
          </a:bodyPr>
          <a:lstStyle/>
          <a:p>
            <a:pPr>
              <a:spcBef>
                <a:spcPct val="50000"/>
              </a:spcBef>
            </a:pPr>
            <a:r>
              <a:rPr lang="fr-FR" b="1" dirty="0"/>
              <a:t>L’emprunt</a:t>
            </a:r>
          </a:p>
        </p:txBody>
      </p:sp>
      <p:sp>
        <p:nvSpPr>
          <p:cNvPr id="12293" name="Text Box 5"/>
          <p:cNvSpPr txBox="1">
            <a:spLocks noChangeArrowheads="1"/>
          </p:cNvSpPr>
          <p:nvPr/>
        </p:nvSpPr>
        <p:spPr bwMode="auto">
          <a:xfrm>
            <a:off x="1428728" y="3214686"/>
            <a:ext cx="863600" cy="366713"/>
          </a:xfrm>
          <a:prstGeom prst="rect">
            <a:avLst/>
          </a:prstGeom>
          <a:noFill/>
          <a:ln w="9525">
            <a:noFill/>
            <a:miter lim="800000"/>
            <a:headEnd/>
            <a:tailEnd/>
          </a:ln>
        </p:spPr>
        <p:txBody>
          <a:bodyPr>
            <a:spAutoFit/>
          </a:bodyPr>
          <a:lstStyle/>
          <a:p>
            <a:pPr>
              <a:spcBef>
                <a:spcPct val="50000"/>
              </a:spcBef>
            </a:pPr>
            <a:r>
              <a:rPr lang="fr-FR" i="1" dirty="0"/>
              <a:t>coûte</a:t>
            </a:r>
          </a:p>
        </p:txBody>
      </p:sp>
      <p:sp>
        <p:nvSpPr>
          <p:cNvPr id="12294" name="Text Box 6"/>
          <p:cNvSpPr txBox="1">
            <a:spLocks noChangeArrowheads="1"/>
          </p:cNvSpPr>
          <p:nvPr/>
        </p:nvSpPr>
        <p:spPr bwMode="auto">
          <a:xfrm>
            <a:off x="3857620" y="2214554"/>
            <a:ext cx="1439862" cy="366712"/>
          </a:xfrm>
          <a:prstGeom prst="rect">
            <a:avLst/>
          </a:prstGeom>
          <a:noFill/>
          <a:ln w="9525">
            <a:noFill/>
            <a:miter lim="800000"/>
            <a:headEnd/>
            <a:tailEnd/>
          </a:ln>
        </p:spPr>
        <p:txBody>
          <a:bodyPr>
            <a:spAutoFit/>
          </a:bodyPr>
          <a:lstStyle/>
          <a:p>
            <a:pPr>
              <a:spcBef>
                <a:spcPct val="50000"/>
              </a:spcBef>
            </a:pPr>
            <a:r>
              <a:rPr lang="fr-FR" i="1" dirty="0"/>
              <a:t>finance</a:t>
            </a:r>
          </a:p>
        </p:txBody>
      </p:sp>
      <p:sp>
        <p:nvSpPr>
          <p:cNvPr id="12295" name="Text Box 7"/>
          <p:cNvSpPr txBox="1">
            <a:spLocks noChangeArrowheads="1"/>
          </p:cNvSpPr>
          <p:nvPr/>
        </p:nvSpPr>
        <p:spPr bwMode="auto">
          <a:xfrm>
            <a:off x="6786578" y="4214818"/>
            <a:ext cx="1223962" cy="376237"/>
          </a:xfrm>
          <a:prstGeom prst="rect">
            <a:avLst/>
          </a:prstGeom>
          <a:solidFill>
            <a:srgbClr val="CC99FF"/>
          </a:solidFill>
          <a:ln w="9525">
            <a:solidFill>
              <a:schemeClr val="tx1"/>
            </a:solidFill>
            <a:miter lim="800000"/>
            <a:headEnd/>
            <a:tailEnd/>
          </a:ln>
        </p:spPr>
        <p:txBody>
          <a:bodyPr>
            <a:spAutoFit/>
          </a:bodyPr>
          <a:lstStyle/>
          <a:p>
            <a:pPr>
              <a:spcBef>
                <a:spcPct val="50000"/>
              </a:spcBef>
            </a:pPr>
            <a:r>
              <a:rPr lang="fr-FR" b="1" dirty="0"/>
              <a:t>Un profit</a:t>
            </a:r>
          </a:p>
        </p:txBody>
      </p:sp>
      <p:sp>
        <p:nvSpPr>
          <p:cNvPr id="12296" name="Text Box 8"/>
          <p:cNvSpPr txBox="1">
            <a:spLocks noChangeArrowheads="1"/>
          </p:cNvSpPr>
          <p:nvPr/>
        </p:nvSpPr>
        <p:spPr bwMode="auto">
          <a:xfrm>
            <a:off x="1285852" y="4214818"/>
            <a:ext cx="1512887" cy="376237"/>
          </a:xfrm>
          <a:prstGeom prst="rect">
            <a:avLst/>
          </a:prstGeom>
          <a:solidFill>
            <a:srgbClr val="FF5050"/>
          </a:solidFill>
          <a:ln w="9525">
            <a:solidFill>
              <a:schemeClr val="tx1"/>
            </a:solidFill>
            <a:miter lim="800000"/>
            <a:headEnd/>
            <a:tailEnd/>
          </a:ln>
        </p:spPr>
        <p:txBody>
          <a:bodyPr>
            <a:spAutoFit/>
          </a:bodyPr>
          <a:lstStyle/>
          <a:p>
            <a:pPr>
              <a:spcBef>
                <a:spcPct val="50000"/>
              </a:spcBef>
            </a:pPr>
            <a:r>
              <a:rPr lang="fr-FR" b="1" dirty="0"/>
              <a:t>D</a:t>
            </a:r>
            <a:r>
              <a:rPr lang="fr-FR" b="1" dirty="0" smtClean="0"/>
              <a:t>es </a:t>
            </a:r>
            <a:r>
              <a:rPr lang="fr-FR" b="1" dirty="0"/>
              <a:t>intérêts</a:t>
            </a:r>
          </a:p>
        </p:txBody>
      </p:sp>
      <p:sp>
        <p:nvSpPr>
          <p:cNvPr id="12297" name="Text Box 9"/>
          <p:cNvSpPr txBox="1">
            <a:spLocks noChangeArrowheads="1"/>
          </p:cNvSpPr>
          <p:nvPr/>
        </p:nvSpPr>
        <p:spPr bwMode="auto">
          <a:xfrm>
            <a:off x="6286512" y="2357430"/>
            <a:ext cx="2087563" cy="376237"/>
          </a:xfrm>
          <a:prstGeom prst="rect">
            <a:avLst/>
          </a:prstGeom>
          <a:solidFill>
            <a:srgbClr val="CC99FF"/>
          </a:solidFill>
          <a:ln w="9525">
            <a:solidFill>
              <a:schemeClr val="tx1"/>
            </a:solidFill>
            <a:miter lim="800000"/>
            <a:headEnd/>
            <a:tailEnd/>
          </a:ln>
        </p:spPr>
        <p:txBody>
          <a:bodyPr>
            <a:spAutoFit/>
          </a:bodyPr>
          <a:lstStyle/>
          <a:p>
            <a:pPr>
              <a:spcBef>
                <a:spcPct val="50000"/>
              </a:spcBef>
            </a:pPr>
            <a:r>
              <a:rPr lang="fr-FR" b="1" dirty="0"/>
              <a:t>L’investissement</a:t>
            </a:r>
          </a:p>
        </p:txBody>
      </p:sp>
      <p:sp>
        <p:nvSpPr>
          <p:cNvPr id="12299" name="Text Box 11"/>
          <p:cNvSpPr txBox="1">
            <a:spLocks noChangeArrowheads="1"/>
          </p:cNvSpPr>
          <p:nvPr/>
        </p:nvSpPr>
        <p:spPr bwMode="auto">
          <a:xfrm>
            <a:off x="7199313" y="3143248"/>
            <a:ext cx="1944687" cy="366713"/>
          </a:xfrm>
          <a:prstGeom prst="rect">
            <a:avLst/>
          </a:prstGeom>
          <a:noFill/>
          <a:ln w="9525">
            <a:noFill/>
            <a:miter lim="800000"/>
            <a:headEnd/>
            <a:tailEnd/>
          </a:ln>
        </p:spPr>
        <p:txBody>
          <a:bodyPr>
            <a:spAutoFit/>
          </a:bodyPr>
          <a:lstStyle/>
          <a:p>
            <a:pPr>
              <a:spcBef>
                <a:spcPct val="50000"/>
              </a:spcBef>
            </a:pPr>
            <a:r>
              <a:rPr lang="fr-FR" i="1" dirty="0"/>
              <a:t>engendre</a:t>
            </a:r>
          </a:p>
        </p:txBody>
      </p:sp>
      <p:sp>
        <p:nvSpPr>
          <p:cNvPr id="12301" name="Line 13"/>
          <p:cNvSpPr>
            <a:spLocks noChangeShapeType="1"/>
          </p:cNvSpPr>
          <p:nvPr/>
        </p:nvSpPr>
        <p:spPr bwMode="auto">
          <a:xfrm>
            <a:off x="2143108" y="2857496"/>
            <a:ext cx="0" cy="1223962"/>
          </a:xfrm>
          <a:prstGeom prst="line">
            <a:avLst/>
          </a:prstGeom>
          <a:noFill/>
          <a:ln w="9525">
            <a:solidFill>
              <a:schemeClr val="tx1"/>
            </a:solidFill>
            <a:round/>
            <a:headEnd/>
            <a:tailEnd type="triangle" w="med" len="med"/>
          </a:ln>
        </p:spPr>
        <p:txBody>
          <a:bodyPr/>
          <a:lstStyle/>
          <a:p>
            <a:endParaRPr lang="fr-FR"/>
          </a:p>
        </p:txBody>
      </p:sp>
      <p:sp>
        <p:nvSpPr>
          <p:cNvPr id="12302" name="Line 14"/>
          <p:cNvSpPr>
            <a:spLocks noChangeShapeType="1"/>
          </p:cNvSpPr>
          <p:nvPr/>
        </p:nvSpPr>
        <p:spPr bwMode="auto">
          <a:xfrm>
            <a:off x="7215206" y="2857496"/>
            <a:ext cx="0" cy="1296987"/>
          </a:xfrm>
          <a:prstGeom prst="line">
            <a:avLst/>
          </a:prstGeom>
          <a:noFill/>
          <a:ln w="9525">
            <a:solidFill>
              <a:schemeClr val="tx1"/>
            </a:solidFill>
            <a:round/>
            <a:headEnd/>
            <a:tailEnd type="triangle" w="med" len="med"/>
          </a:ln>
        </p:spPr>
        <p:txBody>
          <a:bodyPr/>
          <a:lstStyle/>
          <a:p>
            <a:endParaRPr lang="fr-FR"/>
          </a:p>
        </p:txBody>
      </p:sp>
      <p:sp>
        <p:nvSpPr>
          <p:cNvPr id="13" name="ZoneTexte 12"/>
          <p:cNvSpPr txBox="1"/>
          <p:nvPr/>
        </p:nvSpPr>
        <p:spPr>
          <a:xfrm>
            <a:off x="357158" y="214290"/>
            <a:ext cx="5643602" cy="400110"/>
          </a:xfrm>
          <a:prstGeom prst="rect">
            <a:avLst/>
          </a:prstGeom>
          <a:noFill/>
        </p:spPr>
        <p:txBody>
          <a:bodyPr wrap="square" rtlCol="0">
            <a:spAutoFit/>
          </a:bodyPr>
          <a:lstStyle/>
          <a:p>
            <a:r>
              <a:rPr lang="fr-FR" sz="2000" b="1" dirty="0" smtClean="0"/>
              <a:t>1°) </a:t>
            </a:r>
            <a:r>
              <a:rPr lang="fr-FR" sz="2000" b="1" u="sng" dirty="0" smtClean="0"/>
              <a:t>Qu’est-ce que l’effet de levier</a:t>
            </a:r>
            <a:r>
              <a:rPr lang="fr-FR" sz="2000" b="1" dirty="0"/>
              <a:t> </a:t>
            </a:r>
            <a:r>
              <a:rPr lang="fr-FR" sz="2000" b="1" dirty="0" smtClean="0"/>
              <a:t>?</a:t>
            </a:r>
            <a:endParaRPr lang="fr-FR" sz="2000" b="1" dirty="0"/>
          </a:p>
        </p:txBody>
      </p:sp>
      <p:sp>
        <p:nvSpPr>
          <p:cNvPr id="14" name="ZoneTexte 13"/>
          <p:cNvSpPr txBox="1"/>
          <p:nvPr/>
        </p:nvSpPr>
        <p:spPr>
          <a:xfrm>
            <a:off x="357158" y="785794"/>
            <a:ext cx="8501122" cy="923330"/>
          </a:xfrm>
          <a:prstGeom prst="rect">
            <a:avLst/>
          </a:prstGeom>
          <a:noFill/>
        </p:spPr>
        <p:txBody>
          <a:bodyPr wrap="square" rtlCol="0">
            <a:spAutoFit/>
          </a:bodyPr>
          <a:lstStyle/>
          <a:p>
            <a:r>
              <a:rPr lang="fr-FR" dirty="0" smtClean="0"/>
              <a:t>Une entreprise peut emprunter pour financer ses investissements. </a:t>
            </a:r>
          </a:p>
          <a:p>
            <a:r>
              <a:rPr lang="fr-FR" dirty="0" smtClean="0"/>
              <a:t>On parle d’un effet de levier lorsque l’emprunt conduit à une hausse de la rentabilité  des capitaux propres, c’est dire des capitaux investis par les propriétaires de l’entreprise.</a:t>
            </a:r>
            <a:endParaRPr lang="fr-FR" dirty="0"/>
          </a:p>
        </p:txBody>
      </p:sp>
      <p:sp>
        <p:nvSpPr>
          <p:cNvPr id="15" name="ZoneTexte 14"/>
          <p:cNvSpPr txBox="1"/>
          <p:nvPr/>
        </p:nvSpPr>
        <p:spPr>
          <a:xfrm>
            <a:off x="428596" y="1785926"/>
            <a:ext cx="2500298" cy="400110"/>
          </a:xfrm>
          <a:prstGeom prst="rect">
            <a:avLst/>
          </a:prstGeom>
          <a:noFill/>
        </p:spPr>
        <p:txBody>
          <a:bodyPr wrap="square" rtlCol="0">
            <a:spAutoFit/>
          </a:bodyPr>
          <a:lstStyle/>
          <a:p>
            <a:r>
              <a:rPr lang="fr-FR" sz="2000" b="1" u="sng" dirty="0" smtClean="0"/>
              <a:t>Explications</a:t>
            </a:r>
            <a:endParaRPr lang="fr-FR" sz="2000" b="1" u="sng" dirty="0"/>
          </a:p>
        </p:txBody>
      </p:sp>
      <p:sp>
        <p:nvSpPr>
          <p:cNvPr id="17" name="ZoneTexte 16"/>
          <p:cNvSpPr txBox="1"/>
          <p:nvPr/>
        </p:nvSpPr>
        <p:spPr>
          <a:xfrm>
            <a:off x="0" y="5786454"/>
            <a:ext cx="9144000" cy="923330"/>
          </a:xfrm>
          <a:prstGeom prst="rect">
            <a:avLst/>
          </a:prstGeom>
          <a:noFill/>
        </p:spPr>
        <p:txBody>
          <a:bodyPr wrap="square" rtlCol="0">
            <a:spAutoFit/>
          </a:bodyPr>
          <a:lstStyle/>
          <a:p>
            <a:pPr algn="ctr"/>
            <a:r>
              <a:rPr lang="fr-FR" b="1" dirty="0"/>
              <a:t>L</a:t>
            </a:r>
            <a:r>
              <a:rPr lang="fr-FR" b="1" dirty="0" smtClean="0"/>
              <a:t>’emprunt permettra de réaliser plus de bénéfices. </a:t>
            </a:r>
          </a:p>
          <a:p>
            <a:pPr algn="ctr"/>
            <a:r>
              <a:rPr lang="fr-FR" b="1" dirty="0" smtClean="0"/>
              <a:t>Donc si </a:t>
            </a:r>
            <a:r>
              <a:rPr lang="fr-FR" b="1" dirty="0" smtClean="0"/>
              <a:t>le taux d’intérêt (coût de l’emprunt) est inférieur au taux de </a:t>
            </a:r>
            <a:r>
              <a:rPr lang="fr-FR" b="1" dirty="0" smtClean="0"/>
              <a:t>rentabilité économique, </a:t>
            </a:r>
            <a:endParaRPr lang="fr-FR" dirty="0" smtClean="0"/>
          </a:p>
          <a:p>
            <a:pPr algn="ctr"/>
            <a:r>
              <a:rPr lang="fr-FR" b="1" dirty="0" smtClean="0"/>
              <a:t> </a:t>
            </a:r>
            <a:r>
              <a:rPr lang="fr-FR" b="1" dirty="0" smtClean="0"/>
              <a:t>la rentabilité des capitaux </a:t>
            </a:r>
            <a:r>
              <a:rPr lang="fr-FR" b="1" dirty="0" smtClean="0"/>
              <a:t>propres (rentabilité financière) </a:t>
            </a:r>
            <a:r>
              <a:rPr lang="fr-FR" b="1" dirty="0" smtClean="0"/>
              <a:t>augmente</a:t>
            </a:r>
            <a:r>
              <a:rPr lang="fr-FR" b="1" dirty="0" smtClean="0"/>
              <a:t>.</a:t>
            </a:r>
          </a:p>
        </p:txBody>
      </p:sp>
      <p:sp>
        <p:nvSpPr>
          <p:cNvPr id="18" name="ZoneTexte 17"/>
          <p:cNvSpPr txBox="1"/>
          <p:nvPr/>
        </p:nvSpPr>
        <p:spPr>
          <a:xfrm>
            <a:off x="4143372" y="4429132"/>
            <a:ext cx="1357322" cy="1015663"/>
          </a:xfrm>
          <a:prstGeom prst="rect">
            <a:avLst/>
          </a:prstGeom>
          <a:noFill/>
        </p:spPr>
        <p:txBody>
          <a:bodyPr wrap="square" rtlCol="0">
            <a:spAutoFit/>
          </a:bodyPr>
          <a:lstStyle/>
          <a:p>
            <a:r>
              <a:rPr lang="fr-FR" sz="6000" b="1" dirty="0" smtClean="0"/>
              <a:t> &lt;</a:t>
            </a:r>
            <a:endParaRPr lang="fr-FR" sz="6000" b="1" dirty="0"/>
          </a:p>
        </p:txBody>
      </p:sp>
      <p:sp>
        <p:nvSpPr>
          <p:cNvPr id="19" name="ZoneTexte 18"/>
          <p:cNvSpPr txBox="1"/>
          <p:nvPr/>
        </p:nvSpPr>
        <p:spPr>
          <a:xfrm>
            <a:off x="1357290" y="4714884"/>
            <a:ext cx="642942" cy="523220"/>
          </a:xfrm>
          <a:prstGeom prst="rect">
            <a:avLst/>
          </a:prstGeom>
          <a:noFill/>
        </p:spPr>
        <p:txBody>
          <a:bodyPr wrap="square" rtlCol="0">
            <a:spAutoFit/>
          </a:bodyPr>
          <a:lstStyle/>
          <a:p>
            <a:r>
              <a:rPr lang="fr-FR" sz="2800" b="1" dirty="0" smtClean="0"/>
              <a:t>Si</a:t>
            </a:r>
            <a:endParaRPr lang="fr-FR" sz="2800" b="1" dirty="0"/>
          </a:p>
        </p:txBody>
      </p:sp>
      <p:sp>
        <p:nvSpPr>
          <p:cNvPr id="20" name="Accolade ouvrante 19"/>
          <p:cNvSpPr/>
          <p:nvPr/>
        </p:nvSpPr>
        <p:spPr>
          <a:xfrm rot="16200000">
            <a:off x="4321967" y="2178835"/>
            <a:ext cx="714380" cy="6500858"/>
          </a:xfrm>
          <a:prstGeom prst="leftBrace">
            <a:avLst>
              <a:gd name="adj1" fmla="val 833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Text Box 8"/>
          <p:cNvSpPr txBox="1">
            <a:spLocks noChangeArrowheads="1"/>
          </p:cNvSpPr>
          <p:nvPr/>
        </p:nvSpPr>
        <p:spPr bwMode="auto">
          <a:xfrm>
            <a:off x="1857356" y="4786322"/>
            <a:ext cx="2500330" cy="369332"/>
          </a:xfrm>
          <a:prstGeom prst="rect">
            <a:avLst/>
          </a:prstGeom>
          <a:solidFill>
            <a:srgbClr val="FF5050"/>
          </a:solidFill>
          <a:ln w="9525">
            <a:solidFill>
              <a:schemeClr val="tx1"/>
            </a:solidFill>
            <a:miter lim="800000"/>
            <a:headEnd/>
            <a:tailEnd/>
          </a:ln>
        </p:spPr>
        <p:txBody>
          <a:bodyPr wrap="square">
            <a:spAutoFit/>
          </a:bodyPr>
          <a:lstStyle/>
          <a:p>
            <a:pPr>
              <a:spcBef>
                <a:spcPct val="50000"/>
              </a:spcBef>
            </a:pPr>
            <a:r>
              <a:rPr lang="fr-FR" b="1" dirty="0"/>
              <a:t>c</a:t>
            </a:r>
            <a:r>
              <a:rPr lang="fr-FR" b="1" dirty="0" smtClean="0"/>
              <a:t>e coût de l’emprunt est</a:t>
            </a:r>
            <a:endParaRPr lang="fr-FR" b="1" dirty="0"/>
          </a:p>
        </p:txBody>
      </p:sp>
      <p:sp>
        <p:nvSpPr>
          <p:cNvPr id="22" name="Text Box 7"/>
          <p:cNvSpPr txBox="1">
            <a:spLocks noChangeArrowheads="1"/>
          </p:cNvSpPr>
          <p:nvPr/>
        </p:nvSpPr>
        <p:spPr bwMode="auto">
          <a:xfrm>
            <a:off x="4857752" y="4786322"/>
            <a:ext cx="3000396" cy="369332"/>
          </a:xfrm>
          <a:prstGeom prst="rect">
            <a:avLst/>
          </a:prstGeom>
          <a:solidFill>
            <a:srgbClr val="CC99FF"/>
          </a:solidFill>
          <a:ln w="9525">
            <a:solidFill>
              <a:schemeClr val="tx1"/>
            </a:solidFill>
            <a:miter lim="800000"/>
            <a:headEnd/>
            <a:tailEnd/>
          </a:ln>
        </p:spPr>
        <p:txBody>
          <a:bodyPr wrap="square">
            <a:spAutoFit/>
          </a:bodyPr>
          <a:lstStyle/>
          <a:p>
            <a:pPr>
              <a:spcBef>
                <a:spcPct val="50000"/>
              </a:spcBef>
            </a:pPr>
            <a:r>
              <a:rPr lang="fr-FR" b="1" dirty="0" smtClean="0"/>
              <a:t>Cette rentabilité économique</a:t>
            </a:r>
            <a:endParaRPr lang="fr-FR" b="1" dirty="0"/>
          </a:p>
        </p:txBody>
      </p:sp>
      <p:cxnSp>
        <p:nvCxnSpPr>
          <p:cNvPr id="24" name="Connecteur droit avec flèche 23"/>
          <p:cNvCxnSpPr/>
          <p:nvPr/>
        </p:nvCxnSpPr>
        <p:spPr>
          <a:xfrm>
            <a:off x="2714612" y="2571744"/>
            <a:ext cx="3357586" cy="1588"/>
          </a:xfrm>
          <a:prstGeom prst="straightConnector1">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advTm="8314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fade">
                                      <p:cBhvr>
                                        <p:cTn id="14" dur="1000"/>
                                        <p:tgtEl>
                                          <p:spTgt spid="14">
                                            <p:txEl>
                                              <p:pRg st="0" end="0"/>
                                            </p:txEl>
                                          </p:spTgt>
                                        </p:tgtEl>
                                      </p:cBhvr>
                                    </p:animEffect>
                                    <p:anim calcmode="lin" valueType="num">
                                      <p:cBhvr>
                                        <p:cTn id="15"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4">
                                            <p:txEl>
                                              <p:pRg st="1" end="1"/>
                                            </p:txEl>
                                          </p:spTgt>
                                        </p:tgtEl>
                                        <p:attrNameLst>
                                          <p:attrName>style.visibility</p:attrName>
                                        </p:attrNameLst>
                                      </p:cBhvr>
                                      <p:to>
                                        <p:strVal val="visible"/>
                                      </p:to>
                                    </p:set>
                                    <p:animEffect transition="in" filter="fade">
                                      <p:cBhvr>
                                        <p:cTn id="21" dur="1000"/>
                                        <p:tgtEl>
                                          <p:spTgt spid="14">
                                            <p:txEl>
                                              <p:pRg st="1" end="1"/>
                                            </p:txEl>
                                          </p:spTgt>
                                        </p:tgtEl>
                                      </p:cBhvr>
                                    </p:animEffect>
                                    <p:anim calcmode="lin" valueType="num">
                                      <p:cBhvr>
                                        <p:cTn id="22"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nodeType="clickEffect">
                                  <p:stCondLst>
                                    <p:cond delay="0"/>
                                  </p:stCondLst>
                                  <p:childTnLst>
                                    <p:set>
                                      <p:cBhvr>
                                        <p:cTn id="27" dur="1" fill="hold">
                                          <p:stCondLst>
                                            <p:cond delay="0"/>
                                          </p:stCondLst>
                                        </p:cTn>
                                        <p:tgtEl>
                                          <p:spTgt spid="15">
                                            <p:txEl>
                                              <p:pRg st="0" end="0"/>
                                            </p:txEl>
                                          </p:spTgt>
                                        </p:tgtEl>
                                        <p:attrNameLst>
                                          <p:attrName>style.visibility</p:attrName>
                                        </p:attrNameLst>
                                      </p:cBhvr>
                                      <p:to>
                                        <p:strVal val="visible"/>
                                      </p:to>
                                    </p:set>
                                    <p:animEffect transition="in" filter="wipe(down)">
                                      <p:cBhvr>
                                        <p:cTn id="28" dur="580">
                                          <p:stCondLst>
                                            <p:cond delay="0"/>
                                          </p:stCondLst>
                                        </p:cTn>
                                        <p:tgtEl>
                                          <p:spTgt spid="15">
                                            <p:txEl>
                                              <p:pRg st="0" end="0"/>
                                            </p:txEl>
                                          </p:spTgt>
                                        </p:tgtEl>
                                      </p:cBhvr>
                                    </p:animEffect>
                                    <p:anim calcmode="lin" valueType="num">
                                      <p:cBhvr>
                                        <p:cTn id="29" dur="1822" tmFilter="0,0; 0.14,0.36; 0.43,0.73; 0.71,0.91; 1.0,1.0">
                                          <p:stCondLst>
                                            <p:cond delay="0"/>
                                          </p:stCondLst>
                                        </p:cTn>
                                        <p:tgtEl>
                                          <p:spTgt spid="15">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5">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5">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5">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5">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15">
                                            <p:txEl>
                                              <p:pRg st="0" end="0"/>
                                            </p:txEl>
                                          </p:spTgt>
                                        </p:tgtEl>
                                      </p:cBhvr>
                                      <p:to x="100000" y="60000"/>
                                    </p:animScale>
                                    <p:animScale>
                                      <p:cBhvr>
                                        <p:cTn id="35" dur="166" decel="50000">
                                          <p:stCondLst>
                                            <p:cond delay="676"/>
                                          </p:stCondLst>
                                        </p:cTn>
                                        <p:tgtEl>
                                          <p:spTgt spid="15">
                                            <p:txEl>
                                              <p:pRg st="0" end="0"/>
                                            </p:txEl>
                                          </p:spTgt>
                                        </p:tgtEl>
                                      </p:cBhvr>
                                      <p:to x="100000" y="100000"/>
                                    </p:animScale>
                                    <p:animScale>
                                      <p:cBhvr>
                                        <p:cTn id="36" dur="26">
                                          <p:stCondLst>
                                            <p:cond delay="1312"/>
                                          </p:stCondLst>
                                        </p:cTn>
                                        <p:tgtEl>
                                          <p:spTgt spid="15">
                                            <p:txEl>
                                              <p:pRg st="0" end="0"/>
                                            </p:txEl>
                                          </p:spTgt>
                                        </p:tgtEl>
                                      </p:cBhvr>
                                      <p:to x="100000" y="80000"/>
                                    </p:animScale>
                                    <p:animScale>
                                      <p:cBhvr>
                                        <p:cTn id="37" dur="166" decel="50000">
                                          <p:stCondLst>
                                            <p:cond delay="1338"/>
                                          </p:stCondLst>
                                        </p:cTn>
                                        <p:tgtEl>
                                          <p:spTgt spid="15">
                                            <p:txEl>
                                              <p:pRg st="0" end="0"/>
                                            </p:txEl>
                                          </p:spTgt>
                                        </p:tgtEl>
                                      </p:cBhvr>
                                      <p:to x="100000" y="100000"/>
                                    </p:animScale>
                                    <p:animScale>
                                      <p:cBhvr>
                                        <p:cTn id="38" dur="26">
                                          <p:stCondLst>
                                            <p:cond delay="1642"/>
                                          </p:stCondLst>
                                        </p:cTn>
                                        <p:tgtEl>
                                          <p:spTgt spid="15">
                                            <p:txEl>
                                              <p:pRg st="0" end="0"/>
                                            </p:txEl>
                                          </p:spTgt>
                                        </p:tgtEl>
                                      </p:cBhvr>
                                      <p:to x="100000" y="90000"/>
                                    </p:animScale>
                                    <p:animScale>
                                      <p:cBhvr>
                                        <p:cTn id="39" dur="166" decel="50000">
                                          <p:stCondLst>
                                            <p:cond delay="1668"/>
                                          </p:stCondLst>
                                        </p:cTn>
                                        <p:tgtEl>
                                          <p:spTgt spid="15">
                                            <p:txEl>
                                              <p:pRg st="0" end="0"/>
                                            </p:txEl>
                                          </p:spTgt>
                                        </p:tgtEl>
                                      </p:cBhvr>
                                      <p:to x="100000" y="100000"/>
                                    </p:animScale>
                                    <p:animScale>
                                      <p:cBhvr>
                                        <p:cTn id="40" dur="26">
                                          <p:stCondLst>
                                            <p:cond delay="1808"/>
                                          </p:stCondLst>
                                        </p:cTn>
                                        <p:tgtEl>
                                          <p:spTgt spid="15">
                                            <p:txEl>
                                              <p:pRg st="0" end="0"/>
                                            </p:txEl>
                                          </p:spTgt>
                                        </p:tgtEl>
                                      </p:cBhvr>
                                      <p:to x="100000" y="95000"/>
                                    </p:animScale>
                                    <p:animScale>
                                      <p:cBhvr>
                                        <p:cTn id="41" dur="166" decel="50000">
                                          <p:stCondLst>
                                            <p:cond delay="1834"/>
                                          </p:stCondLst>
                                        </p:cTn>
                                        <p:tgtEl>
                                          <p:spTgt spid="15">
                                            <p:txEl>
                                              <p:pRg st="0" end="0"/>
                                            </p:txEl>
                                          </p:spTgt>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12292"/>
                                        </p:tgtEl>
                                        <p:attrNameLst>
                                          <p:attrName>style.visibility</p:attrName>
                                        </p:attrNameLst>
                                      </p:cBhvr>
                                      <p:to>
                                        <p:strVal val="visible"/>
                                      </p:to>
                                    </p:set>
                                    <p:anim calcmode="lin" valueType="num">
                                      <p:cBhvr>
                                        <p:cTn id="46" dur="1000" fill="hold"/>
                                        <p:tgtEl>
                                          <p:spTgt spid="12292"/>
                                        </p:tgtEl>
                                        <p:attrNameLst>
                                          <p:attrName>ppt_w</p:attrName>
                                        </p:attrNameLst>
                                      </p:cBhvr>
                                      <p:tavLst>
                                        <p:tav tm="0">
                                          <p:val>
                                            <p:strVal val="#ppt_w*0.70"/>
                                          </p:val>
                                        </p:tav>
                                        <p:tav tm="100000">
                                          <p:val>
                                            <p:strVal val="#ppt_w"/>
                                          </p:val>
                                        </p:tav>
                                      </p:tavLst>
                                    </p:anim>
                                    <p:anim calcmode="lin" valueType="num">
                                      <p:cBhvr>
                                        <p:cTn id="47" dur="1000" fill="hold"/>
                                        <p:tgtEl>
                                          <p:spTgt spid="12292"/>
                                        </p:tgtEl>
                                        <p:attrNameLst>
                                          <p:attrName>ppt_h</p:attrName>
                                        </p:attrNameLst>
                                      </p:cBhvr>
                                      <p:tavLst>
                                        <p:tav tm="0">
                                          <p:val>
                                            <p:strVal val="#ppt_h"/>
                                          </p:val>
                                        </p:tav>
                                        <p:tav tm="100000">
                                          <p:val>
                                            <p:strVal val="#ppt_h"/>
                                          </p:val>
                                        </p:tav>
                                      </p:tavLst>
                                    </p:anim>
                                    <p:animEffect transition="in" filter="fade">
                                      <p:cBhvr>
                                        <p:cTn id="48" dur="1000"/>
                                        <p:tgtEl>
                                          <p:spTgt spid="12292"/>
                                        </p:tgtEl>
                                      </p:cBhvr>
                                    </p:animEffect>
                                  </p:childTnLst>
                                </p:cTn>
                              </p:par>
                            </p:childTnLst>
                          </p:cTn>
                        </p:par>
                      </p:childTnLst>
                    </p:cTn>
                  </p:par>
                  <p:par>
                    <p:cTn id="49" fill="hold">
                      <p:stCondLst>
                        <p:cond delay="indefinite"/>
                      </p:stCondLst>
                      <p:childTnLst>
                        <p:par>
                          <p:cTn id="50" fill="hold">
                            <p:stCondLst>
                              <p:cond delay="0"/>
                            </p:stCondLst>
                            <p:childTnLst>
                              <p:par>
                                <p:cTn id="51" presetID="12" presetClass="entr" presetSubtype="8"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slide(fromLeft)">
                                      <p:cBhvr>
                                        <p:cTn id="53" dur="1000"/>
                                        <p:tgtEl>
                                          <p:spTgt spid="24"/>
                                        </p:tgtEl>
                                      </p:cBhvr>
                                    </p:animEffect>
                                  </p:childTnLst>
                                </p:cTn>
                              </p:par>
                              <p:par>
                                <p:cTn id="54" presetID="12" presetClass="entr" presetSubtype="8" fill="hold" grpId="0" nodeType="withEffect">
                                  <p:stCondLst>
                                    <p:cond delay="0"/>
                                  </p:stCondLst>
                                  <p:childTnLst>
                                    <p:set>
                                      <p:cBhvr>
                                        <p:cTn id="55" dur="1" fill="hold">
                                          <p:stCondLst>
                                            <p:cond delay="0"/>
                                          </p:stCondLst>
                                        </p:cTn>
                                        <p:tgtEl>
                                          <p:spTgt spid="12294"/>
                                        </p:tgtEl>
                                        <p:attrNameLst>
                                          <p:attrName>style.visibility</p:attrName>
                                        </p:attrNameLst>
                                      </p:cBhvr>
                                      <p:to>
                                        <p:strVal val="visible"/>
                                      </p:to>
                                    </p:set>
                                    <p:animEffect transition="in" filter="slide(fromLeft)">
                                      <p:cBhvr>
                                        <p:cTn id="56" dur="1000"/>
                                        <p:tgtEl>
                                          <p:spTgt spid="12294"/>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12297"/>
                                        </p:tgtEl>
                                        <p:attrNameLst>
                                          <p:attrName>style.visibility</p:attrName>
                                        </p:attrNameLst>
                                      </p:cBhvr>
                                      <p:to>
                                        <p:strVal val="visible"/>
                                      </p:to>
                                    </p:set>
                                    <p:anim calcmode="lin" valueType="num">
                                      <p:cBhvr>
                                        <p:cTn id="61" dur="1000" fill="hold"/>
                                        <p:tgtEl>
                                          <p:spTgt spid="12297"/>
                                        </p:tgtEl>
                                        <p:attrNameLst>
                                          <p:attrName>ppt_w</p:attrName>
                                        </p:attrNameLst>
                                      </p:cBhvr>
                                      <p:tavLst>
                                        <p:tav tm="0">
                                          <p:val>
                                            <p:strVal val="#ppt_w*0.70"/>
                                          </p:val>
                                        </p:tav>
                                        <p:tav tm="100000">
                                          <p:val>
                                            <p:strVal val="#ppt_w"/>
                                          </p:val>
                                        </p:tav>
                                      </p:tavLst>
                                    </p:anim>
                                    <p:anim calcmode="lin" valueType="num">
                                      <p:cBhvr>
                                        <p:cTn id="62" dur="1000" fill="hold"/>
                                        <p:tgtEl>
                                          <p:spTgt spid="12297"/>
                                        </p:tgtEl>
                                        <p:attrNameLst>
                                          <p:attrName>ppt_h</p:attrName>
                                        </p:attrNameLst>
                                      </p:cBhvr>
                                      <p:tavLst>
                                        <p:tav tm="0">
                                          <p:val>
                                            <p:strVal val="#ppt_h"/>
                                          </p:val>
                                        </p:tav>
                                        <p:tav tm="100000">
                                          <p:val>
                                            <p:strVal val="#ppt_h"/>
                                          </p:val>
                                        </p:tav>
                                      </p:tavLst>
                                    </p:anim>
                                    <p:animEffect transition="in" filter="fade">
                                      <p:cBhvr>
                                        <p:cTn id="63" dur="1000"/>
                                        <p:tgtEl>
                                          <p:spTgt spid="12297"/>
                                        </p:tgtEl>
                                      </p:cBhvr>
                                    </p:animEffect>
                                  </p:childTnLst>
                                </p:cTn>
                              </p:par>
                            </p:childTnLst>
                          </p:cTn>
                        </p:par>
                      </p:childTnLst>
                    </p:cTn>
                  </p:par>
                  <p:par>
                    <p:cTn id="64" fill="hold">
                      <p:stCondLst>
                        <p:cond delay="indefinite"/>
                      </p:stCondLst>
                      <p:childTnLst>
                        <p:par>
                          <p:cTn id="65" fill="hold">
                            <p:stCondLst>
                              <p:cond delay="0"/>
                            </p:stCondLst>
                            <p:childTnLst>
                              <p:par>
                                <p:cTn id="66" presetID="12" presetClass="entr" presetSubtype="1" fill="hold" grpId="0" nodeType="clickEffect">
                                  <p:stCondLst>
                                    <p:cond delay="0"/>
                                  </p:stCondLst>
                                  <p:childTnLst>
                                    <p:set>
                                      <p:cBhvr>
                                        <p:cTn id="67" dur="1" fill="hold">
                                          <p:stCondLst>
                                            <p:cond delay="0"/>
                                          </p:stCondLst>
                                        </p:cTn>
                                        <p:tgtEl>
                                          <p:spTgt spid="12302"/>
                                        </p:tgtEl>
                                        <p:attrNameLst>
                                          <p:attrName>style.visibility</p:attrName>
                                        </p:attrNameLst>
                                      </p:cBhvr>
                                      <p:to>
                                        <p:strVal val="visible"/>
                                      </p:to>
                                    </p:set>
                                    <p:animEffect transition="in" filter="slide(fromTop)">
                                      <p:cBhvr>
                                        <p:cTn id="68" dur="500"/>
                                        <p:tgtEl>
                                          <p:spTgt spid="12302"/>
                                        </p:tgtEl>
                                      </p:cBhvr>
                                    </p:animEffect>
                                  </p:childTnLst>
                                </p:cTn>
                              </p:par>
                            </p:childTnLst>
                          </p:cTn>
                        </p:par>
                        <p:par>
                          <p:cTn id="69" fill="hold">
                            <p:stCondLst>
                              <p:cond delay="500"/>
                            </p:stCondLst>
                            <p:childTnLst>
                              <p:par>
                                <p:cTn id="70" presetID="12" presetClass="entr" presetSubtype="1" fill="hold" grpId="0" nodeType="afterEffect">
                                  <p:stCondLst>
                                    <p:cond delay="0"/>
                                  </p:stCondLst>
                                  <p:childTnLst>
                                    <p:set>
                                      <p:cBhvr>
                                        <p:cTn id="71" dur="1" fill="hold">
                                          <p:stCondLst>
                                            <p:cond delay="0"/>
                                          </p:stCondLst>
                                        </p:cTn>
                                        <p:tgtEl>
                                          <p:spTgt spid="12299"/>
                                        </p:tgtEl>
                                        <p:attrNameLst>
                                          <p:attrName>style.visibility</p:attrName>
                                        </p:attrNameLst>
                                      </p:cBhvr>
                                      <p:to>
                                        <p:strVal val="visible"/>
                                      </p:to>
                                    </p:set>
                                    <p:animEffect transition="in" filter="slide(fromTop)">
                                      <p:cBhvr>
                                        <p:cTn id="72" dur="1000"/>
                                        <p:tgtEl>
                                          <p:spTgt spid="12299"/>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12295"/>
                                        </p:tgtEl>
                                        <p:attrNameLst>
                                          <p:attrName>style.visibility</p:attrName>
                                        </p:attrNameLst>
                                      </p:cBhvr>
                                      <p:to>
                                        <p:strVal val="visible"/>
                                      </p:to>
                                    </p:set>
                                    <p:anim calcmode="lin" valueType="num">
                                      <p:cBhvr>
                                        <p:cTn id="77" dur="1000" fill="hold"/>
                                        <p:tgtEl>
                                          <p:spTgt spid="12295"/>
                                        </p:tgtEl>
                                        <p:attrNameLst>
                                          <p:attrName>ppt_w</p:attrName>
                                        </p:attrNameLst>
                                      </p:cBhvr>
                                      <p:tavLst>
                                        <p:tav tm="0">
                                          <p:val>
                                            <p:strVal val="#ppt_w*0.70"/>
                                          </p:val>
                                        </p:tav>
                                        <p:tav tm="100000">
                                          <p:val>
                                            <p:strVal val="#ppt_w"/>
                                          </p:val>
                                        </p:tav>
                                      </p:tavLst>
                                    </p:anim>
                                    <p:anim calcmode="lin" valueType="num">
                                      <p:cBhvr>
                                        <p:cTn id="78" dur="1000" fill="hold"/>
                                        <p:tgtEl>
                                          <p:spTgt spid="12295"/>
                                        </p:tgtEl>
                                        <p:attrNameLst>
                                          <p:attrName>ppt_h</p:attrName>
                                        </p:attrNameLst>
                                      </p:cBhvr>
                                      <p:tavLst>
                                        <p:tav tm="0">
                                          <p:val>
                                            <p:strVal val="#ppt_h"/>
                                          </p:val>
                                        </p:tav>
                                        <p:tav tm="100000">
                                          <p:val>
                                            <p:strVal val="#ppt_h"/>
                                          </p:val>
                                        </p:tav>
                                      </p:tavLst>
                                    </p:anim>
                                    <p:animEffect transition="in" filter="fade">
                                      <p:cBhvr>
                                        <p:cTn id="79" dur="1000"/>
                                        <p:tgtEl>
                                          <p:spTgt spid="12295"/>
                                        </p:tgtEl>
                                      </p:cBhvr>
                                    </p:animEffect>
                                  </p:childTnLst>
                                </p:cTn>
                              </p:par>
                            </p:childTnLst>
                          </p:cTn>
                        </p:par>
                      </p:childTnLst>
                    </p:cTn>
                  </p:par>
                  <p:par>
                    <p:cTn id="80" fill="hold">
                      <p:stCondLst>
                        <p:cond delay="indefinite"/>
                      </p:stCondLst>
                      <p:childTnLst>
                        <p:par>
                          <p:cTn id="81" fill="hold">
                            <p:stCondLst>
                              <p:cond delay="0"/>
                            </p:stCondLst>
                            <p:childTnLst>
                              <p:par>
                                <p:cTn id="82" presetID="12" presetClass="entr" presetSubtype="1" fill="hold" grpId="0" nodeType="clickEffect">
                                  <p:stCondLst>
                                    <p:cond delay="0"/>
                                  </p:stCondLst>
                                  <p:childTnLst>
                                    <p:set>
                                      <p:cBhvr>
                                        <p:cTn id="83" dur="1" fill="hold">
                                          <p:stCondLst>
                                            <p:cond delay="0"/>
                                          </p:stCondLst>
                                        </p:cTn>
                                        <p:tgtEl>
                                          <p:spTgt spid="12301"/>
                                        </p:tgtEl>
                                        <p:attrNameLst>
                                          <p:attrName>style.visibility</p:attrName>
                                        </p:attrNameLst>
                                      </p:cBhvr>
                                      <p:to>
                                        <p:strVal val="visible"/>
                                      </p:to>
                                    </p:set>
                                    <p:animEffect transition="in" filter="slide(fromTop)">
                                      <p:cBhvr>
                                        <p:cTn id="84" dur="500"/>
                                        <p:tgtEl>
                                          <p:spTgt spid="12301"/>
                                        </p:tgtEl>
                                      </p:cBhvr>
                                    </p:animEffect>
                                  </p:childTnLst>
                                </p:cTn>
                              </p:par>
                              <p:par>
                                <p:cTn id="85" presetID="12" presetClass="entr" presetSubtype="1" fill="hold" grpId="0" nodeType="withEffect">
                                  <p:stCondLst>
                                    <p:cond delay="0"/>
                                  </p:stCondLst>
                                  <p:childTnLst>
                                    <p:set>
                                      <p:cBhvr>
                                        <p:cTn id="86" dur="1" fill="hold">
                                          <p:stCondLst>
                                            <p:cond delay="0"/>
                                          </p:stCondLst>
                                        </p:cTn>
                                        <p:tgtEl>
                                          <p:spTgt spid="12293"/>
                                        </p:tgtEl>
                                        <p:attrNameLst>
                                          <p:attrName>style.visibility</p:attrName>
                                        </p:attrNameLst>
                                      </p:cBhvr>
                                      <p:to>
                                        <p:strVal val="visible"/>
                                      </p:to>
                                    </p:set>
                                    <p:animEffect transition="in" filter="slide(fromTop)">
                                      <p:cBhvr>
                                        <p:cTn id="87" dur="1000"/>
                                        <p:tgtEl>
                                          <p:spTgt spid="12293"/>
                                        </p:tgtEl>
                                      </p:cBhvr>
                                    </p:animEffect>
                                  </p:childTnLst>
                                </p:cTn>
                              </p:par>
                            </p:childTnLst>
                          </p:cTn>
                        </p:par>
                      </p:childTnLst>
                    </p:cTn>
                  </p:par>
                  <p:par>
                    <p:cTn id="88" fill="hold">
                      <p:stCondLst>
                        <p:cond delay="indefinite"/>
                      </p:stCondLst>
                      <p:childTnLst>
                        <p:par>
                          <p:cTn id="89" fill="hold">
                            <p:stCondLst>
                              <p:cond delay="0"/>
                            </p:stCondLst>
                            <p:childTnLst>
                              <p:par>
                                <p:cTn id="90" presetID="55" presetClass="entr" presetSubtype="0" fill="hold" grpId="0" nodeType="clickEffect">
                                  <p:stCondLst>
                                    <p:cond delay="0"/>
                                  </p:stCondLst>
                                  <p:childTnLst>
                                    <p:set>
                                      <p:cBhvr>
                                        <p:cTn id="91" dur="1" fill="hold">
                                          <p:stCondLst>
                                            <p:cond delay="0"/>
                                          </p:stCondLst>
                                        </p:cTn>
                                        <p:tgtEl>
                                          <p:spTgt spid="12296"/>
                                        </p:tgtEl>
                                        <p:attrNameLst>
                                          <p:attrName>style.visibility</p:attrName>
                                        </p:attrNameLst>
                                      </p:cBhvr>
                                      <p:to>
                                        <p:strVal val="visible"/>
                                      </p:to>
                                    </p:set>
                                    <p:anim calcmode="lin" valueType="num">
                                      <p:cBhvr>
                                        <p:cTn id="92" dur="1000" fill="hold"/>
                                        <p:tgtEl>
                                          <p:spTgt spid="12296"/>
                                        </p:tgtEl>
                                        <p:attrNameLst>
                                          <p:attrName>ppt_w</p:attrName>
                                        </p:attrNameLst>
                                      </p:cBhvr>
                                      <p:tavLst>
                                        <p:tav tm="0">
                                          <p:val>
                                            <p:strVal val="#ppt_w*0.70"/>
                                          </p:val>
                                        </p:tav>
                                        <p:tav tm="100000">
                                          <p:val>
                                            <p:strVal val="#ppt_w"/>
                                          </p:val>
                                        </p:tav>
                                      </p:tavLst>
                                    </p:anim>
                                    <p:anim calcmode="lin" valueType="num">
                                      <p:cBhvr>
                                        <p:cTn id="93" dur="1000" fill="hold"/>
                                        <p:tgtEl>
                                          <p:spTgt spid="12296"/>
                                        </p:tgtEl>
                                        <p:attrNameLst>
                                          <p:attrName>ppt_h</p:attrName>
                                        </p:attrNameLst>
                                      </p:cBhvr>
                                      <p:tavLst>
                                        <p:tav tm="0">
                                          <p:val>
                                            <p:strVal val="#ppt_h"/>
                                          </p:val>
                                        </p:tav>
                                        <p:tav tm="100000">
                                          <p:val>
                                            <p:strVal val="#ppt_h"/>
                                          </p:val>
                                        </p:tav>
                                      </p:tavLst>
                                    </p:anim>
                                    <p:animEffect transition="in" filter="fade">
                                      <p:cBhvr>
                                        <p:cTn id="94" dur="1000"/>
                                        <p:tgtEl>
                                          <p:spTgt spid="12296"/>
                                        </p:tgtEl>
                                      </p:cBhvr>
                                    </p:animEffect>
                                  </p:childTnLst>
                                </p:cTn>
                              </p:par>
                            </p:childTnLst>
                          </p:cTn>
                        </p:par>
                      </p:childTnLst>
                    </p:cTn>
                  </p:par>
                  <p:par>
                    <p:cTn id="95" fill="hold">
                      <p:stCondLst>
                        <p:cond delay="indefinite"/>
                      </p:stCondLst>
                      <p:childTnLst>
                        <p:par>
                          <p:cTn id="96" fill="hold">
                            <p:stCondLst>
                              <p:cond delay="0"/>
                            </p:stCondLst>
                            <p:childTnLst>
                              <p:par>
                                <p:cTn id="97" presetID="26" presetClass="entr" presetSubtype="0" fill="hold" grpId="0" nodeType="click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wipe(down)">
                                      <p:cBhvr>
                                        <p:cTn id="99" dur="580">
                                          <p:stCondLst>
                                            <p:cond delay="0"/>
                                          </p:stCondLst>
                                        </p:cTn>
                                        <p:tgtEl>
                                          <p:spTgt spid="19"/>
                                        </p:tgtEl>
                                      </p:cBhvr>
                                    </p:animEffect>
                                    <p:anim calcmode="lin" valueType="num">
                                      <p:cBhvr>
                                        <p:cTn id="100"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05" dur="26">
                                          <p:stCondLst>
                                            <p:cond delay="650"/>
                                          </p:stCondLst>
                                        </p:cTn>
                                        <p:tgtEl>
                                          <p:spTgt spid="19"/>
                                        </p:tgtEl>
                                      </p:cBhvr>
                                      <p:to x="100000" y="60000"/>
                                    </p:animScale>
                                    <p:animScale>
                                      <p:cBhvr>
                                        <p:cTn id="106" dur="166" decel="50000">
                                          <p:stCondLst>
                                            <p:cond delay="676"/>
                                          </p:stCondLst>
                                        </p:cTn>
                                        <p:tgtEl>
                                          <p:spTgt spid="19"/>
                                        </p:tgtEl>
                                      </p:cBhvr>
                                      <p:to x="100000" y="100000"/>
                                    </p:animScale>
                                    <p:animScale>
                                      <p:cBhvr>
                                        <p:cTn id="107" dur="26">
                                          <p:stCondLst>
                                            <p:cond delay="1312"/>
                                          </p:stCondLst>
                                        </p:cTn>
                                        <p:tgtEl>
                                          <p:spTgt spid="19"/>
                                        </p:tgtEl>
                                      </p:cBhvr>
                                      <p:to x="100000" y="80000"/>
                                    </p:animScale>
                                    <p:animScale>
                                      <p:cBhvr>
                                        <p:cTn id="108" dur="166" decel="50000">
                                          <p:stCondLst>
                                            <p:cond delay="1338"/>
                                          </p:stCondLst>
                                        </p:cTn>
                                        <p:tgtEl>
                                          <p:spTgt spid="19"/>
                                        </p:tgtEl>
                                      </p:cBhvr>
                                      <p:to x="100000" y="100000"/>
                                    </p:animScale>
                                    <p:animScale>
                                      <p:cBhvr>
                                        <p:cTn id="109" dur="26">
                                          <p:stCondLst>
                                            <p:cond delay="1642"/>
                                          </p:stCondLst>
                                        </p:cTn>
                                        <p:tgtEl>
                                          <p:spTgt spid="19"/>
                                        </p:tgtEl>
                                      </p:cBhvr>
                                      <p:to x="100000" y="90000"/>
                                    </p:animScale>
                                    <p:animScale>
                                      <p:cBhvr>
                                        <p:cTn id="110" dur="166" decel="50000">
                                          <p:stCondLst>
                                            <p:cond delay="1668"/>
                                          </p:stCondLst>
                                        </p:cTn>
                                        <p:tgtEl>
                                          <p:spTgt spid="19"/>
                                        </p:tgtEl>
                                      </p:cBhvr>
                                      <p:to x="100000" y="100000"/>
                                    </p:animScale>
                                    <p:animScale>
                                      <p:cBhvr>
                                        <p:cTn id="111" dur="26">
                                          <p:stCondLst>
                                            <p:cond delay="1808"/>
                                          </p:stCondLst>
                                        </p:cTn>
                                        <p:tgtEl>
                                          <p:spTgt spid="19"/>
                                        </p:tgtEl>
                                      </p:cBhvr>
                                      <p:to x="100000" y="95000"/>
                                    </p:animScale>
                                    <p:animScale>
                                      <p:cBhvr>
                                        <p:cTn id="112" dur="166" decel="50000">
                                          <p:stCondLst>
                                            <p:cond delay="1834"/>
                                          </p:stCondLst>
                                        </p:cTn>
                                        <p:tgtEl>
                                          <p:spTgt spid="19"/>
                                        </p:tgtEl>
                                      </p:cBhvr>
                                      <p:to x="100000" y="100000"/>
                                    </p:animScale>
                                  </p:childTnLst>
                                </p:cTn>
                              </p:par>
                            </p:childTnLst>
                          </p:cTn>
                        </p:par>
                      </p:childTnLst>
                    </p:cTn>
                  </p:par>
                  <p:par>
                    <p:cTn id="113" fill="hold">
                      <p:stCondLst>
                        <p:cond delay="indefinite"/>
                      </p:stCondLst>
                      <p:childTnLst>
                        <p:par>
                          <p:cTn id="114" fill="hold">
                            <p:stCondLst>
                              <p:cond delay="0"/>
                            </p:stCondLst>
                            <p:childTnLst>
                              <p:par>
                                <p:cTn id="115" presetID="55" presetClass="entr" presetSubtype="0" fill="hold" grpId="0" nodeType="clickEffect">
                                  <p:stCondLst>
                                    <p:cond delay="0"/>
                                  </p:stCondLst>
                                  <p:childTnLst>
                                    <p:set>
                                      <p:cBhvr>
                                        <p:cTn id="116" dur="1" fill="hold">
                                          <p:stCondLst>
                                            <p:cond delay="0"/>
                                          </p:stCondLst>
                                        </p:cTn>
                                        <p:tgtEl>
                                          <p:spTgt spid="21"/>
                                        </p:tgtEl>
                                        <p:attrNameLst>
                                          <p:attrName>style.visibility</p:attrName>
                                        </p:attrNameLst>
                                      </p:cBhvr>
                                      <p:to>
                                        <p:strVal val="visible"/>
                                      </p:to>
                                    </p:set>
                                    <p:anim calcmode="lin" valueType="num">
                                      <p:cBhvr>
                                        <p:cTn id="117" dur="1000" fill="hold"/>
                                        <p:tgtEl>
                                          <p:spTgt spid="21"/>
                                        </p:tgtEl>
                                        <p:attrNameLst>
                                          <p:attrName>ppt_w</p:attrName>
                                        </p:attrNameLst>
                                      </p:cBhvr>
                                      <p:tavLst>
                                        <p:tav tm="0">
                                          <p:val>
                                            <p:strVal val="#ppt_w*0.70"/>
                                          </p:val>
                                        </p:tav>
                                        <p:tav tm="100000">
                                          <p:val>
                                            <p:strVal val="#ppt_w"/>
                                          </p:val>
                                        </p:tav>
                                      </p:tavLst>
                                    </p:anim>
                                    <p:anim calcmode="lin" valueType="num">
                                      <p:cBhvr>
                                        <p:cTn id="118" dur="1000" fill="hold"/>
                                        <p:tgtEl>
                                          <p:spTgt spid="21"/>
                                        </p:tgtEl>
                                        <p:attrNameLst>
                                          <p:attrName>ppt_h</p:attrName>
                                        </p:attrNameLst>
                                      </p:cBhvr>
                                      <p:tavLst>
                                        <p:tav tm="0">
                                          <p:val>
                                            <p:strVal val="#ppt_h"/>
                                          </p:val>
                                        </p:tav>
                                        <p:tav tm="100000">
                                          <p:val>
                                            <p:strVal val="#ppt_h"/>
                                          </p:val>
                                        </p:tav>
                                      </p:tavLst>
                                    </p:anim>
                                    <p:animEffect transition="in" filter="fade">
                                      <p:cBhvr>
                                        <p:cTn id="119" dur="1000"/>
                                        <p:tgtEl>
                                          <p:spTgt spid="21"/>
                                        </p:tgtEl>
                                      </p:cBhvr>
                                    </p:animEffect>
                                  </p:childTnLst>
                                </p:cTn>
                              </p:par>
                            </p:childTnLst>
                          </p:cTn>
                        </p:par>
                      </p:childTnLst>
                    </p:cTn>
                  </p:par>
                  <p:par>
                    <p:cTn id="120" fill="hold">
                      <p:stCondLst>
                        <p:cond delay="indefinite"/>
                      </p:stCondLst>
                      <p:childTnLst>
                        <p:par>
                          <p:cTn id="121" fill="hold">
                            <p:stCondLst>
                              <p:cond delay="0"/>
                            </p:stCondLst>
                            <p:childTnLst>
                              <p:par>
                                <p:cTn id="122" presetID="26" presetClass="entr" presetSubtype="0" fill="hold" grpId="0" nodeType="clickEffect">
                                  <p:stCondLst>
                                    <p:cond delay="0"/>
                                  </p:stCondLst>
                                  <p:childTnLst>
                                    <p:set>
                                      <p:cBhvr>
                                        <p:cTn id="123" dur="1" fill="hold">
                                          <p:stCondLst>
                                            <p:cond delay="0"/>
                                          </p:stCondLst>
                                        </p:cTn>
                                        <p:tgtEl>
                                          <p:spTgt spid="18"/>
                                        </p:tgtEl>
                                        <p:attrNameLst>
                                          <p:attrName>style.visibility</p:attrName>
                                        </p:attrNameLst>
                                      </p:cBhvr>
                                      <p:to>
                                        <p:strVal val="visible"/>
                                      </p:to>
                                    </p:set>
                                    <p:animEffect transition="in" filter="wipe(down)">
                                      <p:cBhvr>
                                        <p:cTn id="124" dur="580">
                                          <p:stCondLst>
                                            <p:cond delay="0"/>
                                          </p:stCondLst>
                                        </p:cTn>
                                        <p:tgtEl>
                                          <p:spTgt spid="18"/>
                                        </p:tgtEl>
                                      </p:cBhvr>
                                    </p:animEffect>
                                    <p:anim calcmode="lin" valueType="num">
                                      <p:cBhvr>
                                        <p:cTn id="125"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26"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27"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28"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29"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30" dur="26">
                                          <p:stCondLst>
                                            <p:cond delay="650"/>
                                          </p:stCondLst>
                                        </p:cTn>
                                        <p:tgtEl>
                                          <p:spTgt spid="18"/>
                                        </p:tgtEl>
                                      </p:cBhvr>
                                      <p:to x="100000" y="60000"/>
                                    </p:animScale>
                                    <p:animScale>
                                      <p:cBhvr>
                                        <p:cTn id="131" dur="166" decel="50000">
                                          <p:stCondLst>
                                            <p:cond delay="676"/>
                                          </p:stCondLst>
                                        </p:cTn>
                                        <p:tgtEl>
                                          <p:spTgt spid="18"/>
                                        </p:tgtEl>
                                      </p:cBhvr>
                                      <p:to x="100000" y="100000"/>
                                    </p:animScale>
                                    <p:animScale>
                                      <p:cBhvr>
                                        <p:cTn id="132" dur="26">
                                          <p:stCondLst>
                                            <p:cond delay="1312"/>
                                          </p:stCondLst>
                                        </p:cTn>
                                        <p:tgtEl>
                                          <p:spTgt spid="18"/>
                                        </p:tgtEl>
                                      </p:cBhvr>
                                      <p:to x="100000" y="80000"/>
                                    </p:animScale>
                                    <p:animScale>
                                      <p:cBhvr>
                                        <p:cTn id="133" dur="166" decel="50000">
                                          <p:stCondLst>
                                            <p:cond delay="1338"/>
                                          </p:stCondLst>
                                        </p:cTn>
                                        <p:tgtEl>
                                          <p:spTgt spid="18"/>
                                        </p:tgtEl>
                                      </p:cBhvr>
                                      <p:to x="100000" y="100000"/>
                                    </p:animScale>
                                    <p:animScale>
                                      <p:cBhvr>
                                        <p:cTn id="134" dur="26">
                                          <p:stCondLst>
                                            <p:cond delay="1642"/>
                                          </p:stCondLst>
                                        </p:cTn>
                                        <p:tgtEl>
                                          <p:spTgt spid="18"/>
                                        </p:tgtEl>
                                      </p:cBhvr>
                                      <p:to x="100000" y="90000"/>
                                    </p:animScale>
                                    <p:animScale>
                                      <p:cBhvr>
                                        <p:cTn id="135" dur="166" decel="50000">
                                          <p:stCondLst>
                                            <p:cond delay="1668"/>
                                          </p:stCondLst>
                                        </p:cTn>
                                        <p:tgtEl>
                                          <p:spTgt spid="18"/>
                                        </p:tgtEl>
                                      </p:cBhvr>
                                      <p:to x="100000" y="100000"/>
                                    </p:animScale>
                                    <p:animScale>
                                      <p:cBhvr>
                                        <p:cTn id="136" dur="26">
                                          <p:stCondLst>
                                            <p:cond delay="1808"/>
                                          </p:stCondLst>
                                        </p:cTn>
                                        <p:tgtEl>
                                          <p:spTgt spid="18"/>
                                        </p:tgtEl>
                                      </p:cBhvr>
                                      <p:to x="100000" y="95000"/>
                                    </p:animScale>
                                    <p:animScale>
                                      <p:cBhvr>
                                        <p:cTn id="137" dur="166" decel="50000">
                                          <p:stCondLst>
                                            <p:cond delay="1834"/>
                                          </p:stCondLst>
                                        </p:cTn>
                                        <p:tgtEl>
                                          <p:spTgt spid="18"/>
                                        </p:tgtEl>
                                      </p:cBhvr>
                                      <p:to x="100000" y="100000"/>
                                    </p:animScale>
                                  </p:childTnLst>
                                </p:cTn>
                              </p:par>
                            </p:childTnLst>
                          </p:cTn>
                        </p:par>
                      </p:childTnLst>
                    </p:cTn>
                  </p:par>
                  <p:par>
                    <p:cTn id="138" fill="hold">
                      <p:stCondLst>
                        <p:cond delay="indefinite"/>
                      </p:stCondLst>
                      <p:childTnLst>
                        <p:par>
                          <p:cTn id="139" fill="hold">
                            <p:stCondLst>
                              <p:cond delay="0"/>
                            </p:stCondLst>
                            <p:childTnLst>
                              <p:par>
                                <p:cTn id="140" presetID="55" presetClass="entr" presetSubtype="0" fill="hold" grpId="0" nodeType="clickEffect">
                                  <p:stCondLst>
                                    <p:cond delay="0"/>
                                  </p:stCondLst>
                                  <p:childTnLst>
                                    <p:set>
                                      <p:cBhvr>
                                        <p:cTn id="141" dur="1" fill="hold">
                                          <p:stCondLst>
                                            <p:cond delay="0"/>
                                          </p:stCondLst>
                                        </p:cTn>
                                        <p:tgtEl>
                                          <p:spTgt spid="22"/>
                                        </p:tgtEl>
                                        <p:attrNameLst>
                                          <p:attrName>style.visibility</p:attrName>
                                        </p:attrNameLst>
                                      </p:cBhvr>
                                      <p:to>
                                        <p:strVal val="visible"/>
                                      </p:to>
                                    </p:set>
                                    <p:anim calcmode="lin" valueType="num">
                                      <p:cBhvr>
                                        <p:cTn id="142" dur="1000" fill="hold"/>
                                        <p:tgtEl>
                                          <p:spTgt spid="22"/>
                                        </p:tgtEl>
                                        <p:attrNameLst>
                                          <p:attrName>ppt_w</p:attrName>
                                        </p:attrNameLst>
                                      </p:cBhvr>
                                      <p:tavLst>
                                        <p:tav tm="0">
                                          <p:val>
                                            <p:strVal val="#ppt_w*0.70"/>
                                          </p:val>
                                        </p:tav>
                                        <p:tav tm="100000">
                                          <p:val>
                                            <p:strVal val="#ppt_w"/>
                                          </p:val>
                                        </p:tav>
                                      </p:tavLst>
                                    </p:anim>
                                    <p:anim calcmode="lin" valueType="num">
                                      <p:cBhvr>
                                        <p:cTn id="143" dur="1000" fill="hold"/>
                                        <p:tgtEl>
                                          <p:spTgt spid="22"/>
                                        </p:tgtEl>
                                        <p:attrNameLst>
                                          <p:attrName>ppt_h</p:attrName>
                                        </p:attrNameLst>
                                      </p:cBhvr>
                                      <p:tavLst>
                                        <p:tav tm="0">
                                          <p:val>
                                            <p:strVal val="#ppt_h"/>
                                          </p:val>
                                        </p:tav>
                                        <p:tav tm="100000">
                                          <p:val>
                                            <p:strVal val="#ppt_h"/>
                                          </p:val>
                                        </p:tav>
                                      </p:tavLst>
                                    </p:anim>
                                    <p:animEffect transition="in" filter="fade">
                                      <p:cBhvr>
                                        <p:cTn id="144" dur="1000"/>
                                        <p:tgtEl>
                                          <p:spTgt spid="22"/>
                                        </p:tgtEl>
                                      </p:cBhvr>
                                    </p:animEffect>
                                  </p:childTnLst>
                                </p:cTn>
                              </p:par>
                            </p:childTnLst>
                          </p:cTn>
                        </p:par>
                      </p:childTnLst>
                    </p:cTn>
                  </p:par>
                  <p:par>
                    <p:cTn id="145" fill="hold">
                      <p:stCondLst>
                        <p:cond delay="indefinite"/>
                      </p:stCondLst>
                      <p:childTnLst>
                        <p:par>
                          <p:cTn id="146" fill="hold">
                            <p:stCondLst>
                              <p:cond delay="0"/>
                            </p:stCondLst>
                            <p:childTnLst>
                              <p:par>
                                <p:cTn id="147" presetID="12" presetClass="entr" presetSubtype="1" fill="hold" grpId="0" nodeType="clickEffect">
                                  <p:stCondLst>
                                    <p:cond delay="0"/>
                                  </p:stCondLst>
                                  <p:childTnLst>
                                    <p:set>
                                      <p:cBhvr>
                                        <p:cTn id="148" dur="1" fill="hold">
                                          <p:stCondLst>
                                            <p:cond delay="0"/>
                                          </p:stCondLst>
                                        </p:cTn>
                                        <p:tgtEl>
                                          <p:spTgt spid="20"/>
                                        </p:tgtEl>
                                        <p:attrNameLst>
                                          <p:attrName>style.visibility</p:attrName>
                                        </p:attrNameLst>
                                      </p:cBhvr>
                                      <p:to>
                                        <p:strVal val="visible"/>
                                      </p:to>
                                    </p:set>
                                    <p:animEffect transition="in" filter="slide(fromTop)">
                                      <p:cBhvr>
                                        <p:cTn id="149" dur="1000"/>
                                        <p:tgtEl>
                                          <p:spTgt spid="20"/>
                                        </p:tgtEl>
                                      </p:cBhvr>
                                    </p:animEffect>
                                  </p:childTnLst>
                                </p:cTn>
                              </p:par>
                            </p:childTnLst>
                          </p:cTn>
                        </p:par>
                      </p:childTnLst>
                    </p:cTn>
                  </p:par>
                  <p:par>
                    <p:cTn id="150" fill="hold">
                      <p:stCondLst>
                        <p:cond delay="indefinite"/>
                      </p:stCondLst>
                      <p:childTnLst>
                        <p:par>
                          <p:cTn id="151" fill="hold">
                            <p:stCondLst>
                              <p:cond delay="0"/>
                            </p:stCondLst>
                            <p:childTnLst>
                              <p:par>
                                <p:cTn id="152" presetID="47" presetClass="entr" presetSubtype="0" fill="hold" nodeType="clickEffect">
                                  <p:stCondLst>
                                    <p:cond delay="0"/>
                                  </p:stCondLst>
                                  <p:childTnLst>
                                    <p:set>
                                      <p:cBhvr>
                                        <p:cTn id="153" dur="1" fill="hold">
                                          <p:stCondLst>
                                            <p:cond delay="0"/>
                                          </p:stCondLst>
                                        </p:cTn>
                                        <p:tgtEl>
                                          <p:spTgt spid="17">
                                            <p:txEl>
                                              <p:pRg st="0" end="0"/>
                                            </p:txEl>
                                          </p:spTgt>
                                        </p:tgtEl>
                                        <p:attrNameLst>
                                          <p:attrName>style.visibility</p:attrName>
                                        </p:attrNameLst>
                                      </p:cBhvr>
                                      <p:to>
                                        <p:strVal val="visible"/>
                                      </p:to>
                                    </p:set>
                                    <p:animEffect transition="in" filter="fade">
                                      <p:cBhvr>
                                        <p:cTn id="154" dur="1000"/>
                                        <p:tgtEl>
                                          <p:spTgt spid="17">
                                            <p:txEl>
                                              <p:pRg st="0" end="0"/>
                                            </p:txEl>
                                          </p:spTgt>
                                        </p:tgtEl>
                                      </p:cBhvr>
                                    </p:animEffect>
                                    <p:anim calcmode="lin" valueType="num">
                                      <p:cBhvr>
                                        <p:cTn id="155"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56"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7" presetClass="entr" presetSubtype="0" fill="hold" nodeType="clickEffect">
                                  <p:stCondLst>
                                    <p:cond delay="0"/>
                                  </p:stCondLst>
                                  <p:childTnLst>
                                    <p:set>
                                      <p:cBhvr>
                                        <p:cTn id="160" dur="1" fill="hold">
                                          <p:stCondLst>
                                            <p:cond delay="0"/>
                                          </p:stCondLst>
                                        </p:cTn>
                                        <p:tgtEl>
                                          <p:spTgt spid="17">
                                            <p:txEl>
                                              <p:pRg st="1" end="1"/>
                                            </p:txEl>
                                          </p:spTgt>
                                        </p:tgtEl>
                                        <p:attrNameLst>
                                          <p:attrName>style.visibility</p:attrName>
                                        </p:attrNameLst>
                                      </p:cBhvr>
                                      <p:to>
                                        <p:strVal val="visible"/>
                                      </p:to>
                                    </p:set>
                                    <p:animEffect transition="in" filter="fade">
                                      <p:cBhvr>
                                        <p:cTn id="161" dur="1000"/>
                                        <p:tgtEl>
                                          <p:spTgt spid="17">
                                            <p:txEl>
                                              <p:pRg st="1" end="1"/>
                                            </p:txEl>
                                          </p:spTgt>
                                        </p:tgtEl>
                                      </p:cBhvr>
                                    </p:animEffect>
                                    <p:anim calcmode="lin" valueType="num">
                                      <p:cBhvr>
                                        <p:cTn id="162"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163"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47" presetClass="entr" presetSubtype="0" fill="hold" nodeType="clickEffect">
                                  <p:stCondLst>
                                    <p:cond delay="0"/>
                                  </p:stCondLst>
                                  <p:childTnLst>
                                    <p:set>
                                      <p:cBhvr>
                                        <p:cTn id="167" dur="1" fill="hold">
                                          <p:stCondLst>
                                            <p:cond delay="0"/>
                                          </p:stCondLst>
                                        </p:cTn>
                                        <p:tgtEl>
                                          <p:spTgt spid="17">
                                            <p:txEl>
                                              <p:pRg st="2" end="2"/>
                                            </p:txEl>
                                          </p:spTgt>
                                        </p:tgtEl>
                                        <p:attrNameLst>
                                          <p:attrName>style.visibility</p:attrName>
                                        </p:attrNameLst>
                                      </p:cBhvr>
                                      <p:to>
                                        <p:strVal val="visible"/>
                                      </p:to>
                                    </p:set>
                                    <p:animEffect transition="in" filter="fade">
                                      <p:cBhvr>
                                        <p:cTn id="168" dur="1000"/>
                                        <p:tgtEl>
                                          <p:spTgt spid="17">
                                            <p:txEl>
                                              <p:pRg st="2" end="2"/>
                                            </p:txEl>
                                          </p:spTgt>
                                        </p:tgtEl>
                                      </p:cBhvr>
                                    </p:animEffect>
                                    <p:anim calcmode="lin" valueType="num">
                                      <p:cBhvr>
                                        <p:cTn id="169"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70"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p:bldP spid="12293" grpId="0"/>
      <p:bldP spid="12294" grpId="0"/>
      <p:bldP spid="12295" grpId="0" animBg="1"/>
      <p:bldP spid="12296" grpId="0" animBg="1"/>
      <p:bldP spid="12297" grpId="0" animBg="1"/>
      <p:bldP spid="12299" grpId="0"/>
      <p:bldP spid="12301" grpId="0" animBg="1"/>
      <p:bldP spid="12302" grpId="0" animBg="1"/>
      <p:bldP spid="18" grpId="0"/>
      <p:bldP spid="19" grpId="0"/>
      <p:bldP spid="20" grpId="0" animBg="1"/>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empruntés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Taux de rentabilité financière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ZoneTexte 6"/>
          <p:cNvSpPr txBox="1"/>
          <p:nvPr/>
        </p:nvSpPr>
        <p:spPr>
          <a:xfrm>
            <a:off x="642910" y="5000636"/>
            <a:ext cx="8001056" cy="707886"/>
          </a:xfrm>
          <a:prstGeom prst="rect">
            <a:avLst/>
          </a:prstGeom>
          <a:noFill/>
        </p:spPr>
        <p:txBody>
          <a:bodyPr wrap="square" rtlCol="0">
            <a:spAutoFit/>
          </a:bodyPr>
          <a:lstStyle/>
          <a:p>
            <a:r>
              <a:rPr lang="fr-FR" sz="2000" dirty="0" smtClean="0"/>
              <a:t>Dans les trois cas, le montant des capitaux propres (capitaux apportés par les actionnaires) est de 100 000 €.</a:t>
            </a:r>
            <a:endParaRPr lang="fr-FR" sz="2000" dirty="0"/>
          </a:p>
        </p:txBody>
      </p:sp>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1" name="ZoneTexte 10"/>
          <p:cNvSpPr txBox="1"/>
          <p:nvPr/>
        </p:nvSpPr>
        <p:spPr>
          <a:xfrm>
            <a:off x="714348" y="5000636"/>
            <a:ext cx="8001056" cy="707886"/>
          </a:xfrm>
          <a:prstGeom prst="rect">
            <a:avLst/>
          </a:prstGeom>
          <a:noFill/>
        </p:spPr>
        <p:txBody>
          <a:bodyPr wrap="square" rtlCol="0">
            <a:spAutoFit/>
          </a:bodyPr>
          <a:lstStyle/>
          <a:p>
            <a:r>
              <a:rPr lang="fr-FR" sz="2000" dirty="0" smtClean="0"/>
              <a:t>Le montant des capitaux investis s’obtient en ajoutant capitaux propres et capitaux empruntés.</a:t>
            </a:r>
            <a:endParaRPr lang="fr-FR" sz="2000"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dirty="0" smtClean="0"/>
              <a:t>50 000 €</a:t>
            </a:r>
            <a:endParaRPr lang="fr-FR" dirty="0"/>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dirty="0" smtClean="0"/>
              <a:t>100 000 €</a:t>
            </a:r>
            <a:endParaRPr lang="fr-FR" dirty="0"/>
          </a:p>
        </p:txBody>
      </p:sp>
      <p:sp>
        <p:nvSpPr>
          <p:cNvPr id="15" name="ZoneTexte 14"/>
          <p:cNvSpPr txBox="1"/>
          <p:nvPr/>
        </p:nvSpPr>
        <p:spPr>
          <a:xfrm>
            <a:off x="642910" y="5000636"/>
            <a:ext cx="8001056" cy="707886"/>
          </a:xfrm>
          <a:prstGeom prst="rect">
            <a:avLst/>
          </a:prstGeom>
          <a:noFill/>
        </p:spPr>
        <p:txBody>
          <a:bodyPr wrap="square" rtlCol="0">
            <a:spAutoFit/>
          </a:bodyPr>
          <a:lstStyle/>
          <a:p>
            <a:r>
              <a:rPr lang="fr-FR" sz="2000" dirty="0" smtClean="0"/>
              <a:t>Le montant des capitaux empruntés n’est pas le même dans chacun des trois cas.</a:t>
            </a:r>
            <a:endParaRPr lang="fr-FR" sz="2000" dirty="0"/>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19" name="ZoneTexte 18"/>
          <p:cNvSpPr txBox="1"/>
          <p:nvPr/>
        </p:nvSpPr>
        <p:spPr>
          <a:xfrm>
            <a:off x="611560" y="5013176"/>
            <a:ext cx="8001056" cy="707886"/>
          </a:xfrm>
          <a:prstGeom prst="rect">
            <a:avLst/>
          </a:prstGeom>
          <a:noFill/>
        </p:spPr>
        <p:txBody>
          <a:bodyPr wrap="square" rtlCol="0">
            <a:spAutoFit/>
          </a:bodyPr>
          <a:lstStyle/>
          <a:p>
            <a:r>
              <a:rPr lang="fr-FR" sz="2000" dirty="0" smtClean="0"/>
              <a:t>Supposons que le </a:t>
            </a:r>
            <a:r>
              <a:rPr lang="fr-FR" sz="2000" dirty="0" smtClean="0"/>
              <a:t>taux de profit ou le taux de rentabilité économique des capitaux investis </a:t>
            </a:r>
            <a:r>
              <a:rPr lang="fr-FR" sz="2000" dirty="0" smtClean="0"/>
              <a:t>soit</a:t>
            </a:r>
            <a:r>
              <a:rPr lang="fr-FR" sz="2000" dirty="0" smtClean="0"/>
              <a:t> </a:t>
            </a:r>
            <a:r>
              <a:rPr lang="fr-FR" sz="2000" dirty="0" smtClean="0"/>
              <a:t>de 10 %.</a:t>
            </a:r>
            <a:endParaRPr lang="fr-FR" sz="2000" dirty="0"/>
          </a:p>
        </p:txBody>
      </p:sp>
      <p:sp>
        <p:nvSpPr>
          <p:cNvPr id="20" name="ZoneTexte 19"/>
          <p:cNvSpPr txBox="1"/>
          <p:nvPr/>
        </p:nvSpPr>
        <p:spPr>
          <a:xfrm>
            <a:off x="642910" y="5842337"/>
            <a:ext cx="8001056" cy="1015663"/>
          </a:xfrm>
          <a:prstGeom prst="rect">
            <a:avLst/>
          </a:prstGeom>
          <a:noFill/>
        </p:spPr>
        <p:txBody>
          <a:bodyPr wrap="square" rtlCol="0">
            <a:spAutoFit/>
          </a:bodyPr>
          <a:lstStyle/>
          <a:p>
            <a:r>
              <a:rPr lang="fr-FR" sz="2000" dirty="0" smtClean="0"/>
              <a:t>Donc dans le premier cas, les 100 000 € investis rapportent 10 000 € (10 % de 100 000). </a:t>
            </a:r>
          </a:p>
          <a:p>
            <a:endParaRPr lang="fr-FR" sz="2000"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5" name="ZoneTexte 24"/>
          <p:cNvSpPr txBox="1"/>
          <p:nvPr/>
        </p:nvSpPr>
        <p:spPr>
          <a:xfrm>
            <a:off x="571472" y="5842337"/>
            <a:ext cx="8001056" cy="1015663"/>
          </a:xfrm>
          <a:prstGeom prst="rect">
            <a:avLst/>
          </a:prstGeom>
          <a:noFill/>
        </p:spPr>
        <p:txBody>
          <a:bodyPr wrap="square" rtlCol="0">
            <a:spAutoFit/>
          </a:bodyPr>
          <a:lstStyle/>
          <a:p>
            <a:r>
              <a:rPr lang="fr-FR" sz="2000" dirty="0" smtClean="0"/>
              <a:t>Donc dans le deuxième cas, les 150 000 € investis rapportent 15 000 € (10 % de 150 000). </a:t>
            </a:r>
          </a:p>
          <a:p>
            <a:endParaRPr lang="fr-FR" sz="2000"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7" name="ZoneTexte 26"/>
          <p:cNvSpPr txBox="1"/>
          <p:nvPr/>
        </p:nvSpPr>
        <p:spPr>
          <a:xfrm>
            <a:off x="571472" y="5842337"/>
            <a:ext cx="8001056" cy="1015663"/>
          </a:xfrm>
          <a:prstGeom prst="rect">
            <a:avLst/>
          </a:prstGeom>
          <a:noFill/>
        </p:spPr>
        <p:txBody>
          <a:bodyPr wrap="square" rtlCol="0">
            <a:spAutoFit/>
          </a:bodyPr>
          <a:lstStyle/>
          <a:p>
            <a:r>
              <a:rPr lang="fr-FR" sz="2000" dirty="0" smtClean="0"/>
              <a:t>Donc dans le troisième cas, les 200 000 € investis rapportent 20 000 € (10 % de 200 000). </a:t>
            </a:r>
          </a:p>
          <a:p>
            <a:endParaRPr lang="fr-FR" sz="2000"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29" name="ZoneTexte 28"/>
          <p:cNvSpPr txBox="1"/>
          <p:nvPr/>
        </p:nvSpPr>
        <p:spPr>
          <a:xfrm>
            <a:off x="571472" y="5429264"/>
            <a:ext cx="8001056" cy="707886"/>
          </a:xfrm>
          <a:prstGeom prst="rect">
            <a:avLst/>
          </a:prstGeom>
          <a:noFill/>
        </p:spPr>
        <p:txBody>
          <a:bodyPr wrap="square" rtlCol="0">
            <a:spAutoFit/>
          </a:bodyPr>
          <a:lstStyle/>
          <a:p>
            <a:r>
              <a:rPr lang="fr-FR" sz="2000" dirty="0" smtClean="0"/>
              <a:t>Dans le premier cas, le montant des intérêts est nul puisque l’entreprise n’a pas emprunté.</a:t>
            </a:r>
            <a:endParaRPr lang="fr-FR" sz="2000" dirty="0"/>
          </a:p>
        </p:txBody>
      </p:sp>
      <p:sp>
        <p:nvSpPr>
          <p:cNvPr id="30" name="ZoneTexte 29"/>
          <p:cNvSpPr txBox="1"/>
          <p:nvPr/>
        </p:nvSpPr>
        <p:spPr>
          <a:xfrm>
            <a:off x="357158" y="5429264"/>
            <a:ext cx="8001056" cy="707886"/>
          </a:xfrm>
          <a:prstGeom prst="rect">
            <a:avLst/>
          </a:prstGeom>
          <a:noFill/>
        </p:spPr>
        <p:txBody>
          <a:bodyPr wrap="square" rtlCol="0">
            <a:spAutoFit/>
          </a:bodyPr>
          <a:lstStyle/>
          <a:p>
            <a:r>
              <a:rPr lang="fr-FR" sz="2000" dirty="0" smtClean="0"/>
              <a:t>Si le taux d’intérêt est de 5 % et l’emprunt de 50 000 €, le montant des intérêts est de 2 500  € (5 % de 50 000).</a:t>
            </a:r>
            <a:endParaRPr lang="fr-FR" sz="2000"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3" name="ZoneTexte 32"/>
          <p:cNvSpPr txBox="1"/>
          <p:nvPr/>
        </p:nvSpPr>
        <p:spPr>
          <a:xfrm>
            <a:off x="395536" y="5445224"/>
            <a:ext cx="8001056" cy="707886"/>
          </a:xfrm>
          <a:prstGeom prst="rect">
            <a:avLst/>
          </a:prstGeom>
          <a:noFill/>
        </p:spPr>
        <p:txBody>
          <a:bodyPr wrap="square" rtlCol="0">
            <a:spAutoFit/>
          </a:bodyPr>
          <a:lstStyle/>
          <a:p>
            <a:r>
              <a:rPr lang="fr-FR" sz="2000" dirty="0" smtClean="0"/>
              <a:t>Si le taux d’intérêt est de 5 % et l’emprunt de 100 000 €, le montant des intérêts est de 5 000 </a:t>
            </a:r>
            <a:r>
              <a:rPr lang="fr-FR" sz="2000" dirty="0" smtClean="0"/>
              <a:t>€ </a:t>
            </a:r>
            <a:r>
              <a:rPr lang="fr-FR" sz="2000" dirty="0" smtClean="0"/>
              <a:t>(5 % de 100 000).</a:t>
            </a:r>
            <a:endParaRPr lang="fr-FR" sz="2000"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Tree>
    <p:custDataLst>
      <p:tags r:id="rId1"/>
    </p:custDataLst>
  </p:cSld>
  <p:clrMapOvr>
    <a:masterClrMapping/>
  </p:clrMapOvr>
  <p:transition advTm="16576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p:cTn id="19" dur="2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0" dur="2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21" dur="2000" fill="hold"/>
                                        <p:tgtEl>
                                          <p:spTgt spid="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2" dur="2000" fill="hold"/>
                                        <p:tgtEl>
                                          <p:spTgt spid="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 calcmode="lin" valueType="num">
                                      <p:cBhvr>
                                        <p:cTn id="37"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9" fill="hold">
                      <p:stCondLst>
                        <p:cond delay="indefinite"/>
                      </p:stCondLst>
                      <p:childTnLst>
                        <p:par>
                          <p:cTn id="40" fill="hold">
                            <p:stCondLst>
                              <p:cond delay="0"/>
                            </p:stCondLst>
                            <p:childTnLst>
                              <p:par>
                                <p:cTn id="41" presetID="15"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ppt_w</p:attrName>
                                        </p:attrNameLst>
                                      </p:cBhvr>
                                      <p:tavLst>
                                        <p:tav tm="0">
                                          <p:val>
                                            <p:fltVal val="0"/>
                                          </p:val>
                                        </p:tav>
                                        <p:tav tm="100000">
                                          <p:val>
                                            <p:strVal val="#ppt_w"/>
                                          </p:val>
                                        </p:tav>
                                      </p:tavLst>
                                    </p:anim>
                                    <p:anim calcmode="lin" valueType="num">
                                      <p:cBhvr>
                                        <p:cTn id="44" dur="1000" fill="hold"/>
                                        <p:tgtEl>
                                          <p:spTgt spid="10"/>
                                        </p:tgtEl>
                                        <p:attrNameLst>
                                          <p:attrName>ppt_h</p:attrName>
                                        </p:attrNameLst>
                                      </p:cBhvr>
                                      <p:tavLst>
                                        <p:tav tm="0">
                                          <p:val>
                                            <p:fltVal val="0"/>
                                          </p:val>
                                        </p:tav>
                                        <p:tav tm="100000">
                                          <p:val>
                                            <p:strVal val="#ppt_h"/>
                                          </p:val>
                                        </p:tav>
                                      </p:tavLst>
                                    </p:anim>
                                    <p:anim calcmode="lin" valueType="num">
                                      <p:cBhvr>
                                        <p:cTn id="45"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7" fill="hold">
                      <p:stCondLst>
                        <p:cond delay="indefinite"/>
                      </p:stCondLst>
                      <p:childTnLst>
                        <p:par>
                          <p:cTn id="48" fill="hold">
                            <p:stCondLst>
                              <p:cond delay="0"/>
                            </p:stCondLst>
                            <p:childTnLst>
                              <p:par>
                                <p:cTn id="49" presetID="3" presetClass="exit" presetSubtype="10" fill="hold" grpId="0" nodeType="clickEffect">
                                  <p:stCondLst>
                                    <p:cond delay="0"/>
                                  </p:stCondLst>
                                  <p:childTnLst>
                                    <p:animEffect transition="out" filter="blinds(horizontal)">
                                      <p:cBhvr>
                                        <p:cTn id="50" dur="500"/>
                                        <p:tgtEl>
                                          <p:spTgt spid="7">
                                            <p:txEl>
                                              <p:pRg st="0" end="0"/>
                                            </p:txEl>
                                          </p:spTgt>
                                        </p:tgtEl>
                                      </p:cBhvr>
                                    </p:animEffect>
                                    <p:set>
                                      <p:cBhvr>
                                        <p:cTn id="51"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5" presetClass="entr" presetSubtype="0" fill="hold" nodeType="clickEffect">
                                  <p:stCondLst>
                                    <p:cond delay="0"/>
                                  </p:stCondLst>
                                  <p:childTnLst>
                                    <p:set>
                                      <p:cBhvr>
                                        <p:cTn id="55" dur="1" fill="hold">
                                          <p:stCondLst>
                                            <p:cond delay="0"/>
                                          </p:stCondLst>
                                        </p:cTn>
                                        <p:tgtEl>
                                          <p:spTgt spid="15">
                                            <p:txEl>
                                              <p:pRg st="0" end="0"/>
                                            </p:txEl>
                                          </p:spTgt>
                                        </p:tgtEl>
                                        <p:attrNameLst>
                                          <p:attrName>style.visibility</p:attrName>
                                        </p:attrNameLst>
                                      </p:cBhvr>
                                      <p:to>
                                        <p:strVal val="visible"/>
                                      </p:to>
                                    </p:set>
                                    <p:anim calcmode="lin" valueType="num">
                                      <p:cBhvr>
                                        <p:cTn id="56" dur="2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57" dur="2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58" dur="2000" fill="hold"/>
                                        <p:tgtEl>
                                          <p:spTgt spid="1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59" dur="2000" fill="hold"/>
                                        <p:tgtEl>
                                          <p:spTgt spid="1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0" fill="hold">
                      <p:stCondLst>
                        <p:cond delay="indefinite"/>
                      </p:stCondLst>
                      <p:childTnLst>
                        <p:par>
                          <p:cTn id="61" fill="hold">
                            <p:stCondLst>
                              <p:cond delay="0"/>
                            </p:stCondLst>
                            <p:childTnLst>
                              <p:par>
                                <p:cTn id="62" presetID="15" presetClass="entr" presetSubtype="0" fill="hold" grpId="0" nodeType="click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1000" fill="hold"/>
                                        <p:tgtEl>
                                          <p:spTgt spid="12"/>
                                        </p:tgtEl>
                                        <p:attrNameLst>
                                          <p:attrName>ppt_w</p:attrName>
                                        </p:attrNameLst>
                                      </p:cBhvr>
                                      <p:tavLst>
                                        <p:tav tm="0">
                                          <p:val>
                                            <p:fltVal val="0"/>
                                          </p:val>
                                        </p:tav>
                                        <p:tav tm="100000">
                                          <p:val>
                                            <p:strVal val="#ppt_w"/>
                                          </p:val>
                                        </p:tav>
                                      </p:tavLst>
                                    </p:anim>
                                    <p:anim calcmode="lin" valueType="num">
                                      <p:cBhvr>
                                        <p:cTn id="65" dur="1000" fill="hold"/>
                                        <p:tgtEl>
                                          <p:spTgt spid="12"/>
                                        </p:tgtEl>
                                        <p:attrNameLst>
                                          <p:attrName>ppt_h</p:attrName>
                                        </p:attrNameLst>
                                      </p:cBhvr>
                                      <p:tavLst>
                                        <p:tav tm="0">
                                          <p:val>
                                            <p:fltVal val="0"/>
                                          </p:val>
                                        </p:tav>
                                        <p:tav tm="100000">
                                          <p:val>
                                            <p:strVal val="#ppt_h"/>
                                          </p:val>
                                        </p:tav>
                                      </p:tavLst>
                                    </p:anim>
                                    <p:anim calcmode="lin" valueType="num">
                                      <p:cBhvr>
                                        <p:cTn id="66"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67"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8" fill="hold">
                      <p:stCondLst>
                        <p:cond delay="indefinite"/>
                      </p:stCondLst>
                      <p:childTnLst>
                        <p:par>
                          <p:cTn id="69" fill="hold">
                            <p:stCondLst>
                              <p:cond delay="0"/>
                            </p:stCondLst>
                            <p:childTnLst>
                              <p:par>
                                <p:cTn id="70" presetID="15" presetClass="entr" presetSubtype="0"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 calcmode="lin" valueType="num">
                                      <p:cBhvr>
                                        <p:cTn id="72" dur="1000" fill="hold"/>
                                        <p:tgtEl>
                                          <p:spTgt spid="13"/>
                                        </p:tgtEl>
                                        <p:attrNameLst>
                                          <p:attrName>ppt_w</p:attrName>
                                        </p:attrNameLst>
                                      </p:cBhvr>
                                      <p:tavLst>
                                        <p:tav tm="0">
                                          <p:val>
                                            <p:fltVal val="0"/>
                                          </p:val>
                                        </p:tav>
                                        <p:tav tm="100000">
                                          <p:val>
                                            <p:strVal val="#ppt_w"/>
                                          </p:val>
                                        </p:tav>
                                      </p:tavLst>
                                    </p:anim>
                                    <p:anim calcmode="lin" valueType="num">
                                      <p:cBhvr>
                                        <p:cTn id="73" dur="1000" fill="hold"/>
                                        <p:tgtEl>
                                          <p:spTgt spid="13"/>
                                        </p:tgtEl>
                                        <p:attrNameLst>
                                          <p:attrName>ppt_h</p:attrName>
                                        </p:attrNameLst>
                                      </p:cBhvr>
                                      <p:tavLst>
                                        <p:tav tm="0">
                                          <p:val>
                                            <p:fltVal val="0"/>
                                          </p:val>
                                        </p:tav>
                                        <p:tav tm="100000">
                                          <p:val>
                                            <p:strVal val="#ppt_h"/>
                                          </p:val>
                                        </p:tav>
                                      </p:tavLst>
                                    </p:anim>
                                    <p:anim calcmode="lin" valueType="num">
                                      <p:cBhvr>
                                        <p:cTn id="74"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6" fill="hold">
                      <p:stCondLst>
                        <p:cond delay="indefinite"/>
                      </p:stCondLst>
                      <p:childTnLst>
                        <p:par>
                          <p:cTn id="77" fill="hold">
                            <p:stCondLst>
                              <p:cond delay="0"/>
                            </p:stCondLst>
                            <p:childTnLst>
                              <p:par>
                                <p:cTn id="78" presetID="15" presetClass="entr" presetSubtype="0" fill="hold" grpId="0" nodeType="clickEffect">
                                  <p:stCondLst>
                                    <p:cond delay="0"/>
                                  </p:stCondLst>
                                  <p:childTnLst>
                                    <p:set>
                                      <p:cBhvr>
                                        <p:cTn id="79" dur="1" fill="hold">
                                          <p:stCondLst>
                                            <p:cond delay="0"/>
                                          </p:stCondLst>
                                        </p:cTn>
                                        <p:tgtEl>
                                          <p:spTgt spid="14"/>
                                        </p:tgtEl>
                                        <p:attrNameLst>
                                          <p:attrName>style.visibility</p:attrName>
                                        </p:attrNameLst>
                                      </p:cBhvr>
                                      <p:to>
                                        <p:strVal val="visible"/>
                                      </p:to>
                                    </p:set>
                                    <p:anim calcmode="lin" valueType="num">
                                      <p:cBhvr>
                                        <p:cTn id="80" dur="1000" fill="hold"/>
                                        <p:tgtEl>
                                          <p:spTgt spid="14"/>
                                        </p:tgtEl>
                                        <p:attrNameLst>
                                          <p:attrName>ppt_w</p:attrName>
                                        </p:attrNameLst>
                                      </p:cBhvr>
                                      <p:tavLst>
                                        <p:tav tm="0">
                                          <p:val>
                                            <p:fltVal val="0"/>
                                          </p:val>
                                        </p:tav>
                                        <p:tav tm="100000">
                                          <p:val>
                                            <p:strVal val="#ppt_w"/>
                                          </p:val>
                                        </p:tav>
                                      </p:tavLst>
                                    </p:anim>
                                    <p:anim calcmode="lin" valueType="num">
                                      <p:cBhvr>
                                        <p:cTn id="81" dur="1000" fill="hold"/>
                                        <p:tgtEl>
                                          <p:spTgt spid="14"/>
                                        </p:tgtEl>
                                        <p:attrNameLst>
                                          <p:attrName>ppt_h</p:attrName>
                                        </p:attrNameLst>
                                      </p:cBhvr>
                                      <p:tavLst>
                                        <p:tav tm="0">
                                          <p:val>
                                            <p:fltVal val="0"/>
                                          </p:val>
                                        </p:tav>
                                        <p:tav tm="100000">
                                          <p:val>
                                            <p:strVal val="#ppt_h"/>
                                          </p:val>
                                        </p:tav>
                                      </p:tavLst>
                                    </p:anim>
                                    <p:anim calcmode="lin" valueType="num">
                                      <p:cBhvr>
                                        <p:cTn id="82"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83" dur="1000" fill="hold"/>
                                        <p:tgtEl>
                                          <p:spTgt spid="1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4" fill="hold">
                      <p:stCondLst>
                        <p:cond delay="indefinite"/>
                      </p:stCondLst>
                      <p:childTnLst>
                        <p:par>
                          <p:cTn id="85" fill="hold">
                            <p:stCondLst>
                              <p:cond delay="0"/>
                            </p:stCondLst>
                            <p:childTnLst>
                              <p:par>
                                <p:cTn id="86" presetID="3" presetClass="exit" presetSubtype="10" fill="hold" grpId="0" nodeType="clickEffect">
                                  <p:stCondLst>
                                    <p:cond delay="0"/>
                                  </p:stCondLst>
                                  <p:childTnLst>
                                    <p:animEffect transition="out" filter="blinds(horizontal)">
                                      <p:cBhvr>
                                        <p:cTn id="87" dur="500"/>
                                        <p:tgtEl>
                                          <p:spTgt spid="15">
                                            <p:txEl>
                                              <p:pRg st="0" end="0"/>
                                            </p:txEl>
                                          </p:spTgt>
                                        </p:tgtEl>
                                      </p:cBhvr>
                                    </p:animEffect>
                                    <p:set>
                                      <p:cBhvr>
                                        <p:cTn id="88" dur="1" fill="hold">
                                          <p:stCondLst>
                                            <p:cond delay="499"/>
                                          </p:stCondLst>
                                        </p:cTn>
                                        <p:tgtEl>
                                          <p:spTgt spid="15">
                                            <p:txEl>
                                              <p:pRg st="0" end="0"/>
                                            </p:txEl>
                                          </p:spTgt>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5" presetClass="entr" presetSubtype="0" fill="hold" nodeType="clickEffect">
                                  <p:stCondLst>
                                    <p:cond delay="0"/>
                                  </p:stCondLst>
                                  <p:childTnLst>
                                    <p:set>
                                      <p:cBhvr>
                                        <p:cTn id="92" dur="1" fill="hold">
                                          <p:stCondLst>
                                            <p:cond delay="0"/>
                                          </p:stCondLst>
                                        </p:cTn>
                                        <p:tgtEl>
                                          <p:spTgt spid="11">
                                            <p:txEl>
                                              <p:pRg st="0" end="0"/>
                                            </p:txEl>
                                          </p:spTgt>
                                        </p:tgtEl>
                                        <p:attrNameLst>
                                          <p:attrName>style.visibility</p:attrName>
                                        </p:attrNameLst>
                                      </p:cBhvr>
                                      <p:to>
                                        <p:strVal val="visible"/>
                                      </p:to>
                                    </p:set>
                                    <p:anim calcmode="lin" valueType="num">
                                      <p:cBhvr>
                                        <p:cTn id="93" dur="2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94" dur="2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95" dur="2000" fill="hold"/>
                                        <p:tgtEl>
                                          <p:spTgt spid="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96" dur="2000" fill="hold"/>
                                        <p:tgtEl>
                                          <p:spTgt spid="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7" fill="hold">
                      <p:stCondLst>
                        <p:cond delay="indefinite"/>
                      </p:stCondLst>
                      <p:childTnLst>
                        <p:par>
                          <p:cTn id="98" fill="hold">
                            <p:stCondLst>
                              <p:cond delay="0"/>
                            </p:stCondLst>
                            <p:childTnLst>
                              <p:par>
                                <p:cTn id="99" presetID="15" presetClass="entr" presetSubtype="0" fill="hold" grpId="0" nodeType="clickEffect">
                                  <p:stCondLst>
                                    <p:cond delay="0"/>
                                  </p:stCondLst>
                                  <p:childTnLst>
                                    <p:set>
                                      <p:cBhvr>
                                        <p:cTn id="100" dur="1" fill="hold">
                                          <p:stCondLst>
                                            <p:cond delay="0"/>
                                          </p:stCondLst>
                                        </p:cTn>
                                        <p:tgtEl>
                                          <p:spTgt spid="16"/>
                                        </p:tgtEl>
                                        <p:attrNameLst>
                                          <p:attrName>style.visibility</p:attrName>
                                        </p:attrNameLst>
                                      </p:cBhvr>
                                      <p:to>
                                        <p:strVal val="visible"/>
                                      </p:to>
                                    </p:set>
                                    <p:anim calcmode="lin" valueType="num">
                                      <p:cBhvr>
                                        <p:cTn id="101" dur="1000" fill="hold"/>
                                        <p:tgtEl>
                                          <p:spTgt spid="16"/>
                                        </p:tgtEl>
                                        <p:attrNameLst>
                                          <p:attrName>ppt_w</p:attrName>
                                        </p:attrNameLst>
                                      </p:cBhvr>
                                      <p:tavLst>
                                        <p:tav tm="0">
                                          <p:val>
                                            <p:fltVal val="0"/>
                                          </p:val>
                                        </p:tav>
                                        <p:tav tm="100000">
                                          <p:val>
                                            <p:strVal val="#ppt_w"/>
                                          </p:val>
                                        </p:tav>
                                      </p:tavLst>
                                    </p:anim>
                                    <p:anim calcmode="lin" valueType="num">
                                      <p:cBhvr>
                                        <p:cTn id="102" dur="1000" fill="hold"/>
                                        <p:tgtEl>
                                          <p:spTgt spid="16"/>
                                        </p:tgtEl>
                                        <p:attrNameLst>
                                          <p:attrName>ppt_h</p:attrName>
                                        </p:attrNameLst>
                                      </p:cBhvr>
                                      <p:tavLst>
                                        <p:tav tm="0">
                                          <p:val>
                                            <p:fltVal val="0"/>
                                          </p:val>
                                        </p:tav>
                                        <p:tav tm="100000">
                                          <p:val>
                                            <p:strVal val="#ppt_h"/>
                                          </p:val>
                                        </p:tav>
                                      </p:tavLst>
                                    </p:anim>
                                    <p:anim calcmode="lin" valueType="num">
                                      <p:cBhvr>
                                        <p:cTn id="103"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104" dur="1000" fill="hold"/>
                                        <p:tgtEl>
                                          <p:spTgt spid="1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05" fill="hold">
                      <p:stCondLst>
                        <p:cond delay="indefinite"/>
                      </p:stCondLst>
                      <p:childTnLst>
                        <p:par>
                          <p:cTn id="106" fill="hold">
                            <p:stCondLst>
                              <p:cond delay="0"/>
                            </p:stCondLst>
                            <p:childTnLst>
                              <p:par>
                                <p:cTn id="107" presetID="15" presetClass="entr" presetSubtype="0" fill="hold" grpId="0" nodeType="clickEffect">
                                  <p:stCondLst>
                                    <p:cond delay="0"/>
                                  </p:stCondLst>
                                  <p:childTnLst>
                                    <p:set>
                                      <p:cBhvr>
                                        <p:cTn id="108" dur="1" fill="hold">
                                          <p:stCondLst>
                                            <p:cond delay="0"/>
                                          </p:stCondLst>
                                        </p:cTn>
                                        <p:tgtEl>
                                          <p:spTgt spid="17"/>
                                        </p:tgtEl>
                                        <p:attrNameLst>
                                          <p:attrName>style.visibility</p:attrName>
                                        </p:attrNameLst>
                                      </p:cBhvr>
                                      <p:to>
                                        <p:strVal val="visible"/>
                                      </p:to>
                                    </p:set>
                                    <p:anim calcmode="lin" valueType="num">
                                      <p:cBhvr>
                                        <p:cTn id="109" dur="1000" fill="hold"/>
                                        <p:tgtEl>
                                          <p:spTgt spid="17"/>
                                        </p:tgtEl>
                                        <p:attrNameLst>
                                          <p:attrName>ppt_w</p:attrName>
                                        </p:attrNameLst>
                                      </p:cBhvr>
                                      <p:tavLst>
                                        <p:tav tm="0">
                                          <p:val>
                                            <p:fltVal val="0"/>
                                          </p:val>
                                        </p:tav>
                                        <p:tav tm="100000">
                                          <p:val>
                                            <p:strVal val="#ppt_w"/>
                                          </p:val>
                                        </p:tav>
                                      </p:tavLst>
                                    </p:anim>
                                    <p:anim calcmode="lin" valueType="num">
                                      <p:cBhvr>
                                        <p:cTn id="110" dur="1000" fill="hold"/>
                                        <p:tgtEl>
                                          <p:spTgt spid="17"/>
                                        </p:tgtEl>
                                        <p:attrNameLst>
                                          <p:attrName>ppt_h</p:attrName>
                                        </p:attrNameLst>
                                      </p:cBhvr>
                                      <p:tavLst>
                                        <p:tav tm="0">
                                          <p:val>
                                            <p:fltVal val="0"/>
                                          </p:val>
                                        </p:tav>
                                        <p:tav tm="100000">
                                          <p:val>
                                            <p:strVal val="#ppt_h"/>
                                          </p:val>
                                        </p:tav>
                                      </p:tavLst>
                                    </p:anim>
                                    <p:anim calcmode="lin" valueType="num">
                                      <p:cBhvr>
                                        <p:cTn id="111"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112"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3" fill="hold">
                      <p:stCondLst>
                        <p:cond delay="indefinite"/>
                      </p:stCondLst>
                      <p:childTnLst>
                        <p:par>
                          <p:cTn id="114" fill="hold">
                            <p:stCondLst>
                              <p:cond delay="0"/>
                            </p:stCondLst>
                            <p:childTnLst>
                              <p:par>
                                <p:cTn id="115" presetID="15" presetClass="entr" presetSubtype="0" fill="hold" grpId="0" nodeType="clickEffect">
                                  <p:stCondLst>
                                    <p:cond delay="0"/>
                                  </p:stCondLst>
                                  <p:childTnLst>
                                    <p:set>
                                      <p:cBhvr>
                                        <p:cTn id="116" dur="1" fill="hold">
                                          <p:stCondLst>
                                            <p:cond delay="0"/>
                                          </p:stCondLst>
                                        </p:cTn>
                                        <p:tgtEl>
                                          <p:spTgt spid="18"/>
                                        </p:tgtEl>
                                        <p:attrNameLst>
                                          <p:attrName>style.visibility</p:attrName>
                                        </p:attrNameLst>
                                      </p:cBhvr>
                                      <p:to>
                                        <p:strVal val="visible"/>
                                      </p:to>
                                    </p:set>
                                    <p:anim calcmode="lin" valueType="num">
                                      <p:cBhvr>
                                        <p:cTn id="117" dur="1000" fill="hold"/>
                                        <p:tgtEl>
                                          <p:spTgt spid="18"/>
                                        </p:tgtEl>
                                        <p:attrNameLst>
                                          <p:attrName>ppt_w</p:attrName>
                                        </p:attrNameLst>
                                      </p:cBhvr>
                                      <p:tavLst>
                                        <p:tav tm="0">
                                          <p:val>
                                            <p:fltVal val="0"/>
                                          </p:val>
                                        </p:tav>
                                        <p:tav tm="100000">
                                          <p:val>
                                            <p:strVal val="#ppt_w"/>
                                          </p:val>
                                        </p:tav>
                                      </p:tavLst>
                                    </p:anim>
                                    <p:anim calcmode="lin" valueType="num">
                                      <p:cBhvr>
                                        <p:cTn id="118" dur="1000" fill="hold"/>
                                        <p:tgtEl>
                                          <p:spTgt spid="18"/>
                                        </p:tgtEl>
                                        <p:attrNameLst>
                                          <p:attrName>ppt_h</p:attrName>
                                        </p:attrNameLst>
                                      </p:cBhvr>
                                      <p:tavLst>
                                        <p:tav tm="0">
                                          <p:val>
                                            <p:fltVal val="0"/>
                                          </p:val>
                                        </p:tav>
                                        <p:tav tm="100000">
                                          <p:val>
                                            <p:strVal val="#ppt_h"/>
                                          </p:val>
                                        </p:tav>
                                      </p:tavLst>
                                    </p:anim>
                                    <p:anim calcmode="lin" valueType="num">
                                      <p:cBhvr>
                                        <p:cTn id="119"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120" dur="1000" fill="hold"/>
                                        <p:tgtEl>
                                          <p:spTgt spid="1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21" fill="hold">
                      <p:stCondLst>
                        <p:cond delay="indefinite"/>
                      </p:stCondLst>
                      <p:childTnLst>
                        <p:par>
                          <p:cTn id="122" fill="hold">
                            <p:stCondLst>
                              <p:cond delay="0"/>
                            </p:stCondLst>
                            <p:childTnLst>
                              <p:par>
                                <p:cTn id="123" presetID="3" presetClass="exit" presetSubtype="10" fill="hold" grpId="0" nodeType="clickEffect">
                                  <p:stCondLst>
                                    <p:cond delay="0"/>
                                  </p:stCondLst>
                                  <p:childTnLst>
                                    <p:animEffect transition="out" filter="blinds(horizontal)">
                                      <p:cBhvr>
                                        <p:cTn id="124" dur="500"/>
                                        <p:tgtEl>
                                          <p:spTgt spid="11">
                                            <p:txEl>
                                              <p:pRg st="0" end="0"/>
                                            </p:txEl>
                                          </p:spTgt>
                                        </p:tgtEl>
                                      </p:cBhvr>
                                    </p:animEffect>
                                    <p:set>
                                      <p:cBhvr>
                                        <p:cTn id="125"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5" presetClass="entr" presetSubtype="0" fill="hold" nodeType="clickEffect">
                                  <p:stCondLst>
                                    <p:cond delay="0"/>
                                  </p:stCondLst>
                                  <p:childTnLst>
                                    <p:set>
                                      <p:cBhvr>
                                        <p:cTn id="129" dur="1" fill="hold">
                                          <p:stCondLst>
                                            <p:cond delay="0"/>
                                          </p:stCondLst>
                                        </p:cTn>
                                        <p:tgtEl>
                                          <p:spTgt spid="19">
                                            <p:txEl>
                                              <p:pRg st="0" end="0"/>
                                            </p:txEl>
                                          </p:spTgt>
                                        </p:tgtEl>
                                        <p:attrNameLst>
                                          <p:attrName>style.visibility</p:attrName>
                                        </p:attrNameLst>
                                      </p:cBhvr>
                                      <p:to>
                                        <p:strVal val="visible"/>
                                      </p:to>
                                    </p:set>
                                    <p:anim calcmode="lin" valueType="num">
                                      <p:cBhvr>
                                        <p:cTn id="130" dur="20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131" dur="2000" fill="hold"/>
                                        <p:tgtEl>
                                          <p:spTgt spid="19">
                                            <p:txEl>
                                              <p:pRg st="0" end="0"/>
                                            </p:txEl>
                                          </p:spTgt>
                                        </p:tgtEl>
                                        <p:attrNameLst>
                                          <p:attrName>ppt_h</p:attrName>
                                        </p:attrNameLst>
                                      </p:cBhvr>
                                      <p:tavLst>
                                        <p:tav tm="0">
                                          <p:val>
                                            <p:fltVal val="0"/>
                                          </p:val>
                                        </p:tav>
                                        <p:tav tm="100000">
                                          <p:val>
                                            <p:strVal val="#ppt_h"/>
                                          </p:val>
                                        </p:tav>
                                      </p:tavLst>
                                    </p:anim>
                                    <p:anim calcmode="lin" valueType="num">
                                      <p:cBhvr>
                                        <p:cTn id="132" dur="2000" fill="hold"/>
                                        <p:tgtEl>
                                          <p:spTgt spid="1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33" dur="2000" fill="hold"/>
                                        <p:tgtEl>
                                          <p:spTgt spid="1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34" fill="hold">
                      <p:stCondLst>
                        <p:cond delay="indefinite"/>
                      </p:stCondLst>
                      <p:childTnLst>
                        <p:par>
                          <p:cTn id="135" fill="hold">
                            <p:stCondLst>
                              <p:cond delay="0"/>
                            </p:stCondLst>
                            <p:childTnLst>
                              <p:par>
                                <p:cTn id="136" presetID="15" presetClass="entr" presetSubtype="0" fill="hold" grpId="0" nodeType="clickEffect">
                                  <p:stCondLst>
                                    <p:cond delay="0"/>
                                  </p:stCondLst>
                                  <p:childTnLst>
                                    <p:set>
                                      <p:cBhvr>
                                        <p:cTn id="137" dur="1" fill="hold">
                                          <p:stCondLst>
                                            <p:cond delay="0"/>
                                          </p:stCondLst>
                                        </p:cTn>
                                        <p:tgtEl>
                                          <p:spTgt spid="21"/>
                                        </p:tgtEl>
                                        <p:attrNameLst>
                                          <p:attrName>style.visibility</p:attrName>
                                        </p:attrNameLst>
                                      </p:cBhvr>
                                      <p:to>
                                        <p:strVal val="visible"/>
                                      </p:to>
                                    </p:set>
                                    <p:anim calcmode="lin" valueType="num">
                                      <p:cBhvr>
                                        <p:cTn id="138" dur="1000" fill="hold"/>
                                        <p:tgtEl>
                                          <p:spTgt spid="21"/>
                                        </p:tgtEl>
                                        <p:attrNameLst>
                                          <p:attrName>ppt_w</p:attrName>
                                        </p:attrNameLst>
                                      </p:cBhvr>
                                      <p:tavLst>
                                        <p:tav tm="0">
                                          <p:val>
                                            <p:fltVal val="0"/>
                                          </p:val>
                                        </p:tav>
                                        <p:tav tm="100000">
                                          <p:val>
                                            <p:strVal val="#ppt_w"/>
                                          </p:val>
                                        </p:tav>
                                      </p:tavLst>
                                    </p:anim>
                                    <p:anim calcmode="lin" valueType="num">
                                      <p:cBhvr>
                                        <p:cTn id="139" dur="1000" fill="hold"/>
                                        <p:tgtEl>
                                          <p:spTgt spid="21"/>
                                        </p:tgtEl>
                                        <p:attrNameLst>
                                          <p:attrName>ppt_h</p:attrName>
                                        </p:attrNameLst>
                                      </p:cBhvr>
                                      <p:tavLst>
                                        <p:tav tm="0">
                                          <p:val>
                                            <p:fltVal val="0"/>
                                          </p:val>
                                        </p:tav>
                                        <p:tav tm="100000">
                                          <p:val>
                                            <p:strVal val="#ppt_h"/>
                                          </p:val>
                                        </p:tav>
                                      </p:tavLst>
                                    </p:anim>
                                    <p:anim calcmode="lin" valueType="num">
                                      <p:cBhvr>
                                        <p:cTn id="140"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141"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42" fill="hold">
                      <p:stCondLst>
                        <p:cond delay="indefinite"/>
                      </p:stCondLst>
                      <p:childTnLst>
                        <p:par>
                          <p:cTn id="143" fill="hold">
                            <p:stCondLst>
                              <p:cond delay="0"/>
                            </p:stCondLst>
                            <p:childTnLst>
                              <p:par>
                                <p:cTn id="144" presetID="15" presetClass="entr" presetSubtype="0" fill="hold" grpId="0" nodeType="clickEffect">
                                  <p:stCondLst>
                                    <p:cond delay="0"/>
                                  </p:stCondLst>
                                  <p:childTnLst>
                                    <p:set>
                                      <p:cBhvr>
                                        <p:cTn id="145" dur="1" fill="hold">
                                          <p:stCondLst>
                                            <p:cond delay="0"/>
                                          </p:stCondLst>
                                        </p:cTn>
                                        <p:tgtEl>
                                          <p:spTgt spid="22"/>
                                        </p:tgtEl>
                                        <p:attrNameLst>
                                          <p:attrName>style.visibility</p:attrName>
                                        </p:attrNameLst>
                                      </p:cBhvr>
                                      <p:to>
                                        <p:strVal val="visible"/>
                                      </p:to>
                                    </p:set>
                                    <p:anim calcmode="lin" valueType="num">
                                      <p:cBhvr>
                                        <p:cTn id="146" dur="1000" fill="hold"/>
                                        <p:tgtEl>
                                          <p:spTgt spid="22"/>
                                        </p:tgtEl>
                                        <p:attrNameLst>
                                          <p:attrName>ppt_w</p:attrName>
                                        </p:attrNameLst>
                                      </p:cBhvr>
                                      <p:tavLst>
                                        <p:tav tm="0">
                                          <p:val>
                                            <p:fltVal val="0"/>
                                          </p:val>
                                        </p:tav>
                                        <p:tav tm="100000">
                                          <p:val>
                                            <p:strVal val="#ppt_w"/>
                                          </p:val>
                                        </p:tav>
                                      </p:tavLst>
                                    </p:anim>
                                    <p:anim calcmode="lin" valueType="num">
                                      <p:cBhvr>
                                        <p:cTn id="147" dur="1000" fill="hold"/>
                                        <p:tgtEl>
                                          <p:spTgt spid="22"/>
                                        </p:tgtEl>
                                        <p:attrNameLst>
                                          <p:attrName>ppt_h</p:attrName>
                                        </p:attrNameLst>
                                      </p:cBhvr>
                                      <p:tavLst>
                                        <p:tav tm="0">
                                          <p:val>
                                            <p:fltVal val="0"/>
                                          </p:val>
                                        </p:tav>
                                        <p:tav tm="100000">
                                          <p:val>
                                            <p:strVal val="#ppt_h"/>
                                          </p:val>
                                        </p:tav>
                                      </p:tavLst>
                                    </p:anim>
                                    <p:anim calcmode="lin" valueType="num">
                                      <p:cBhvr>
                                        <p:cTn id="148" dur="1000" fill="hold"/>
                                        <p:tgtEl>
                                          <p:spTgt spid="22"/>
                                        </p:tgtEl>
                                        <p:attrNameLst>
                                          <p:attrName>ppt_x</p:attrName>
                                        </p:attrNameLst>
                                      </p:cBhvr>
                                      <p:tavLst>
                                        <p:tav tm="0" fmla="#ppt_x+(cos(-2*pi*(1-$))*-#ppt_x-sin(-2*pi*(1-$))*(1-#ppt_y))*(1-$)">
                                          <p:val>
                                            <p:fltVal val="0"/>
                                          </p:val>
                                        </p:tav>
                                        <p:tav tm="100000">
                                          <p:val>
                                            <p:fltVal val="1"/>
                                          </p:val>
                                        </p:tav>
                                      </p:tavLst>
                                    </p:anim>
                                    <p:anim calcmode="lin" valueType="num">
                                      <p:cBhvr>
                                        <p:cTn id="149" dur="1000" fill="hold"/>
                                        <p:tgtEl>
                                          <p:spTgt spid="2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50" fill="hold">
                      <p:stCondLst>
                        <p:cond delay="indefinite"/>
                      </p:stCondLst>
                      <p:childTnLst>
                        <p:par>
                          <p:cTn id="151" fill="hold">
                            <p:stCondLst>
                              <p:cond delay="0"/>
                            </p:stCondLst>
                            <p:childTnLst>
                              <p:par>
                                <p:cTn id="152" presetID="15" presetClass="entr" presetSubtype="0" fill="hold" grpId="0" nodeType="clickEffect">
                                  <p:stCondLst>
                                    <p:cond delay="0"/>
                                  </p:stCondLst>
                                  <p:childTnLst>
                                    <p:set>
                                      <p:cBhvr>
                                        <p:cTn id="153" dur="1" fill="hold">
                                          <p:stCondLst>
                                            <p:cond delay="0"/>
                                          </p:stCondLst>
                                        </p:cTn>
                                        <p:tgtEl>
                                          <p:spTgt spid="23"/>
                                        </p:tgtEl>
                                        <p:attrNameLst>
                                          <p:attrName>style.visibility</p:attrName>
                                        </p:attrNameLst>
                                      </p:cBhvr>
                                      <p:to>
                                        <p:strVal val="visible"/>
                                      </p:to>
                                    </p:set>
                                    <p:anim calcmode="lin" valueType="num">
                                      <p:cBhvr>
                                        <p:cTn id="154" dur="1000" fill="hold"/>
                                        <p:tgtEl>
                                          <p:spTgt spid="23"/>
                                        </p:tgtEl>
                                        <p:attrNameLst>
                                          <p:attrName>ppt_w</p:attrName>
                                        </p:attrNameLst>
                                      </p:cBhvr>
                                      <p:tavLst>
                                        <p:tav tm="0">
                                          <p:val>
                                            <p:fltVal val="0"/>
                                          </p:val>
                                        </p:tav>
                                        <p:tav tm="100000">
                                          <p:val>
                                            <p:strVal val="#ppt_w"/>
                                          </p:val>
                                        </p:tav>
                                      </p:tavLst>
                                    </p:anim>
                                    <p:anim calcmode="lin" valueType="num">
                                      <p:cBhvr>
                                        <p:cTn id="155" dur="1000" fill="hold"/>
                                        <p:tgtEl>
                                          <p:spTgt spid="23"/>
                                        </p:tgtEl>
                                        <p:attrNameLst>
                                          <p:attrName>ppt_h</p:attrName>
                                        </p:attrNameLst>
                                      </p:cBhvr>
                                      <p:tavLst>
                                        <p:tav tm="0">
                                          <p:val>
                                            <p:fltVal val="0"/>
                                          </p:val>
                                        </p:tav>
                                        <p:tav tm="100000">
                                          <p:val>
                                            <p:strVal val="#ppt_h"/>
                                          </p:val>
                                        </p:tav>
                                      </p:tavLst>
                                    </p:anim>
                                    <p:anim calcmode="lin" valueType="num">
                                      <p:cBhvr>
                                        <p:cTn id="156"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157"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58" fill="hold">
                      <p:stCondLst>
                        <p:cond delay="indefinite"/>
                      </p:stCondLst>
                      <p:childTnLst>
                        <p:par>
                          <p:cTn id="159" fill="hold">
                            <p:stCondLst>
                              <p:cond delay="0"/>
                            </p:stCondLst>
                            <p:childTnLst>
                              <p:par>
                                <p:cTn id="160" presetID="15" presetClass="entr" presetSubtype="0" fill="hold" nodeType="clickEffect">
                                  <p:stCondLst>
                                    <p:cond delay="0"/>
                                  </p:stCondLst>
                                  <p:childTnLst>
                                    <p:set>
                                      <p:cBhvr>
                                        <p:cTn id="161" dur="1" fill="hold">
                                          <p:stCondLst>
                                            <p:cond delay="0"/>
                                          </p:stCondLst>
                                        </p:cTn>
                                        <p:tgtEl>
                                          <p:spTgt spid="20">
                                            <p:txEl>
                                              <p:pRg st="0" end="0"/>
                                            </p:txEl>
                                          </p:spTgt>
                                        </p:tgtEl>
                                        <p:attrNameLst>
                                          <p:attrName>style.visibility</p:attrName>
                                        </p:attrNameLst>
                                      </p:cBhvr>
                                      <p:to>
                                        <p:strVal val="visible"/>
                                      </p:to>
                                    </p:set>
                                    <p:anim calcmode="lin" valueType="num">
                                      <p:cBhvr>
                                        <p:cTn id="162" dur="20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163" dur="2000" fill="hold"/>
                                        <p:tgtEl>
                                          <p:spTgt spid="20">
                                            <p:txEl>
                                              <p:pRg st="0" end="0"/>
                                            </p:txEl>
                                          </p:spTgt>
                                        </p:tgtEl>
                                        <p:attrNameLst>
                                          <p:attrName>ppt_h</p:attrName>
                                        </p:attrNameLst>
                                      </p:cBhvr>
                                      <p:tavLst>
                                        <p:tav tm="0">
                                          <p:val>
                                            <p:fltVal val="0"/>
                                          </p:val>
                                        </p:tav>
                                        <p:tav tm="100000">
                                          <p:val>
                                            <p:strVal val="#ppt_h"/>
                                          </p:val>
                                        </p:tav>
                                      </p:tavLst>
                                    </p:anim>
                                    <p:anim calcmode="lin" valueType="num">
                                      <p:cBhvr>
                                        <p:cTn id="164" dur="2000" fill="hold"/>
                                        <p:tgtEl>
                                          <p:spTgt spid="2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5" dur="2000" fill="hold"/>
                                        <p:tgtEl>
                                          <p:spTgt spid="2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6" fill="hold">
                      <p:stCondLst>
                        <p:cond delay="indefinite"/>
                      </p:stCondLst>
                      <p:childTnLst>
                        <p:par>
                          <p:cTn id="167" fill="hold">
                            <p:stCondLst>
                              <p:cond delay="0"/>
                            </p:stCondLst>
                            <p:childTnLst>
                              <p:par>
                                <p:cTn id="168" presetID="15" presetClass="entr" presetSubtype="0" fill="hold" grpId="0" nodeType="clickEffect">
                                  <p:stCondLst>
                                    <p:cond delay="0"/>
                                  </p:stCondLst>
                                  <p:childTnLst>
                                    <p:set>
                                      <p:cBhvr>
                                        <p:cTn id="169" dur="1" fill="hold">
                                          <p:stCondLst>
                                            <p:cond delay="0"/>
                                          </p:stCondLst>
                                        </p:cTn>
                                        <p:tgtEl>
                                          <p:spTgt spid="24"/>
                                        </p:tgtEl>
                                        <p:attrNameLst>
                                          <p:attrName>style.visibility</p:attrName>
                                        </p:attrNameLst>
                                      </p:cBhvr>
                                      <p:to>
                                        <p:strVal val="visible"/>
                                      </p:to>
                                    </p:set>
                                    <p:anim calcmode="lin" valueType="num">
                                      <p:cBhvr>
                                        <p:cTn id="170" dur="1000" fill="hold"/>
                                        <p:tgtEl>
                                          <p:spTgt spid="24"/>
                                        </p:tgtEl>
                                        <p:attrNameLst>
                                          <p:attrName>ppt_w</p:attrName>
                                        </p:attrNameLst>
                                      </p:cBhvr>
                                      <p:tavLst>
                                        <p:tav tm="0">
                                          <p:val>
                                            <p:fltVal val="0"/>
                                          </p:val>
                                        </p:tav>
                                        <p:tav tm="100000">
                                          <p:val>
                                            <p:strVal val="#ppt_w"/>
                                          </p:val>
                                        </p:tav>
                                      </p:tavLst>
                                    </p:anim>
                                    <p:anim calcmode="lin" valueType="num">
                                      <p:cBhvr>
                                        <p:cTn id="171" dur="1000" fill="hold"/>
                                        <p:tgtEl>
                                          <p:spTgt spid="24"/>
                                        </p:tgtEl>
                                        <p:attrNameLst>
                                          <p:attrName>ppt_h</p:attrName>
                                        </p:attrNameLst>
                                      </p:cBhvr>
                                      <p:tavLst>
                                        <p:tav tm="0">
                                          <p:val>
                                            <p:fltVal val="0"/>
                                          </p:val>
                                        </p:tav>
                                        <p:tav tm="100000">
                                          <p:val>
                                            <p:strVal val="#ppt_h"/>
                                          </p:val>
                                        </p:tav>
                                      </p:tavLst>
                                    </p:anim>
                                    <p:anim calcmode="lin" valueType="num">
                                      <p:cBhvr>
                                        <p:cTn id="172" dur="1000" fill="hold"/>
                                        <p:tgtEl>
                                          <p:spTgt spid="24"/>
                                        </p:tgtEl>
                                        <p:attrNameLst>
                                          <p:attrName>ppt_x</p:attrName>
                                        </p:attrNameLst>
                                      </p:cBhvr>
                                      <p:tavLst>
                                        <p:tav tm="0" fmla="#ppt_x+(cos(-2*pi*(1-$))*-#ppt_x-sin(-2*pi*(1-$))*(1-#ppt_y))*(1-$)">
                                          <p:val>
                                            <p:fltVal val="0"/>
                                          </p:val>
                                        </p:tav>
                                        <p:tav tm="100000">
                                          <p:val>
                                            <p:fltVal val="1"/>
                                          </p:val>
                                        </p:tav>
                                      </p:tavLst>
                                    </p:anim>
                                    <p:anim calcmode="lin" valueType="num">
                                      <p:cBhvr>
                                        <p:cTn id="173" dur="1000" fill="hold"/>
                                        <p:tgtEl>
                                          <p:spTgt spid="2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4" fill="hold">
                      <p:stCondLst>
                        <p:cond delay="indefinite"/>
                      </p:stCondLst>
                      <p:childTnLst>
                        <p:par>
                          <p:cTn id="175" fill="hold">
                            <p:stCondLst>
                              <p:cond delay="0"/>
                            </p:stCondLst>
                            <p:childTnLst>
                              <p:par>
                                <p:cTn id="176" presetID="3" presetClass="exit" presetSubtype="10" fill="hold" grpId="0" nodeType="clickEffect">
                                  <p:stCondLst>
                                    <p:cond delay="0"/>
                                  </p:stCondLst>
                                  <p:childTnLst>
                                    <p:animEffect transition="out" filter="blinds(horizontal)">
                                      <p:cBhvr>
                                        <p:cTn id="177" dur="500"/>
                                        <p:tgtEl>
                                          <p:spTgt spid="20">
                                            <p:txEl>
                                              <p:pRg st="0" end="0"/>
                                            </p:txEl>
                                          </p:spTgt>
                                        </p:tgtEl>
                                      </p:cBhvr>
                                    </p:animEffect>
                                    <p:set>
                                      <p:cBhvr>
                                        <p:cTn id="178" dur="1" fill="hold">
                                          <p:stCondLst>
                                            <p:cond delay="499"/>
                                          </p:stCondLst>
                                        </p:cTn>
                                        <p:tgtEl>
                                          <p:spTgt spid="20">
                                            <p:txEl>
                                              <p:pRg st="0" end="0"/>
                                            </p:txEl>
                                          </p:spTgt>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15" presetClass="entr" presetSubtype="0" fill="hold" nodeType="clickEffect">
                                  <p:stCondLst>
                                    <p:cond delay="0"/>
                                  </p:stCondLst>
                                  <p:childTnLst>
                                    <p:set>
                                      <p:cBhvr>
                                        <p:cTn id="182" dur="1" fill="hold">
                                          <p:stCondLst>
                                            <p:cond delay="0"/>
                                          </p:stCondLst>
                                        </p:cTn>
                                        <p:tgtEl>
                                          <p:spTgt spid="25">
                                            <p:txEl>
                                              <p:pRg st="0" end="0"/>
                                            </p:txEl>
                                          </p:spTgt>
                                        </p:tgtEl>
                                        <p:attrNameLst>
                                          <p:attrName>style.visibility</p:attrName>
                                        </p:attrNameLst>
                                      </p:cBhvr>
                                      <p:to>
                                        <p:strVal val="visible"/>
                                      </p:to>
                                    </p:set>
                                    <p:anim calcmode="lin" valueType="num">
                                      <p:cBhvr>
                                        <p:cTn id="183" dur="2000" fill="hold"/>
                                        <p:tgtEl>
                                          <p:spTgt spid="25">
                                            <p:txEl>
                                              <p:pRg st="0" end="0"/>
                                            </p:txEl>
                                          </p:spTgt>
                                        </p:tgtEl>
                                        <p:attrNameLst>
                                          <p:attrName>ppt_w</p:attrName>
                                        </p:attrNameLst>
                                      </p:cBhvr>
                                      <p:tavLst>
                                        <p:tav tm="0">
                                          <p:val>
                                            <p:fltVal val="0"/>
                                          </p:val>
                                        </p:tav>
                                        <p:tav tm="100000">
                                          <p:val>
                                            <p:strVal val="#ppt_w"/>
                                          </p:val>
                                        </p:tav>
                                      </p:tavLst>
                                    </p:anim>
                                    <p:anim calcmode="lin" valueType="num">
                                      <p:cBhvr>
                                        <p:cTn id="184" dur="2000" fill="hold"/>
                                        <p:tgtEl>
                                          <p:spTgt spid="25">
                                            <p:txEl>
                                              <p:pRg st="0" end="0"/>
                                            </p:txEl>
                                          </p:spTgt>
                                        </p:tgtEl>
                                        <p:attrNameLst>
                                          <p:attrName>ppt_h</p:attrName>
                                        </p:attrNameLst>
                                      </p:cBhvr>
                                      <p:tavLst>
                                        <p:tav tm="0">
                                          <p:val>
                                            <p:fltVal val="0"/>
                                          </p:val>
                                        </p:tav>
                                        <p:tav tm="100000">
                                          <p:val>
                                            <p:strVal val="#ppt_h"/>
                                          </p:val>
                                        </p:tav>
                                      </p:tavLst>
                                    </p:anim>
                                    <p:anim calcmode="lin" valueType="num">
                                      <p:cBhvr>
                                        <p:cTn id="185" dur="2000" fill="hold"/>
                                        <p:tgtEl>
                                          <p:spTgt spid="2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6" dur="2000" fill="hold"/>
                                        <p:tgtEl>
                                          <p:spTgt spid="2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7" fill="hold">
                      <p:stCondLst>
                        <p:cond delay="indefinite"/>
                      </p:stCondLst>
                      <p:childTnLst>
                        <p:par>
                          <p:cTn id="188" fill="hold">
                            <p:stCondLst>
                              <p:cond delay="0"/>
                            </p:stCondLst>
                            <p:childTnLst>
                              <p:par>
                                <p:cTn id="189" presetID="15" presetClass="entr" presetSubtype="0" fill="hold" grpId="0" nodeType="clickEffect">
                                  <p:stCondLst>
                                    <p:cond delay="0"/>
                                  </p:stCondLst>
                                  <p:childTnLst>
                                    <p:set>
                                      <p:cBhvr>
                                        <p:cTn id="190" dur="1" fill="hold">
                                          <p:stCondLst>
                                            <p:cond delay="0"/>
                                          </p:stCondLst>
                                        </p:cTn>
                                        <p:tgtEl>
                                          <p:spTgt spid="26"/>
                                        </p:tgtEl>
                                        <p:attrNameLst>
                                          <p:attrName>style.visibility</p:attrName>
                                        </p:attrNameLst>
                                      </p:cBhvr>
                                      <p:to>
                                        <p:strVal val="visible"/>
                                      </p:to>
                                    </p:set>
                                    <p:anim calcmode="lin" valueType="num">
                                      <p:cBhvr>
                                        <p:cTn id="191" dur="1000" fill="hold"/>
                                        <p:tgtEl>
                                          <p:spTgt spid="26"/>
                                        </p:tgtEl>
                                        <p:attrNameLst>
                                          <p:attrName>ppt_w</p:attrName>
                                        </p:attrNameLst>
                                      </p:cBhvr>
                                      <p:tavLst>
                                        <p:tav tm="0">
                                          <p:val>
                                            <p:fltVal val="0"/>
                                          </p:val>
                                        </p:tav>
                                        <p:tav tm="100000">
                                          <p:val>
                                            <p:strVal val="#ppt_w"/>
                                          </p:val>
                                        </p:tav>
                                      </p:tavLst>
                                    </p:anim>
                                    <p:anim calcmode="lin" valueType="num">
                                      <p:cBhvr>
                                        <p:cTn id="192" dur="1000" fill="hold"/>
                                        <p:tgtEl>
                                          <p:spTgt spid="26"/>
                                        </p:tgtEl>
                                        <p:attrNameLst>
                                          <p:attrName>ppt_h</p:attrName>
                                        </p:attrNameLst>
                                      </p:cBhvr>
                                      <p:tavLst>
                                        <p:tav tm="0">
                                          <p:val>
                                            <p:fltVal val="0"/>
                                          </p:val>
                                        </p:tav>
                                        <p:tav tm="100000">
                                          <p:val>
                                            <p:strVal val="#ppt_h"/>
                                          </p:val>
                                        </p:tav>
                                      </p:tavLst>
                                    </p:anim>
                                    <p:anim calcmode="lin" valueType="num">
                                      <p:cBhvr>
                                        <p:cTn id="193" dur="1000" fill="hold"/>
                                        <p:tgtEl>
                                          <p:spTgt spid="26"/>
                                        </p:tgtEl>
                                        <p:attrNameLst>
                                          <p:attrName>ppt_x</p:attrName>
                                        </p:attrNameLst>
                                      </p:cBhvr>
                                      <p:tavLst>
                                        <p:tav tm="0" fmla="#ppt_x+(cos(-2*pi*(1-$))*-#ppt_x-sin(-2*pi*(1-$))*(1-#ppt_y))*(1-$)">
                                          <p:val>
                                            <p:fltVal val="0"/>
                                          </p:val>
                                        </p:tav>
                                        <p:tav tm="100000">
                                          <p:val>
                                            <p:fltVal val="1"/>
                                          </p:val>
                                        </p:tav>
                                      </p:tavLst>
                                    </p:anim>
                                    <p:anim calcmode="lin" valueType="num">
                                      <p:cBhvr>
                                        <p:cTn id="194" dur="1000" fill="hold"/>
                                        <p:tgtEl>
                                          <p:spTgt spid="2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5" fill="hold">
                      <p:stCondLst>
                        <p:cond delay="indefinite"/>
                      </p:stCondLst>
                      <p:childTnLst>
                        <p:par>
                          <p:cTn id="196" fill="hold">
                            <p:stCondLst>
                              <p:cond delay="0"/>
                            </p:stCondLst>
                            <p:childTnLst>
                              <p:par>
                                <p:cTn id="197" presetID="3" presetClass="exit" presetSubtype="10" fill="hold" grpId="0" nodeType="clickEffect">
                                  <p:stCondLst>
                                    <p:cond delay="0"/>
                                  </p:stCondLst>
                                  <p:childTnLst>
                                    <p:animEffect transition="out" filter="blinds(horizontal)">
                                      <p:cBhvr>
                                        <p:cTn id="198" dur="500"/>
                                        <p:tgtEl>
                                          <p:spTgt spid="25">
                                            <p:txEl>
                                              <p:pRg st="0" end="0"/>
                                            </p:txEl>
                                          </p:spTgt>
                                        </p:tgtEl>
                                      </p:cBhvr>
                                    </p:animEffect>
                                    <p:set>
                                      <p:cBhvr>
                                        <p:cTn id="199" dur="1" fill="hold">
                                          <p:stCondLst>
                                            <p:cond delay="499"/>
                                          </p:stCondLst>
                                        </p:cTn>
                                        <p:tgtEl>
                                          <p:spTgt spid="25">
                                            <p:txEl>
                                              <p:pRg st="0" end="0"/>
                                            </p:txEl>
                                          </p:spTgt>
                                        </p:tgtEl>
                                        <p:attrNameLst>
                                          <p:attrName>style.visibility</p:attrName>
                                        </p:attrNameLst>
                                      </p:cBhvr>
                                      <p:to>
                                        <p:strVal val="hidden"/>
                                      </p:to>
                                    </p:set>
                                  </p:childTnLst>
                                </p:cTn>
                              </p:par>
                            </p:childTnLst>
                          </p:cTn>
                        </p:par>
                      </p:childTnLst>
                    </p:cTn>
                  </p:par>
                  <p:par>
                    <p:cTn id="200" fill="hold">
                      <p:stCondLst>
                        <p:cond delay="indefinite"/>
                      </p:stCondLst>
                      <p:childTnLst>
                        <p:par>
                          <p:cTn id="201" fill="hold">
                            <p:stCondLst>
                              <p:cond delay="0"/>
                            </p:stCondLst>
                            <p:childTnLst>
                              <p:par>
                                <p:cTn id="202" presetID="15" presetClass="entr" presetSubtype="0" fill="hold" nodeType="clickEffect">
                                  <p:stCondLst>
                                    <p:cond delay="0"/>
                                  </p:stCondLst>
                                  <p:childTnLst>
                                    <p:set>
                                      <p:cBhvr>
                                        <p:cTn id="203" dur="1" fill="hold">
                                          <p:stCondLst>
                                            <p:cond delay="0"/>
                                          </p:stCondLst>
                                        </p:cTn>
                                        <p:tgtEl>
                                          <p:spTgt spid="27">
                                            <p:txEl>
                                              <p:pRg st="0" end="0"/>
                                            </p:txEl>
                                          </p:spTgt>
                                        </p:tgtEl>
                                        <p:attrNameLst>
                                          <p:attrName>style.visibility</p:attrName>
                                        </p:attrNameLst>
                                      </p:cBhvr>
                                      <p:to>
                                        <p:strVal val="visible"/>
                                      </p:to>
                                    </p:set>
                                    <p:anim calcmode="lin" valueType="num">
                                      <p:cBhvr>
                                        <p:cTn id="204" dur="20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205" dur="2000" fill="hold"/>
                                        <p:tgtEl>
                                          <p:spTgt spid="27">
                                            <p:txEl>
                                              <p:pRg st="0" end="0"/>
                                            </p:txEl>
                                          </p:spTgt>
                                        </p:tgtEl>
                                        <p:attrNameLst>
                                          <p:attrName>ppt_h</p:attrName>
                                        </p:attrNameLst>
                                      </p:cBhvr>
                                      <p:tavLst>
                                        <p:tav tm="0">
                                          <p:val>
                                            <p:fltVal val="0"/>
                                          </p:val>
                                        </p:tav>
                                        <p:tav tm="100000">
                                          <p:val>
                                            <p:strVal val="#ppt_h"/>
                                          </p:val>
                                        </p:tav>
                                      </p:tavLst>
                                    </p:anim>
                                    <p:anim calcmode="lin" valueType="num">
                                      <p:cBhvr>
                                        <p:cTn id="206" dur="2000" fill="hold"/>
                                        <p:tgtEl>
                                          <p:spTgt spid="27">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07" dur="2000" fill="hold"/>
                                        <p:tgtEl>
                                          <p:spTgt spid="27">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08" fill="hold">
                      <p:stCondLst>
                        <p:cond delay="indefinite"/>
                      </p:stCondLst>
                      <p:childTnLst>
                        <p:par>
                          <p:cTn id="209" fill="hold">
                            <p:stCondLst>
                              <p:cond delay="0"/>
                            </p:stCondLst>
                            <p:childTnLst>
                              <p:par>
                                <p:cTn id="210" presetID="15" presetClass="entr" presetSubtype="0" fill="hold" grpId="0" nodeType="clickEffect">
                                  <p:stCondLst>
                                    <p:cond delay="0"/>
                                  </p:stCondLst>
                                  <p:childTnLst>
                                    <p:set>
                                      <p:cBhvr>
                                        <p:cTn id="211" dur="1" fill="hold">
                                          <p:stCondLst>
                                            <p:cond delay="0"/>
                                          </p:stCondLst>
                                        </p:cTn>
                                        <p:tgtEl>
                                          <p:spTgt spid="28"/>
                                        </p:tgtEl>
                                        <p:attrNameLst>
                                          <p:attrName>style.visibility</p:attrName>
                                        </p:attrNameLst>
                                      </p:cBhvr>
                                      <p:to>
                                        <p:strVal val="visible"/>
                                      </p:to>
                                    </p:set>
                                    <p:anim calcmode="lin" valueType="num">
                                      <p:cBhvr>
                                        <p:cTn id="212" dur="1000" fill="hold"/>
                                        <p:tgtEl>
                                          <p:spTgt spid="28"/>
                                        </p:tgtEl>
                                        <p:attrNameLst>
                                          <p:attrName>ppt_w</p:attrName>
                                        </p:attrNameLst>
                                      </p:cBhvr>
                                      <p:tavLst>
                                        <p:tav tm="0">
                                          <p:val>
                                            <p:fltVal val="0"/>
                                          </p:val>
                                        </p:tav>
                                        <p:tav tm="100000">
                                          <p:val>
                                            <p:strVal val="#ppt_w"/>
                                          </p:val>
                                        </p:tav>
                                      </p:tavLst>
                                    </p:anim>
                                    <p:anim calcmode="lin" valueType="num">
                                      <p:cBhvr>
                                        <p:cTn id="213" dur="1000" fill="hold"/>
                                        <p:tgtEl>
                                          <p:spTgt spid="28"/>
                                        </p:tgtEl>
                                        <p:attrNameLst>
                                          <p:attrName>ppt_h</p:attrName>
                                        </p:attrNameLst>
                                      </p:cBhvr>
                                      <p:tavLst>
                                        <p:tav tm="0">
                                          <p:val>
                                            <p:fltVal val="0"/>
                                          </p:val>
                                        </p:tav>
                                        <p:tav tm="100000">
                                          <p:val>
                                            <p:strVal val="#ppt_h"/>
                                          </p:val>
                                        </p:tav>
                                      </p:tavLst>
                                    </p:anim>
                                    <p:anim calcmode="lin" valueType="num">
                                      <p:cBhvr>
                                        <p:cTn id="214" dur="1000" fill="hold"/>
                                        <p:tgtEl>
                                          <p:spTgt spid="28"/>
                                        </p:tgtEl>
                                        <p:attrNameLst>
                                          <p:attrName>ppt_x</p:attrName>
                                        </p:attrNameLst>
                                      </p:cBhvr>
                                      <p:tavLst>
                                        <p:tav tm="0" fmla="#ppt_x+(cos(-2*pi*(1-$))*-#ppt_x-sin(-2*pi*(1-$))*(1-#ppt_y))*(1-$)">
                                          <p:val>
                                            <p:fltVal val="0"/>
                                          </p:val>
                                        </p:tav>
                                        <p:tav tm="100000">
                                          <p:val>
                                            <p:fltVal val="1"/>
                                          </p:val>
                                        </p:tav>
                                      </p:tavLst>
                                    </p:anim>
                                    <p:anim calcmode="lin" valueType="num">
                                      <p:cBhvr>
                                        <p:cTn id="215" dur="1000" fill="hold"/>
                                        <p:tgtEl>
                                          <p:spTgt spid="2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16" fill="hold">
                      <p:stCondLst>
                        <p:cond delay="indefinite"/>
                      </p:stCondLst>
                      <p:childTnLst>
                        <p:par>
                          <p:cTn id="217" fill="hold">
                            <p:stCondLst>
                              <p:cond delay="0"/>
                            </p:stCondLst>
                            <p:childTnLst>
                              <p:par>
                                <p:cTn id="218" presetID="3" presetClass="exit" presetSubtype="10" fill="hold" grpId="0" nodeType="clickEffect">
                                  <p:stCondLst>
                                    <p:cond delay="0"/>
                                  </p:stCondLst>
                                  <p:childTnLst>
                                    <p:animEffect transition="out" filter="blinds(horizontal)">
                                      <p:cBhvr>
                                        <p:cTn id="219" dur="500"/>
                                        <p:tgtEl>
                                          <p:spTgt spid="27">
                                            <p:txEl>
                                              <p:pRg st="0" end="0"/>
                                            </p:txEl>
                                          </p:spTgt>
                                        </p:tgtEl>
                                      </p:cBhvr>
                                    </p:animEffect>
                                    <p:set>
                                      <p:cBhvr>
                                        <p:cTn id="220" dur="1" fill="hold">
                                          <p:stCondLst>
                                            <p:cond delay="499"/>
                                          </p:stCondLst>
                                        </p:cTn>
                                        <p:tgtEl>
                                          <p:spTgt spid="27">
                                            <p:txEl>
                                              <p:pRg st="0" end="0"/>
                                            </p:txEl>
                                          </p:spTgt>
                                        </p:tgtEl>
                                        <p:attrNameLst>
                                          <p:attrName>style.visibility</p:attrName>
                                        </p:attrNameLst>
                                      </p:cBhvr>
                                      <p:to>
                                        <p:strVal val="hidden"/>
                                      </p:to>
                                    </p:set>
                                  </p:childTnLst>
                                </p:cTn>
                              </p:par>
                              <p:par>
                                <p:cTn id="221" presetID="3" presetClass="exit" presetSubtype="10" fill="hold" grpId="0" nodeType="withEffect">
                                  <p:stCondLst>
                                    <p:cond delay="0"/>
                                  </p:stCondLst>
                                  <p:childTnLst>
                                    <p:animEffect transition="out" filter="blinds(horizontal)">
                                      <p:cBhvr>
                                        <p:cTn id="222" dur="500"/>
                                        <p:tgtEl>
                                          <p:spTgt spid="19">
                                            <p:txEl>
                                              <p:pRg st="0" end="0"/>
                                            </p:txEl>
                                          </p:spTgt>
                                        </p:tgtEl>
                                      </p:cBhvr>
                                    </p:animEffect>
                                    <p:set>
                                      <p:cBhvr>
                                        <p:cTn id="223" dur="1" fill="hold">
                                          <p:stCondLst>
                                            <p:cond delay="499"/>
                                          </p:stCondLst>
                                        </p:cTn>
                                        <p:tgtEl>
                                          <p:spTgt spid="19">
                                            <p:txEl>
                                              <p:pRg st="0" end="0"/>
                                            </p:txEl>
                                          </p:spTgt>
                                        </p:tgtEl>
                                        <p:attrNameLst>
                                          <p:attrName>style.visibility</p:attrName>
                                        </p:attrNameLst>
                                      </p:cBhvr>
                                      <p:to>
                                        <p:strVal val="hidden"/>
                                      </p:to>
                                    </p:set>
                                  </p:childTnLst>
                                </p:cTn>
                              </p:par>
                            </p:childTnLst>
                          </p:cTn>
                        </p:par>
                      </p:childTnLst>
                    </p:cTn>
                  </p:par>
                  <p:par>
                    <p:cTn id="224" fill="hold">
                      <p:stCondLst>
                        <p:cond delay="indefinite"/>
                      </p:stCondLst>
                      <p:childTnLst>
                        <p:par>
                          <p:cTn id="225" fill="hold">
                            <p:stCondLst>
                              <p:cond delay="0"/>
                            </p:stCondLst>
                            <p:childTnLst>
                              <p:par>
                                <p:cTn id="226" presetID="15" presetClass="entr" presetSubtype="0" fill="hold" nodeType="clickEffect">
                                  <p:stCondLst>
                                    <p:cond delay="0"/>
                                  </p:stCondLst>
                                  <p:childTnLst>
                                    <p:set>
                                      <p:cBhvr>
                                        <p:cTn id="227" dur="1" fill="hold">
                                          <p:stCondLst>
                                            <p:cond delay="0"/>
                                          </p:stCondLst>
                                        </p:cTn>
                                        <p:tgtEl>
                                          <p:spTgt spid="29">
                                            <p:txEl>
                                              <p:pRg st="0" end="0"/>
                                            </p:txEl>
                                          </p:spTgt>
                                        </p:tgtEl>
                                        <p:attrNameLst>
                                          <p:attrName>style.visibility</p:attrName>
                                        </p:attrNameLst>
                                      </p:cBhvr>
                                      <p:to>
                                        <p:strVal val="visible"/>
                                      </p:to>
                                    </p:set>
                                    <p:anim calcmode="lin" valueType="num">
                                      <p:cBhvr>
                                        <p:cTn id="228" dur="2000" fill="hold"/>
                                        <p:tgtEl>
                                          <p:spTgt spid="29">
                                            <p:txEl>
                                              <p:pRg st="0" end="0"/>
                                            </p:txEl>
                                          </p:spTgt>
                                        </p:tgtEl>
                                        <p:attrNameLst>
                                          <p:attrName>ppt_w</p:attrName>
                                        </p:attrNameLst>
                                      </p:cBhvr>
                                      <p:tavLst>
                                        <p:tav tm="0">
                                          <p:val>
                                            <p:fltVal val="0"/>
                                          </p:val>
                                        </p:tav>
                                        <p:tav tm="100000">
                                          <p:val>
                                            <p:strVal val="#ppt_w"/>
                                          </p:val>
                                        </p:tav>
                                      </p:tavLst>
                                    </p:anim>
                                    <p:anim calcmode="lin" valueType="num">
                                      <p:cBhvr>
                                        <p:cTn id="229" dur="2000" fill="hold"/>
                                        <p:tgtEl>
                                          <p:spTgt spid="29">
                                            <p:txEl>
                                              <p:pRg st="0" end="0"/>
                                            </p:txEl>
                                          </p:spTgt>
                                        </p:tgtEl>
                                        <p:attrNameLst>
                                          <p:attrName>ppt_h</p:attrName>
                                        </p:attrNameLst>
                                      </p:cBhvr>
                                      <p:tavLst>
                                        <p:tav tm="0">
                                          <p:val>
                                            <p:fltVal val="0"/>
                                          </p:val>
                                        </p:tav>
                                        <p:tav tm="100000">
                                          <p:val>
                                            <p:strVal val="#ppt_h"/>
                                          </p:val>
                                        </p:tav>
                                      </p:tavLst>
                                    </p:anim>
                                    <p:anim calcmode="lin" valueType="num">
                                      <p:cBhvr>
                                        <p:cTn id="230" dur="2000" fill="hold"/>
                                        <p:tgtEl>
                                          <p:spTgt spid="2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31" dur="2000" fill="hold"/>
                                        <p:tgtEl>
                                          <p:spTgt spid="2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2" fill="hold">
                      <p:stCondLst>
                        <p:cond delay="indefinite"/>
                      </p:stCondLst>
                      <p:childTnLst>
                        <p:par>
                          <p:cTn id="233" fill="hold">
                            <p:stCondLst>
                              <p:cond delay="0"/>
                            </p:stCondLst>
                            <p:childTnLst>
                              <p:par>
                                <p:cTn id="234" presetID="15" presetClass="entr" presetSubtype="0" fill="hold" grpId="0" nodeType="clickEffect">
                                  <p:stCondLst>
                                    <p:cond delay="0"/>
                                  </p:stCondLst>
                                  <p:childTnLst>
                                    <p:set>
                                      <p:cBhvr>
                                        <p:cTn id="235" dur="1" fill="hold">
                                          <p:stCondLst>
                                            <p:cond delay="0"/>
                                          </p:stCondLst>
                                        </p:cTn>
                                        <p:tgtEl>
                                          <p:spTgt spid="31"/>
                                        </p:tgtEl>
                                        <p:attrNameLst>
                                          <p:attrName>style.visibility</p:attrName>
                                        </p:attrNameLst>
                                      </p:cBhvr>
                                      <p:to>
                                        <p:strVal val="visible"/>
                                      </p:to>
                                    </p:set>
                                    <p:anim calcmode="lin" valueType="num">
                                      <p:cBhvr>
                                        <p:cTn id="236" dur="1000" fill="hold"/>
                                        <p:tgtEl>
                                          <p:spTgt spid="31"/>
                                        </p:tgtEl>
                                        <p:attrNameLst>
                                          <p:attrName>ppt_w</p:attrName>
                                        </p:attrNameLst>
                                      </p:cBhvr>
                                      <p:tavLst>
                                        <p:tav tm="0">
                                          <p:val>
                                            <p:fltVal val="0"/>
                                          </p:val>
                                        </p:tav>
                                        <p:tav tm="100000">
                                          <p:val>
                                            <p:strVal val="#ppt_w"/>
                                          </p:val>
                                        </p:tav>
                                      </p:tavLst>
                                    </p:anim>
                                    <p:anim calcmode="lin" valueType="num">
                                      <p:cBhvr>
                                        <p:cTn id="237" dur="1000" fill="hold"/>
                                        <p:tgtEl>
                                          <p:spTgt spid="31"/>
                                        </p:tgtEl>
                                        <p:attrNameLst>
                                          <p:attrName>ppt_h</p:attrName>
                                        </p:attrNameLst>
                                      </p:cBhvr>
                                      <p:tavLst>
                                        <p:tav tm="0">
                                          <p:val>
                                            <p:fltVal val="0"/>
                                          </p:val>
                                        </p:tav>
                                        <p:tav tm="100000">
                                          <p:val>
                                            <p:strVal val="#ppt_h"/>
                                          </p:val>
                                        </p:tav>
                                      </p:tavLst>
                                    </p:anim>
                                    <p:anim calcmode="lin" valueType="num">
                                      <p:cBhvr>
                                        <p:cTn id="238" dur="1000" fill="hold"/>
                                        <p:tgtEl>
                                          <p:spTgt spid="31"/>
                                        </p:tgtEl>
                                        <p:attrNameLst>
                                          <p:attrName>ppt_x</p:attrName>
                                        </p:attrNameLst>
                                      </p:cBhvr>
                                      <p:tavLst>
                                        <p:tav tm="0" fmla="#ppt_x+(cos(-2*pi*(1-$))*-#ppt_x-sin(-2*pi*(1-$))*(1-#ppt_y))*(1-$)">
                                          <p:val>
                                            <p:fltVal val="0"/>
                                          </p:val>
                                        </p:tav>
                                        <p:tav tm="100000">
                                          <p:val>
                                            <p:fltVal val="1"/>
                                          </p:val>
                                        </p:tav>
                                      </p:tavLst>
                                    </p:anim>
                                    <p:anim calcmode="lin" valueType="num">
                                      <p:cBhvr>
                                        <p:cTn id="239" dur="1000" fill="hold"/>
                                        <p:tgtEl>
                                          <p:spTgt spid="3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0" fill="hold">
                      <p:stCondLst>
                        <p:cond delay="indefinite"/>
                      </p:stCondLst>
                      <p:childTnLst>
                        <p:par>
                          <p:cTn id="241" fill="hold">
                            <p:stCondLst>
                              <p:cond delay="0"/>
                            </p:stCondLst>
                            <p:childTnLst>
                              <p:par>
                                <p:cTn id="242" presetID="3" presetClass="exit" presetSubtype="10" fill="hold" grpId="0" nodeType="clickEffect">
                                  <p:stCondLst>
                                    <p:cond delay="0"/>
                                  </p:stCondLst>
                                  <p:childTnLst>
                                    <p:animEffect transition="out" filter="blinds(horizontal)">
                                      <p:cBhvr>
                                        <p:cTn id="243" dur="500"/>
                                        <p:tgtEl>
                                          <p:spTgt spid="29">
                                            <p:txEl>
                                              <p:pRg st="0" end="0"/>
                                            </p:txEl>
                                          </p:spTgt>
                                        </p:tgtEl>
                                      </p:cBhvr>
                                    </p:animEffect>
                                    <p:set>
                                      <p:cBhvr>
                                        <p:cTn id="244" dur="1" fill="hold">
                                          <p:stCondLst>
                                            <p:cond delay="499"/>
                                          </p:stCondLst>
                                        </p:cTn>
                                        <p:tgtEl>
                                          <p:spTgt spid="29">
                                            <p:txEl>
                                              <p:pRg st="0" end="0"/>
                                            </p:txEl>
                                          </p:spTgt>
                                        </p:tgtEl>
                                        <p:attrNameLst>
                                          <p:attrName>style.visibility</p:attrName>
                                        </p:attrNameLst>
                                      </p:cBhvr>
                                      <p:to>
                                        <p:strVal val="hidden"/>
                                      </p:to>
                                    </p:set>
                                  </p:childTnLst>
                                </p:cTn>
                              </p:par>
                            </p:childTnLst>
                          </p:cTn>
                        </p:par>
                      </p:childTnLst>
                    </p:cTn>
                  </p:par>
                  <p:par>
                    <p:cTn id="245" fill="hold">
                      <p:stCondLst>
                        <p:cond delay="indefinite"/>
                      </p:stCondLst>
                      <p:childTnLst>
                        <p:par>
                          <p:cTn id="246" fill="hold">
                            <p:stCondLst>
                              <p:cond delay="0"/>
                            </p:stCondLst>
                            <p:childTnLst>
                              <p:par>
                                <p:cTn id="247" presetID="15" presetClass="entr" presetSubtype="0" fill="hold" nodeType="clickEffect">
                                  <p:stCondLst>
                                    <p:cond delay="0"/>
                                  </p:stCondLst>
                                  <p:childTnLst>
                                    <p:set>
                                      <p:cBhvr>
                                        <p:cTn id="248" dur="1" fill="hold">
                                          <p:stCondLst>
                                            <p:cond delay="0"/>
                                          </p:stCondLst>
                                        </p:cTn>
                                        <p:tgtEl>
                                          <p:spTgt spid="30">
                                            <p:txEl>
                                              <p:pRg st="0" end="0"/>
                                            </p:txEl>
                                          </p:spTgt>
                                        </p:tgtEl>
                                        <p:attrNameLst>
                                          <p:attrName>style.visibility</p:attrName>
                                        </p:attrNameLst>
                                      </p:cBhvr>
                                      <p:to>
                                        <p:strVal val="visible"/>
                                      </p:to>
                                    </p:set>
                                    <p:anim calcmode="lin" valueType="num">
                                      <p:cBhvr>
                                        <p:cTn id="249" dur="20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250" dur="2000" fill="hold"/>
                                        <p:tgtEl>
                                          <p:spTgt spid="30">
                                            <p:txEl>
                                              <p:pRg st="0" end="0"/>
                                            </p:txEl>
                                          </p:spTgt>
                                        </p:tgtEl>
                                        <p:attrNameLst>
                                          <p:attrName>ppt_h</p:attrName>
                                        </p:attrNameLst>
                                      </p:cBhvr>
                                      <p:tavLst>
                                        <p:tav tm="0">
                                          <p:val>
                                            <p:fltVal val="0"/>
                                          </p:val>
                                        </p:tav>
                                        <p:tav tm="100000">
                                          <p:val>
                                            <p:strVal val="#ppt_h"/>
                                          </p:val>
                                        </p:tav>
                                      </p:tavLst>
                                    </p:anim>
                                    <p:anim calcmode="lin" valueType="num">
                                      <p:cBhvr>
                                        <p:cTn id="251" dur="2000" fill="hold"/>
                                        <p:tgtEl>
                                          <p:spTgt spid="3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52" dur="2000" fill="hold"/>
                                        <p:tgtEl>
                                          <p:spTgt spid="3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3" fill="hold">
                      <p:stCondLst>
                        <p:cond delay="indefinite"/>
                      </p:stCondLst>
                      <p:childTnLst>
                        <p:par>
                          <p:cTn id="254" fill="hold">
                            <p:stCondLst>
                              <p:cond delay="0"/>
                            </p:stCondLst>
                            <p:childTnLst>
                              <p:par>
                                <p:cTn id="255" presetID="15" presetClass="entr" presetSubtype="0" fill="hold" grpId="0" nodeType="clickEffect">
                                  <p:stCondLst>
                                    <p:cond delay="0"/>
                                  </p:stCondLst>
                                  <p:childTnLst>
                                    <p:set>
                                      <p:cBhvr>
                                        <p:cTn id="256" dur="1" fill="hold">
                                          <p:stCondLst>
                                            <p:cond delay="0"/>
                                          </p:stCondLst>
                                        </p:cTn>
                                        <p:tgtEl>
                                          <p:spTgt spid="32"/>
                                        </p:tgtEl>
                                        <p:attrNameLst>
                                          <p:attrName>style.visibility</p:attrName>
                                        </p:attrNameLst>
                                      </p:cBhvr>
                                      <p:to>
                                        <p:strVal val="visible"/>
                                      </p:to>
                                    </p:set>
                                    <p:anim calcmode="lin" valueType="num">
                                      <p:cBhvr>
                                        <p:cTn id="257" dur="1000" fill="hold"/>
                                        <p:tgtEl>
                                          <p:spTgt spid="32"/>
                                        </p:tgtEl>
                                        <p:attrNameLst>
                                          <p:attrName>ppt_w</p:attrName>
                                        </p:attrNameLst>
                                      </p:cBhvr>
                                      <p:tavLst>
                                        <p:tav tm="0">
                                          <p:val>
                                            <p:fltVal val="0"/>
                                          </p:val>
                                        </p:tav>
                                        <p:tav tm="100000">
                                          <p:val>
                                            <p:strVal val="#ppt_w"/>
                                          </p:val>
                                        </p:tav>
                                      </p:tavLst>
                                    </p:anim>
                                    <p:anim calcmode="lin" valueType="num">
                                      <p:cBhvr>
                                        <p:cTn id="258" dur="1000" fill="hold"/>
                                        <p:tgtEl>
                                          <p:spTgt spid="32"/>
                                        </p:tgtEl>
                                        <p:attrNameLst>
                                          <p:attrName>ppt_h</p:attrName>
                                        </p:attrNameLst>
                                      </p:cBhvr>
                                      <p:tavLst>
                                        <p:tav tm="0">
                                          <p:val>
                                            <p:fltVal val="0"/>
                                          </p:val>
                                        </p:tav>
                                        <p:tav tm="100000">
                                          <p:val>
                                            <p:strVal val="#ppt_h"/>
                                          </p:val>
                                        </p:tav>
                                      </p:tavLst>
                                    </p:anim>
                                    <p:anim calcmode="lin" valueType="num">
                                      <p:cBhvr>
                                        <p:cTn id="259" dur="1000" fill="hold"/>
                                        <p:tgtEl>
                                          <p:spTgt spid="32"/>
                                        </p:tgtEl>
                                        <p:attrNameLst>
                                          <p:attrName>ppt_x</p:attrName>
                                        </p:attrNameLst>
                                      </p:cBhvr>
                                      <p:tavLst>
                                        <p:tav tm="0" fmla="#ppt_x+(cos(-2*pi*(1-$))*-#ppt_x-sin(-2*pi*(1-$))*(1-#ppt_y))*(1-$)">
                                          <p:val>
                                            <p:fltVal val="0"/>
                                          </p:val>
                                        </p:tav>
                                        <p:tav tm="100000">
                                          <p:val>
                                            <p:fltVal val="1"/>
                                          </p:val>
                                        </p:tav>
                                      </p:tavLst>
                                    </p:anim>
                                    <p:anim calcmode="lin" valueType="num">
                                      <p:cBhvr>
                                        <p:cTn id="260" dur="1000" fill="hold"/>
                                        <p:tgtEl>
                                          <p:spTgt spid="3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1" fill="hold">
                      <p:stCondLst>
                        <p:cond delay="indefinite"/>
                      </p:stCondLst>
                      <p:childTnLst>
                        <p:par>
                          <p:cTn id="262" fill="hold">
                            <p:stCondLst>
                              <p:cond delay="0"/>
                            </p:stCondLst>
                            <p:childTnLst>
                              <p:par>
                                <p:cTn id="263" presetID="3" presetClass="exit" presetSubtype="10" fill="hold" grpId="0" nodeType="clickEffect">
                                  <p:stCondLst>
                                    <p:cond delay="0"/>
                                  </p:stCondLst>
                                  <p:childTnLst>
                                    <p:animEffect transition="out" filter="blinds(horizontal)">
                                      <p:cBhvr>
                                        <p:cTn id="264" dur="500"/>
                                        <p:tgtEl>
                                          <p:spTgt spid="30">
                                            <p:txEl>
                                              <p:pRg st="0" end="0"/>
                                            </p:txEl>
                                          </p:spTgt>
                                        </p:tgtEl>
                                      </p:cBhvr>
                                    </p:animEffect>
                                    <p:set>
                                      <p:cBhvr>
                                        <p:cTn id="265" dur="1" fill="hold">
                                          <p:stCondLst>
                                            <p:cond delay="499"/>
                                          </p:stCondLst>
                                        </p:cTn>
                                        <p:tgtEl>
                                          <p:spTgt spid="30">
                                            <p:txEl>
                                              <p:pRg st="0" end="0"/>
                                            </p:txEl>
                                          </p:spTgt>
                                        </p:tgtEl>
                                        <p:attrNameLst>
                                          <p:attrName>style.visibility</p:attrName>
                                        </p:attrNameLst>
                                      </p:cBhvr>
                                      <p:to>
                                        <p:strVal val="hidden"/>
                                      </p:to>
                                    </p:set>
                                  </p:childTnLst>
                                </p:cTn>
                              </p:par>
                            </p:childTnLst>
                          </p:cTn>
                        </p:par>
                      </p:childTnLst>
                    </p:cTn>
                  </p:par>
                  <p:par>
                    <p:cTn id="266" fill="hold">
                      <p:stCondLst>
                        <p:cond delay="indefinite"/>
                      </p:stCondLst>
                      <p:childTnLst>
                        <p:par>
                          <p:cTn id="267" fill="hold">
                            <p:stCondLst>
                              <p:cond delay="0"/>
                            </p:stCondLst>
                            <p:childTnLst>
                              <p:par>
                                <p:cTn id="268" presetID="15" presetClass="entr" presetSubtype="0" fill="hold" nodeType="clickEffect">
                                  <p:stCondLst>
                                    <p:cond delay="0"/>
                                  </p:stCondLst>
                                  <p:childTnLst>
                                    <p:set>
                                      <p:cBhvr>
                                        <p:cTn id="269" dur="1" fill="hold">
                                          <p:stCondLst>
                                            <p:cond delay="0"/>
                                          </p:stCondLst>
                                        </p:cTn>
                                        <p:tgtEl>
                                          <p:spTgt spid="33">
                                            <p:txEl>
                                              <p:pRg st="0" end="0"/>
                                            </p:txEl>
                                          </p:spTgt>
                                        </p:tgtEl>
                                        <p:attrNameLst>
                                          <p:attrName>style.visibility</p:attrName>
                                        </p:attrNameLst>
                                      </p:cBhvr>
                                      <p:to>
                                        <p:strVal val="visible"/>
                                      </p:to>
                                    </p:set>
                                    <p:anim calcmode="lin" valueType="num">
                                      <p:cBhvr>
                                        <p:cTn id="270" dur="2000" fill="hold"/>
                                        <p:tgtEl>
                                          <p:spTgt spid="33">
                                            <p:txEl>
                                              <p:pRg st="0" end="0"/>
                                            </p:txEl>
                                          </p:spTgt>
                                        </p:tgtEl>
                                        <p:attrNameLst>
                                          <p:attrName>ppt_w</p:attrName>
                                        </p:attrNameLst>
                                      </p:cBhvr>
                                      <p:tavLst>
                                        <p:tav tm="0">
                                          <p:val>
                                            <p:fltVal val="0"/>
                                          </p:val>
                                        </p:tav>
                                        <p:tav tm="100000">
                                          <p:val>
                                            <p:strVal val="#ppt_w"/>
                                          </p:val>
                                        </p:tav>
                                      </p:tavLst>
                                    </p:anim>
                                    <p:anim calcmode="lin" valueType="num">
                                      <p:cBhvr>
                                        <p:cTn id="271" dur="2000" fill="hold"/>
                                        <p:tgtEl>
                                          <p:spTgt spid="33">
                                            <p:txEl>
                                              <p:pRg st="0" end="0"/>
                                            </p:txEl>
                                          </p:spTgt>
                                        </p:tgtEl>
                                        <p:attrNameLst>
                                          <p:attrName>ppt_h</p:attrName>
                                        </p:attrNameLst>
                                      </p:cBhvr>
                                      <p:tavLst>
                                        <p:tav tm="0">
                                          <p:val>
                                            <p:fltVal val="0"/>
                                          </p:val>
                                        </p:tav>
                                        <p:tav tm="100000">
                                          <p:val>
                                            <p:strVal val="#ppt_h"/>
                                          </p:val>
                                        </p:tav>
                                      </p:tavLst>
                                    </p:anim>
                                    <p:anim calcmode="lin" valueType="num">
                                      <p:cBhvr>
                                        <p:cTn id="272" dur="2000" fill="hold"/>
                                        <p:tgtEl>
                                          <p:spTgt spid="3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73" dur="2000" fill="hold"/>
                                        <p:tgtEl>
                                          <p:spTgt spid="3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4" fill="hold">
                      <p:stCondLst>
                        <p:cond delay="indefinite"/>
                      </p:stCondLst>
                      <p:childTnLst>
                        <p:par>
                          <p:cTn id="275" fill="hold">
                            <p:stCondLst>
                              <p:cond delay="0"/>
                            </p:stCondLst>
                            <p:childTnLst>
                              <p:par>
                                <p:cTn id="276" presetID="15" presetClass="entr" presetSubtype="0" fill="hold" grpId="0" nodeType="clickEffect">
                                  <p:stCondLst>
                                    <p:cond delay="0"/>
                                  </p:stCondLst>
                                  <p:childTnLst>
                                    <p:set>
                                      <p:cBhvr>
                                        <p:cTn id="277" dur="1" fill="hold">
                                          <p:stCondLst>
                                            <p:cond delay="0"/>
                                          </p:stCondLst>
                                        </p:cTn>
                                        <p:tgtEl>
                                          <p:spTgt spid="34"/>
                                        </p:tgtEl>
                                        <p:attrNameLst>
                                          <p:attrName>style.visibility</p:attrName>
                                        </p:attrNameLst>
                                      </p:cBhvr>
                                      <p:to>
                                        <p:strVal val="visible"/>
                                      </p:to>
                                    </p:set>
                                    <p:anim calcmode="lin" valueType="num">
                                      <p:cBhvr>
                                        <p:cTn id="278" dur="1000" fill="hold"/>
                                        <p:tgtEl>
                                          <p:spTgt spid="34"/>
                                        </p:tgtEl>
                                        <p:attrNameLst>
                                          <p:attrName>ppt_w</p:attrName>
                                        </p:attrNameLst>
                                      </p:cBhvr>
                                      <p:tavLst>
                                        <p:tav tm="0">
                                          <p:val>
                                            <p:fltVal val="0"/>
                                          </p:val>
                                        </p:tav>
                                        <p:tav tm="100000">
                                          <p:val>
                                            <p:strVal val="#ppt_w"/>
                                          </p:val>
                                        </p:tav>
                                      </p:tavLst>
                                    </p:anim>
                                    <p:anim calcmode="lin" valueType="num">
                                      <p:cBhvr>
                                        <p:cTn id="279" dur="1000" fill="hold"/>
                                        <p:tgtEl>
                                          <p:spTgt spid="34"/>
                                        </p:tgtEl>
                                        <p:attrNameLst>
                                          <p:attrName>ppt_h</p:attrName>
                                        </p:attrNameLst>
                                      </p:cBhvr>
                                      <p:tavLst>
                                        <p:tav tm="0">
                                          <p:val>
                                            <p:fltVal val="0"/>
                                          </p:val>
                                        </p:tav>
                                        <p:tav tm="100000">
                                          <p:val>
                                            <p:strVal val="#ppt_h"/>
                                          </p:val>
                                        </p:tav>
                                      </p:tavLst>
                                    </p:anim>
                                    <p:anim calcmode="lin" valueType="num">
                                      <p:cBhvr>
                                        <p:cTn id="280" dur="1000" fill="hold"/>
                                        <p:tgtEl>
                                          <p:spTgt spid="34"/>
                                        </p:tgtEl>
                                        <p:attrNameLst>
                                          <p:attrName>ppt_x</p:attrName>
                                        </p:attrNameLst>
                                      </p:cBhvr>
                                      <p:tavLst>
                                        <p:tav tm="0" fmla="#ppt_x+(cos(-2*pi*(1-$))*-#ppt_x-sin(-2*pi*(1-$))*(1-#ppt_y))*(1-$)">
                                          <p:val>
                                            <p:fltVal val="0"/>
                                          </p:val>
                                        </p:tav>
                                        <p:tav tm="100000">
                                          <p:val>
                                            <p:fltVal val="1"/>
                                          </p:val>
                                        </p:tav>
                                      </p:tavLst>
                                    </p:anim>
                                    <p:anim calcmode="lin" valueType="num">
                                      <p:cBhvr>
                                        <p:cTn id="281" dur="1000" fill="hold"/>
                                        <p:tgtEl>
                                          <p:spTgt spid="3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82" fill="hold">
                      <p:stCondLst>
                        <p:cond delay="indefinite"/>
                      </p:stCondLst>
                      <p:childTnLst>
                        <p:par>
                          <p:cTn id="283" fill="hold">
                            <p:stCondLst>
                              <p:cond delay="0"/>
                            </p:stCondLst>
                            <p:childTnLst>
                              <p:par>
                                <p:cTn id="284" presetID="3" presetClass="exit" presetSubtype="10" fill="hold" grpId="0" nodeType="clickEffect">
                                  <p:stCondLst>
                                    <p:cond delay="0"/>
                                  </p:stCondLst>
                                  <p:childTnLst>
                                    <p:animEffect transition="out" filter="blinds(horizontal)">
                                      <p:cBhvr>
                                        <p:cTn id="285" dur="500"/>
                                        <p:tgtEl>
                                          <p:spTgt spid="33">
                                            <p:txEl>
                                              <p:pRg st="0" end="0"/>
                                            </p:txEl>
                                          </p:spTgt>
                                        </p:tgtEl>
                                      </p:cBhvr>
                                    </p:animEffect>
                                    <p:set>
                                      <p:cBhvr>
                                        <p:cTn id="286" dur="1" fill="hold">
                                          <p:stCondLst>
                                            <p:cond delay="499"/>
                                          </p:stCondLst>
                                        </p:cTn>
                                        <p:tgtEl>
                                          <p:spTgt spid="3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uild="allAtOnce"/>
      <p:bldP spid="8" grpId="0"/>
      <p:bldP spid="9" grpId="0"/>
      <p:bldP spid="10" grpId="0"/>
      <p:bldP spid="11" grpId="0" build="allAtOnce"/>
      <p:bldP spid="12" grpId="0"/>
      <p:bldP spid="13" grpId="0"/>
      <p:bldP spid="14" grpId="0"/>
      <p:bldP spid="15" grpId="0" build="allAtOnce"/>
      <p:bldP spid="16" grpId="0"/>
      <p:bldP spid="17" grpId="0"/>
      <p:bldP spid="18" grpId="0"/>
      <p:bldP spid="19" grpId="0" uiExpand="1" build="allAtOnce"/>
      <p:bldP spid="20" grpId="0" build="allAtOnce"/>
      <p:bldP spid="21" grpId="0"/>
      <p:bldP spid="22" grpId="0"/>
      <p:bldP spid="23" grpId="0"/>
      <p:bldP spid="24" grpId="0"/>
      <p:bldP spid="25" grpId="0" build="allAtOnce"/>
      <p:bldP spid="26" grpId="0"/>
      <p:bldP spid="27" grpId="0" build="allAtOnce"/>
      <p:bldP spid="28" grpId="0"/>
      <p:bldP spid="29" grpId="0" build="allAtOnce"/>
      <p:bldP spid="30" grpId="0" build="allAtOnce"/>
      <p:bldP spid="31" grpId="0"/>
      <p:bldP spid="32" grpId="0"/>
      <p:bldP spid="33" grpId="0" build="allAtOnce"/>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empruntés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Taux de rentabilité financière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dirty="0" smtClean="0"/>
              <a:t>50 000 €</a:t>
            </a:r>
            <a:endParaRPr lang="fr-FR" dirty="0"/>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dirty="0" smtClean="0"/>
              <a:t>100 000 €</a:t>
            </a:r>
            <a:endParaRPr lang="fr-FR" dirty="0"/>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
        <p:nvSpPr>
          <p:cNvPr id="35" name="ZoneTexte 34"/>
          <p:cNvSpPr txBox="1"/>
          <p:nvPr/>
        </p:nvSpPr>
        <p:spPr>
          <a:xfrm>
            <a:off x="785786" y="5286388"/>
            <a:ext cx="2071702" cy="646331"/>
          </a:xfrm>
          <a:prstGeom prst="rect">
            <a:avLst/>
          </a:prstGeom>
          <a:noFill/>
        </p:spPr>
        <p:txBody>
          <a:bodyPr wrap="square" rtlCol="0">
            <a:spAutoFit/>
          </a:bodyPr>
          <a:lstStyle/>
          <a:p>
            <a:r>
              <a:rPr lang="fr-FR" dirty="0" smtClean="0"/>
              <a:t>Taux de rentabilité</a:t>
            </a:r>
          </a:p>
          <a:p>
            <a:r>
              <a:rPr lang="fr-FR" dirty="0"/>
              <a:t>f</a:t>
            </a:r>
            <a:r>
              <a:rPr lang="fr-FR" dirty="0" smtClean="0"/>
              <a:t>inancière </a:t>
            </a:r>
            <a:endParaRPr lang="fr-FR" dirty="0"/>
          </a:p>
        </p:txBody>
      </p:sp>
      <p:sp>
        <p:nvSpPr>
          <p:cNvPr id="36" name="ZoneTexte 35"/>
          <p:cNvSpPr txBox="1"/>
          <p:nvPr/>
        </p:nvSpPr>
        <p:spPr>
          <a:xfrm>
            <a:off x="2714612" y="5357826"/>
            <a:ext cx="285752" cy="584775"/>
          </a:xfrm>
          <a:prstGeom prst="rect">
            <a:avLst/>
          </a:prstGeom>
          <a:noFill/>
        </p:spPr>
        <p:txBody>
          <a:bodyPr wrap="square" rtlCol="0">
            <a:spAutoFit/>
          </a:bodyPr>
          <a:lstStyle/>
          <a:p>
            <a:r>
              <a:rPr lang="fr-FR" sz="3200" dirty="0" smtClean="0"/>
              <a:t>=</a:t>
            </a:r>
            <a:endParaRPr lang="fr-FR" sz="3200" dirty="0"/>
          </a:p>
        </p:txBody>
      </p:sp>
      <p:cxnSp>
        <p:nvCxnSpPr>
          <p:cNvPr id="38" name="Connecteur droit 37"/>
          <p:cNvCxnSpPr/>
          <p:nvPr/>
        </p:nvCxnSpPr>
        <p:spPr>
          <a:xfrm>
            <a:off x="3143240" y="5643578"/>
            <a:ext cx="250033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ZoneTexte 38"/>
          <p:cNvSpPr txBox="1"/>
          <p:nvPr/>
        </p:nvSpPr>
        <p:spPr>
          <a:xfrm>
            <a:off x="3571868" y="5214950"/>
            <a:ext cx="2071702" cy="369332"/>
          </a:xfrm>
          <a:prstGeom prst="rect">
            <a:avLst/>
          </a:prstGeom>
          <a:noFill/>
        </p:spPr>
        <p:txBody>
          <a:bodyPr wrap="square" rtlCol="0">
            <a:spAutoFit/>
          </a:bodyPr>
          <a:lstStyle/>
          <a:p>
            <a:r>
              <a:rPr lang="fr-FR" dirty="0" smtClean="0"/>
              <a:t>Profit   –  Intérêts</a:t>
            </a:r>
            <a:endParaRPr lang="fr-FR" dirty="0"/>
          </a:p>
        </p:txBody>
      </p:sp>
      <p:sp>
        <p:nvSpPr>
          <p:cNvPr id="40" name="ZoneTexte 39"/>
          <p:cNvSpPr txBox="1"/>
          <p:nvPr/>
        </p:nvSpPr>
        <p:spPr>
          <a:xfrm>
            <a:off x="3500430" y="5715016"/>
            <a:ext cx="2071702" cy="369332"/>
          </a:xfrm>
          <a:prstGeom prst="rect">
            <a:avLst/>
          </a:prstGeom>
          <a:noFill/>
        </p:spPr>
        <p:txBody>
          <a:bodyPr wrap="square" rtlCol="0">
            <a:spAutoFit/>
          </a:bodyPr>
          <a:lstStyle/>
          <a:p>
            <a:r>
              <a:rPr lang="fr-FR" dirty="0" smtClean="0"/>
              <a:t>Capitaux propres</a:t>
            </a:r>
            <a:endParaRPr lang="fr-FR" dirty="0"/>
          </a:p>
        </p:txBody>
      </p:sp>
      <p:sp>
        <p:nvSpPr>
          <p:cNvPr id="46" name="ZoneTexte 45"/>
          <p:cNvSpPr txBox="1"/>
          <p:nvPr/>
        </p:nvSpPr>
        <p:spPr>
          <a:xfrm>
            <a:off x="5715008" y="5357826"/>
            <a:ext cx="285752" cy="461665"/>
          </a:xfrm>
          <a:prstGeom prst="rect">
            <a:avLst/>
          </a:prstGeom>
          <a:noFill/>
        </p:spPr>
        <p:txBody>
          <a:bodyPr wrap="square" rtlCol="0">
            <a:spAutoFit/>
          </a:bodyPr>
          <a:lstStyle/>
          <a:p>
            <a:r>
              <a:rPr lang="fr-FR" sz="2400" dirty="0" smtClean="0"/>
              <a:t>X</a:t>
            </a:r>
            <a:endParaRPr lang="fr-FR" sz="2400" dirty="0"/>
          </a:p>
        </p:txBody>
      </p:sp>
      <p:sp>
        <p:nvSpPr>
          <p:cNvPr id="47" name="ZoneTexte 46"/>
          <p:cNvSpPr txBox="1"/>
          <p:nvPr/>
        </p:nvSpPr>
        <p:spPr>
          <a:xfrm>
            <a:off x="6072198" y="5357826"/>
            <a:ext cx="857256" cy="461665"/>
          </a:xfrm>
          <a:prstGeom prst="rect">
            <a:avLst/>
          </a:prstGeom>
          <a:noFill/>
        </p:spPr>
        <p:txBody>
          <a:bodyPr wrap="square" rtlCol="0">
            <a:spAutoFit/>
          </a:bodyPr>
          <a:lstStyle/>
          <a:p>
            <a:r>
              <a:rPr lang="fr-FR" sz="2400" dirty="0" smtClean="0"/>
              <a:t>100</a:t>
            </a:r>
            <a:endParaRPr lang="fr-FR" sz="2400" dirty="0"/>
          </a:p>
        </p:txBody>
      </p:sp>
    </p:spTree>
    <p:custDataLst>
      <p:tags r:id="rId1"/>
    </p:custDataLst>
  </p:cSld>
  <p:clrMapOvr>
    <a:masterClrMapping/>
  </p:clrMapOvr>
  <p:transition advTm="2195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1"/>
                                          </p:val>
                                        </p:tav>
                                        <p:tav tm="100000">
                                          <p:val>
                                            <p:strVal val="#ppt_x"/>
                                          </p:val>
                                        </p:tav>
                                      </p:tavLst>
                                    </p:anim>
                                    <p:anim calcmode="lin" valueType="num">
                                      <p:cBhvr>
                                        <p:cTn id="9"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36"/>
                                        </p:tgtEl>
                                        <p:attrNameLst>
                                          <p:attrName>style.visibility</p:attrName>
                                        </p:attrNameLst>
                                      </p:cBhvr>
                                      <p:to>
                                        <p:strVal val="visible"/>
                                      </p:to>
                                    </p:set>
                                    <p:animEffect transition="in" filter="fade">
                                      <p:cBhvr>
                                        <p:cTn id="14" dur="1000"/>
                                        <p:tgtEl>
                                          <p:spTgt spid="36"/>
                                        </p:tgtEl>
                                      </p:cBhvr>
                                    </p:animEffect>
                                    <p:anim calcmode="lin" valueType="num">
                                      <p:cBhvr>
                                        <p:cTn id="15" dur="1000" fill="hold"/>
                                        <p:tgtEl>
                                          <p:spTgt spid="36"/>
                                        </p:tgtEl>
                                        <p:attrNameLst>
                                          <p:attrName>ppt_x</p:attrName>
                                        </p:attrNameLst>
                                      </p:cBhvr>
                                      <p:tavLst>
                                        <p:tav tm="0">
                                          <p:val>
                                            <p:strVal val="#ppt_x-.1"/>
                                          </p:val>
                                        </p:tav>
                                        <p:tav tm="100000">
                                          <p:val>
                                            <p:strVal val="#ppt_x"/>
                                          </p:val>
                                        </p:tav>
                                      </p:tavLst>
                                    </p:anim>
                                    <p:anim calcmode="lin" valueType="num">
                                      <p:cBhvr>
                                        <p:cTn id="16"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2" presetClass="entr" presetSubtype="8" fill="hold" nodeType="click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slide(fromLeft)">
                                      <p:cBhvr>
                                        <p:cTn id="21" dur="2000"/>
                                        <p:tgtEl>
                                          <p:spTgt spid="38"/>
                                        </p:tgtEl>
                                      </p:cBhvr>
                                    </p:animEffect>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39"/>
                                        </p:tgtEl>
                                        <p:attrNameLst>
                                          <p:attrName>style.visibility</p:attrName>
                                        </p:attrNameLst>
                                      </p:cBhvr>
                                      <p:to>
                                        <p:strVal val="visible"/>
                                      </p:to>
                                    </p:set>
                                    <p:animEffect transition="in" filter="fade">
                                      <p:cBhvr>
                                        <p:cTn id="26" dur="1000"/>
                                        <p:tgtEl>
                                          <p:spTgt spid="39"/>
                                        </p:tgtEl>
                                      </p:cBhvr>
                                    </p:animEffect>
                                    <p:anim calcmode="lin" valueType="num">
                                      <p:cBhvr>
                                        <p:cTn id="27" dur="1000" fill="hold"/>
                                        <p:tgtEl>
                                          <p:spTgt spid="39"/>
                                        </p:tgtEl>
                                        <p:attrNameLst>
                                          <p:attrName>ppt_x</p:attrName>
                                        </p:attrNameLst>
                                      </p:cBhvr>
                                      <p:tavLst>
                                        <p:tav tm="0">
                                          <p:val>
                                            <p:strVal val="#ppt_x-.1"/>
                                          </p:val>
                                        </p:tav>
                                        <p:tav tm="100000">
                                          <p:val>
                                            <p:strVal val="#ppt_x"/>
                                          </p:val>
                                        </p:tav>
                                      </p:tavLst>
                                    </p:anim>
                                    <p:anim calcmode="lin" valueType="num">
                                      <p:cBhvr>
                                        <p:cTn id="28" dur="1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40"/>
                                        </p:tgtEl>
                                        <p:attrNameLst>
                                          <p:attrName>style.visibility</p:attrName>
                                        </p:attrNameLst>
                                      </p:cBhvr>
                                      <p:to>
                                        <p:strVal val="visible"/>
                                      </p:to>
                                    </p:set>
                                    <p:animEffect transition="in" filter="fade">
                                      <p:cBhvr>
                                        <p:cTn id="33" dur="1000"/>
                                        <p:tgtEl>
                                          <p:spTgt spid="40"/>
                                        </p:tgtEl>
                                      </p:cBhvr>
                                    </p:animEffect>
                                    <p:anim calcmode="lin" valueType="num">
                                      <p:cBhvr>
                                        <p:cTn id="34" dur="1000" fill="hold"/>
                                        <p:tgtEl>
                                          <p:spTgt spid="40"/>
                                        </p:tgtEl>
                                        <p:attrNameLst>
                                          <p:attrName>ppt_x</p:attrName>
                                        </p:attrNameLst>
                                      </p:cBhvr>
                                      <p:tavLst>
                                        <p:tav tm="0">
                                          <p:val>
                                            <p:strVal val="#ppt_x-.1"/>
                                          </p:val>
                                        </p:tav>
                                        <p:tav tm="100000">
                                          <p:val>
                                            <p:strVal val="#ppt_x"/>
                                          </p:val>
                                        </p:tav>
                                      </p:tavLst>
                                    </p:anim>
                                    <p:anim calcmode="lin" valueType="num">
                                      <p:cBhvr>
                                        <p:cTn id="35" dur="10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46"/>
                                        </p:tgtEl>
                                        <p:attrNameLst>
                                          <p:attrName>style.visibility</p:attrName>
                                        </p:attrNameLst>
                                      </p:cBhvr>
                                      <p:to>
                                        <p:strVal val="visible"/>
                                      </p:to>
                                    </p:set>
                                    <p:animEffect transition="in" filter="fade">
                                      <p:cBhvr>
                                        <p:cTn id="40" dur="1000"/>
                                        <p:tgtEl>
                                          <p:spTgt spid="46"/>
                                        </p:tgtEl>
                                      </p:cBhvr>
                                    </p:animEffect>
                                    <p:anim calcmode="lin" valueType="num">
                                      <p:cBhvr>
                                        <p:cTn id="41" dur="1000" fill="hold"/>
                                        <p:tgtEl>
                                          <p:spTgt spid="46"/>
                                        </p:tgtEl>
                                        <p:attrNameLst>
                                          <p:attrName>ppt_x</p:attrName>
                                        </p:attrNameLst>
                                      </p:cBhvr>
                                      <p:tavLst>
                                        <p:tav tm="0">
                                          <p:val>
                                            <p:strVal val="#ppt_x-.1"/>
                                          </p:val>
                                        </p:tav>
                                        <p:tav tm="100000">
                                          <p:val>
                                            <p:strVal val="#ppt_x"/>
                                          </p:val>
                                        </p:tav>
                                      </p:tavLst>
                                    </p:anim>
                                    <p:anim calcmode="lin" valueType="num">
                                      <p:cBhvr>
                                        <p:cTn id="42" dur="10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0" presetClass="entr" presetSubtype="0" fill="hold" grpId="0" nodeType="clickEffect">
                                  <p:stCondLst>
                                    <p:cond delay="0"/>
                                  </p:stCondLst>
                                  <p:iterate type="lt">
                                    <p:tmPct val="10000"/>
                                  </p:iterate>
                                  <p:childTnLst>
                                    <p:set>
                                      <p:cBhvr>
                                        <p:cTn id="46" dur="1" fill="hold">
                                          <p:stCondLst>
                                            <p:cond delay="0"/>
                                          </p:stCondLst>
                                        </p:cTn>
                                        <p:tgtEl>
                                          <p:spTgt spid="47"/>
                                        </p:tgtEl>
                                        <p:attrNameLst>
                                          <p:attrName>style.visibility</p:attrName>
                                        </p:attrNameLst>
                                      </p:cBhvr>
                                      <p:to>
                                        <p:strVal val="visible"/>
                                      </p:to>
                                    </p:set>
                                    <p:animEffect transition="in" filter="fade">
                                      <p:cBhvr>
                                        <p:cTn id="47" dur="1000"/>
                                        <p:tgtEl>
                                          <p:spTgt spid="47"/>
                                        </p:tgtEl>
                                      </p:cBhvr>
                                    </p:animEffect>
                                    <p:anim calcmode="lin" valueType="num">
                                      <p:cBhvr>
                                        <p:cTn id="48" dur="1000" fill="hold"/>
                                        <p:tgtEl>
                                          <p:spTgt spid="47"/>
                                        </p:tgtEl>
                                        <p:attrNameLst>
                                          <p:attrName>ppt_x</p:attrName>
                                        </p:attrNameLst>
                                      </p:cBhvr>
                                      <p:tavLst>
                                        <p:tav tm="0">
                                          <p:val>
                                            <p:strVal val="#ppt_x-.1"/>
                                          </p:val>
                                        </p:tav>
                                        <p:tav tm="100000">
                                          <p:val>
                                            <p:strVal val="#ppt_x"/>
                                          </p:val>
                                        </p:tav>
                                      </p:tavLst>
                                    </p:anim>
                                    <p:anim calcmode="lin" valueType="num">
                                      <p:cBhvr>
                                        <p:cTn id="49" dur="1000" fill="hold"/>
                                        <p:tgtEl>
                                          <p:spTgt spid="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9" grpId="0"/>
      <p:bldP spid="40" grpId="0"/>
      <p:bldP spid="46" grpId="0"/>
      <p:bldP spid="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empruntés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Taux de rentabilité financière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dirty="0" smtClean="0"/>
              <a:t>50 000 €</a:t>
            </a:r>
            <a:endParaRPr lang="fr-FR" dirty="0"/>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dirty="0" smtClean="0"/>
              <a:t>100 000 €</a:t>
            </a:r>
            <a:endParaRPr lang="fr-FR" dirty="0"/>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
        <p:nvSpPr>
          <p:cNvPr id="35" name="ZoneTexte 34"/>
          <p:cNvSpPr txBox="1"/>
          <p:nvPr/>
        </p:nvSpPr>
        <p:spPr>
          <a:xfrm>
            <a:off x="785786" y="5286388"/>
            <a:ext cx="2071702" cy="646331"/>
          </a:xfrm>
          <a:prstGeom prst="rect">
            <a:avLst/>
          </a:prstGeom>
          <a:noFill/>
        </p:spPr>
        <p:txBody>
          <a:bodyPr wrap="square" rtlCol="0">
            <a:spAutoFit/>
          </a:bodyPr>
          <a:lstStyle/>
          <a:p>
            <a:r>
              <a:rPr lang="fr-FR" dirty="0" smtClean="0"/>
              <a:t>Taux de rentabilité</a:t>
            </a:r>
          </a:p>
          <a:p>
            <a:r>
              <a:rPr lang="fr-FR" dirty="0"/>
              <a:t>f</a:t>
            </a:r>
            <a:r>
              <a:rPr lang="fr-FR" dirty="0" smtClean="0"/>
              <a:t>inancière </a:t>
            </a:r>
            <a:endParaRPr lang="fr-FR" dirty="0"/>
          </a:p>
        </p:txBody>
      </p:sp>
      <p:sp>
        <p:nvSpPr>
          <p:cNvPr id="36" name="ZoneTexte 35"/>
          <p:cNvSpPr txBox="1"/>
          <p:nvPr/>
        </p:nvSpPr>
        <p:spPr>
          <a:xfrm>
            <a:off x="2714612" y="5357826"/>
            <a:ext cx="285752" cy="584775"/>
          </a:xfrm>
          <a:prstGeom prst="rect">
            <a:avLst/>
          </a:prstGeom>
          <a:noFill/>
        </p:spPr>
        <p:txBody>
          <a:bodyPr wrap="square" rtlCol="0">
            <a:spAutoFit/>
          </a:bodyPr>
          <a:lstStyle/>
          <a:p>
            <a:r>
              <a:rPr lang="fr-FR" sz="3200" dirty="0" smtClean="0"/>
              <a:t>=</a:t>
            </a:r>
            <a:endParaRPr lang="fr-FR" sz="3200" dirty="0"/>
          </a:p>
        </p:txBody>
      </p:sp>
      <p:cxnSp>
        <p:nvCxnSpPr>
          <p:cNvPr id="38" name="Connecteur droit 37"/>
          <p:cNvCxnSpPr/>
          <p:nvPr/>
        </p:nvCxnSpPr>
        <p:spPr>
          <a:xfrm>
            <a:off x="3143240" y="5643578"/>
            <a:ext cx="250033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ZoneTexte 38"/>
          <p:cNvSpPr txBox="1"/>
          <p:nvPr/>
        </p:nvSpPr>
        <p:spPr>
          <a:xfrm>
            <a:off x="3571868" y="5214950"/>
            <a:ext cx="2071702" cy="369332"/>
          </a:xfrm>
          <a:prstGeom prst="rect">
            <a:avLst/>
          </a:prstGeom>
          <a:noFill/>
        </p:spPr>
        <p:txBody>
          <a:bodyPr wrap="square" rtlCol="0">
            <a:spAutoFit/>
          </a:bodyPr>
          <a:lstStyle/>
          <a:p>
            <a:r>
              <a:rPr lang="fr-FR" dirty="0" smtClean="0"/>
              <a:t>10  000   –  0</a:t>
            </a:r>
            <a:endParaRPr lang="fr-FR" dirty="0"/>
          </a:p>
        </p:txBody>
      </p:sp>
      <p:sp>
        <p:nvSpPr>
          <p:cNvPr id="40" name="ZoneTexte 39"/>
          <p:cNvSpPr txBox="1"/>
          <p:nvPr/>
        </p:nvSpPr>
        <p:spPr>
          <a:xfrm>
            <a:off x="3500430" y="5715016"/>
            <a:ext cx="2071702" cy="369332"/>
          </a:xfrm>
          <a:prstGeom prst="rect">
            <a:avLst/>
          </a:prstGeom>
          <a:noFill/>
        </p:spPr>
        <p:txBody>
          <a:bodyPr wrap="square" rtlCol="0">
            <a:spAutoFit/>
          </a:bodyPr>
          <a:lstStyle/>
          <a:p>
            <a:r>
              <a:rPr lang="fr-FR" dirty="0" smtClean="0"/>
              <a:t>100 000</a:t>
            </a:r>
            <a:endParaRPr lang="fr-FR" dirty="0"/>
          </a:p>
        </p:txBody>
      </p:sp>
      <p:sp>
        <p:nvSpPr>
          <p:cNvPr id="46" name="ZoneTexte 45"/>
          <p:cNvSpPr txBox="1"/>
          <p:nvPr/>
        </p:nvSpPr>
        <p:spPr>
          <a:xfrm>
            <a:off x="5715008" y="5357826"/>
            <a:ext cx="285752" cy="461665"/>
          </a:xfrm>
          <a:prstGeom prst="rect">
            <a:avLst/>
          </a:prstGeom>
          <a:noFill/>
        </p:spPr>
        <p:txBody>
          <a:bodyPr wrap="square" rtlCol="0">
            <a:spAutoFit/>
          </a:bodyPr>
          <a:lstStyle/>
          <a:p>
            <a:r>
              <a:rPr lang="fr-FR" sz="2400" dirty="0" smtClean="0"/>
              <a:t>X</a:t>
            </a:r>
            <a:endParaRPr lang="fr-FR" sz="2400" dirty="0"/>
          </a:p>
        </p:txBody>
      </p:sp>
      <p:sp>
        <p:nvSpPr>
          <p:cNvPr id="47" name="ZoneTexte 46"/>
          <p:cNvSpPr txBox="1"/>
          <p:nvPr/>
        </p:nvSpPr>
        <p:spPr>
          <a:xfrm>
            <a:off x="6072198" y="5357826"/>
            <a:ext cx="857256" cy="461665"/>
          </a:xfrm>
          <a:prstGeom prst="rect">
            <a:avLst/>
          </a:prstGeom>
          <a:noFill/>
        </p:spPr>
        <p:txBody>
          <a:bodyPr wrap="square" rtlCol="0">
            <a:spAutoFit/>
          </a:bodyPr>
          <a:lstStyle/>
          <a:p>
            <a:r>
              <a:rPr lang="fr-FR" sz="2400" dirty="0" smtClean="0"/>
              <a:t>100</a:t>
            </a:r>
            <a:endParaRPr lang="fr-FR" sz="2400" dirty="0"/>
          </a:p>
        </p:txBody>
      </p:sp>
      <p:sp>
        <p:nvSpPr>
          <p:cNvPr id="29" name="ZoneTexte 28"/>
          <p:cNvSpPr txBox="1"/>
          <p:nvPr/>
        </p:nvSpPr>
        <p:spPr>
          <a:xfrm>
            <a:off x="857224" y="4929198"/>
            <a:ext cx="1590756" cy="369332"/>
          </a:xfrm>
          <a:prstGeom prst="rect">
            <a:avLst/>
          </a:prstGeom>
          <a:noFill/>
        </p:spPr>
        <p:txBody>
          <a:bodyPr wrap="none" rtlCol="0">
            <a:spAutoFit/>
          </a:bodyPr>
          <a:lstStyle/>
          <a:p>
            <a:r>
              <a:rPr lang="fr-FR" b="1" u="sng" dirty="0" smtClean="0"/>
              <a:t>Dans le 1</a:t>
            </a:r>
            <a:r>
              <a:rPr lang="fr-FR" b="1" u="sng" baseline="30000" dirty="0" smtClean="0"/>
              <a:t>er</a:t>
            </a:r>
            <a:r>
              <a:rPr lang="fr-FR" b="1" u="sng" dirty="0" smtClean="0"/>
              <a:t> cas </a:t>
            </a:r>
            <a:endParaRPr lang="fr-FR" b="1" u="sng" dirty="0"/>
          </a:p>
        </p:txBody>
      </p:sp>
      <p:sp>
        <p:nvSpPr>
          <p:cNvPr id="30" name="ZoneTexte 29"/>
          <p:cNvSpPr txBox="1"/>
          <p:nvPr/>
        </p:nvSpPr>
        <p:spPr>
          <a:xfrm>
            <a:off x="6643702" y="5357826"/>
            <a:ext cx="285752" cy="584775"/>
          </a:xfrm>
          <a:prstGeom prst="rect">
            <a:avLst/>
          </a:prstGeom>
          <a:noFill/>
        </p:spPr>
        <p:txBody>
          <a:bodyPr wrap="square" rtlCol="0">
            <a:spAutoFit/>
          </a:bodyPr>
          <a:lstStyle/>
          <a:p>
            <a:r>
              <a:rPr lang="fr-FR" sz="3200" dirty="0" smtClean="0"/>
              <a:t>=</a:t>
            </a:r>
            <a:endParaRPr lang="fr-FR" sz="3200" dirty="0"/>
          </a:p>
        </p:txBody>
      </p:sp>
      <p:sp>
        <p:nvSpPr>
          <p:cNvPr id="33" name="ZoneTexte 32"/>
          <p:cNvSpPr txBox="1"/>
          <p:nvPr/>
        </p:nvSpPr>
        <p:spPr>
          <a:xfrm>
            <a:off x="7072330" y="5286388"/>
            <a:ext cx="1143008" cy="584775"/>
          </a:xfrm>
          <a:prstGeom prst="rect">
            <a:avLst/>
          </a:prstGeom>
          <a:noFill/>
        </p:spPr>
        <p:txBody>
          <a:bodyPr wrap="square" rtlCol="0">
            <a:spAutoFit/>
          </a:bodyPr>
          <a:lstStyle/>
          <a:p>
            <a:r>
              <a:rPr lang="fr-FR" sz="3200" dirty="0" smtClean="0"/>
              <a:t>10 %</a:t>
            </a:r>
            <a:endParaRPr lang="fr-FR" sz="3200" dirty="0"/>
          </a:p>
        </p:txBody>
      </p:sp>
      <p:sp>
        <p:nvSpPr>
          <p:cNvPr id="37" name="ZoneTexte 36"/>
          <p:cNvSpPr txBox="1"/>
          <p:nvPr/>
        </p:nvSpPr>
        <p:spPr>
          <a:xfrm>
            <a:off x="2928926"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10 %</a:t>
            </a:r>
            <a:endParaRPr lang="fr-FR" b="1" dirty="0">
              <a:solidFill>
                <a:srgbClr val="00B0F0"/>
              </a:solidFill>
            </a:endParaRPr>
          </a:p>
        </p:txBody>
      </p:sp>
    </p:spTree>
    <p:custDataLst>
      <p:tags r:id="rId1"/>
    </p:custDataLst>
  </p:cSld>
  <p:clrMapOvr>
    <a:masterClrMapping/>
  </p:clrMapOvr>
  <p:transition advTm="2725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1"/>
                                          </p:val>
                                        </p:tav>
                                        <p:tav tm="100000">
                                          <p:val>
                                            <p:strVal val="#ppt_x"/>
                                          </p:val>
                                        </p:tav>
                                      </p:tavLst>
                                    </p:anim>
                                    <p:anim calcmode="lin" valueType="num">
                                      <p:cBhvr>
                                        <p:cTn id="1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36"/>
                                        </p:tgtEl>
                                        <p:attrNameLst>
                                          <p:attrName>style.visibility</p:attrName>
                                        </p:attrNameLst>
                                      </p:cBhvr>
                                      <p:to>
                                        <p:strVal val="visible"/>
                                      </p:to>
                                    </p:set>
                                    <p:animEffect transition="in" filter="fade">
                                      <p:cBhvr>
                                        <p:cTn id="22" dur="1000"/>
                                        <p:tgtEl>
                                          <p:spTgt spid="36"/>
                                        </p:tgtEl>
                                      </p:cBhvr>
                                    </p:animEffect>
                                    <p:anim calcmode="lin" valueType="num">
                                      <p:cBhvr>
                                        <p:cTn id="23" dur="1000" fill="hold"/>
                                        <p:tgtEl>
                                          <p:spTgt spid="36"/>
                                        </p:tgtEl>
                                        <p:attrNameLst>
                                          <p:attrName>ppt_x</p:attrName>
                                        </p:attrNameLst>
                                      </p:cBhvr>
                                      <p:tavLst>
                                        <p:tav tm="0">
                                          <p:val>
                                            <p:strVal val="#ppt_x-.1"/>
                                          </p:val>
                                        </p:tav>
                                        <p:tav tm="100000">
                                          <p:val>
                                            <p:strVal val="#ppt_x"/>
                                          </p:val>
                                        </p:tav>
                                      </p:tavLst>
                                    </p:anim>
                                    <p:anim calcmode="lin" valueType="num">
                                      <p:cBhvr>
                                        <p:cTn id="24"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slide(fromLeft)">
                                      <p:cBhvr>
                                        <p:cTn id="29" dur="20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39"/>
                                        </p:tgtEl>
                                        <p:attrNameLst>
                                          <p:attrName>style.visibility</p:attrName>
                                        </p:attrNameLst>
                                      </p:cBhvr>
                                      <p:to>
                                        <p:strVal val="visible"/>
                                      </p:to>
                                    </p:set>
                                    <p:animEffect transition="in" filter="fade">
                                      <p:cBhvr>
                                        <p:cTn id="34" dur="1000"/>
                                        <p:tgtEl>
                                          <p:spTgt spid="39"/>
                                        </p:tgtEl>
                                      </p:cBhvr>
                                    </p:animEffect>
                                    <p:anim calcmode="lin" valueType="num">
                                      <p:cBhvr>
                                        <p:cTn id="35" dur="1000" fill="hold"/>
                                        <p:tgtEl>
                                          <p:spTgt spid="39"/>
                                        </p:tgtEl>
                                        <p:attrNameLst>
                                          <p:attrName>ppt_x</p:attrName>
                                        </p:attrNameLst>
                                      </p:cBhvr>
                                      <p:tavLst>
                                        <p:tav tm="0">
                                          <p:val>
                                            <p:strVal val="#ppt_x-.1"/>
                                          </p:val>
                                        </p:tav>
                                        <p:tav tm="100000">
                                          <p:val>
                                            <p:strVal val="#ppt_x"/>
                                          </p:val>
                                        </p:tav>
                                      </p:tavLst>
                                    </p:anim>
                                    <p:anim calcmode="lin" valueType="num">
                                      <p:cBhvr>
                                        <p:cTn id="36" dur="1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40"/>
                                        </p:tgtEl>
                                        <p:attrNameLst>
                                          <p:attrName>style.visibility</p:attrName>
                                        </p:attrNameLst>
                                      </p:cBhvr>
                                      <p:to>
                                        <p:strVal val="visible"/>
                                      </p:to>
                                    </p:set>
                                    <p:animEffect transition="in" filter="fade">
                                      <p:cBhvr>
                                        <p:cTn id="41" dur="1000"/>
                                        <p:tgtEl>
                                          <p:spTgt spid="40"/>
                                        </p:tgtEl>
                                      </p:cBhvr>
                                    </p:animEffect>
                                    <p:anim calcmode="lin" valueType="num">
                                      <p:cBhvr>
                                        <p:cTn id="42" dur="1000" fill="hold"/>
                                        <p:tgtEl>
                                          <p:spTgt spid="40"/>
                                        </p:tgtEl>
                                        <p:attrNameLst>
                                          <p:attrName>ppt_x</p:attrName>
                                        </p:attrNameLst>
                                      </p:cBhvr>
                                      <p:tavLst>
                                        <p:tav tm="0">
                                          <p:val>
                                            <p:strVal val="#ppt_x-.1"/>
                                          </p:val>
                                        </p:tav>
                                        <p:tav tm="100000">
                                          <p:val>
                                            <p:strVal val="#ppt_x"/>
                                          </p:val>
                                        </p:tav>
                                      </p:tavLst>
                                    </p:anim>
                                    <p:anim calcmode="lin" valueType="num">
                                      <p:cBhvr>
                                        <p:cTn id="43" dur="10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46"/>
                                        </p:tgtEl>
                                        <p:attrNameLst>
                                          <p:attrName>style.visibility</p:attrName>
                                        </p:attrNameLst>
                                      </p:cBhvr>
                                      <p:to>
                                        <p:strVal val="visible"/>
                                      </p:to>
                                    </p:set>
                                    <p:animEffect transition="in" filter="fade">
                                      <p:cBhvr>
                                        <p:cTn id="48" dur="1000"/>
                                        <p:tgtEl>
                                          <p:spTgt spid="46"/>
                                        </p:tgtEl>
                                      </p:cBhvr>
                                    </p:animEffect>
                                    <p:anim calcmode="lin" valueType="num">
                                      <p:cBhvr>
                                        <p:cTn id="49" dur="1000" fill="hold"/>
                                        <p:tgtEl>
                                          <p:spTgt spid="46"/>
                                        </p:tgtEl>
                                        <p:attrNameLst>
                                          <p:attrName>ppt_x</p:attrName>
                                        </p:attrNameLst>
                                      </p:cBhvr>
                                      <p:tavLst>
                                        <p:tav tm="0">
                                          <p:val>
                                            <p:strVal val="#ppt_x-.1"/>
                                          </p:val>
                                        </p:tav>
                                        <p:tav tm="100000">
                                          <p:val>
                                            <p:strVal val="#ppt_x"/>
                                          </p:val>
                                        </p:tav>
                                      </p:tavLst>
                                    </p:anim>
                                    <p:anim calcmode="lin" valueType="num">
                                      <p:cBhvr>
                                        <p:cTn id="50" dur="10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47"/>
                                        </p:tgtEl>
                                        <p:attrNameLst>
                                          <p:attrName>style.visibility</p:attrName>
                                        </p:attrNameLst>
                                      </p:cBhvr>
                                      <p:to>
                                        <p:strVal val="visible"/>
                                      </p:to>
                                    </p:set>
                                    <p:animEffect transition="in" filter="fade">
                                      <p:cBhvr>
                                        <p:cTn id="55" dur="1000"/>
                                        <p:tgtEl>
                                          <p:spTgt spid="47"/>
                                        </p:tgtEl>
                                      </p:cBhvr>
                                    </p:animEffect>
                                    <p:anim calcmode="lin" valueType="num">
                                      <p:cBhvr>
                                        <p:cTn id="56" dur="1000" fill="hold"/>
                                        <p:tgtEl>
                                          <p:spTgt spid="47"/>
                                        </p:tgtEl>
                                        <p:attrNameLst>
                                          <p:attrName>ppt_x</p:attrName>
                                        </p:attrNameLst>
                                      </p:cBhvr>
                                      <p:tavLst>
                                        <p:tav tm="0">
                                          <p:val>
                                            <p:strVal val="#ppt_x-.1"/>
                                          </p:val>
                                        </p:tav>
                                        <p:tav tm="100000">
                                          <p:val>
                                            <p:strVal val="#ppt_x"/>
                                          </p:val>
                                        </p:tav>
                                      </p:tavLst>
                                    </p:anim>
                                    <p:anim calcmode="lin" valueType="num">
                                      <p:cBhvr>
                                        <p:cTn id="57" dur="10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0" presetClass="entr" presetSubtype="0" fill="hold" grpId="0" nodeType="clickEffect">
                                  <p:stCondLst>
                                    <p:cond delay="0"/>
                                  </p:stCondLst>
                                  <p:iterate type="lt">
                                    <p:tmPct val="10000"/>
                                  </p:iterate>
                                  <p:childTnLst>
                                    <p:set>
                                      <p:cBhvr>
                                        <p:cTn id="61" dur="1" fill="hold">
                                          <p:stCondLst>
                                            <p:cond delay="0"/>
                                          </p:stCondLst>
                                        </p:cTn>
                                        <p:tgtEl>
                                          <p:spTgt spid="30"/>
                                        </p:tgtEl>
                                        <p:attrNameLst>
                                          <p:attrName>style.visibility</p:attrName>
                                        </p:attrNameLst>
                                      </p:cBhvr>
                                      <p:to>
                                        <p:strVal val="visible"/>
                                      </p:to>
                                    </p:set>
                                    <p:animEffect transition="in" filter="fade">
                                      <p:cBhvr>
                                        <p:cTn id="62" dur="1000"/>
                                        <p:tgtEl>
                                          <p:spTgt spid="30"/>
                                        </p:tgtEl>
                                      </p:cBhvr>
                                    </p:animEffect>
                                    <p:anim calcmode="lin" valueType="num">
                                      <p:cBhvr>
                                        <p:cTn id="63" dur="1000" fill="hold"/>
                                        <p:tgtEl>
                                          <p:spTgt spid="30"/>
                                        </p:tgtEl>
                                        <p:attrNameLst>
                                          <p:attrName>ppt_x</p:attrName>
                                        </p:attrNameLst>
                                      </p:cBhvr>
                                      <p:tavLst>
                                        <p:tav tm="0">
                                          <p:val>
                                            <p:strVal val="#ppt_x-.1"/>
                                          </p:val>
                                        </p:tav>
                                        <p:tav tm="100000">
                                          <p:val>
                                            <p:strVal val="#ppt_x"/>
                                          </p:val>
                                        </p:tav>
                                      </p:tavLst>
                                    </p:anim>
                                    <p:anim calcmode="lin" valueType="num">
                                      <p:cBhvr>
                                        <p:cTn id="64" dur="10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0" presetClass="entr" presetSubtype="0" fill="hold" grpId="0" nodeType="clickEffect">
                                  <p:stCondLst>
                                    <p:cond delay="0"/>
                                  </p:stCondLst>
                                  <p:iterate type="lt">
                                    <p:tmPct val="10000"/>
                                  </p:iterate>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1"/>
                                          </p:val>
                                        </p:tav>
                                        <p:tav tm="100000">
                                          <p:val>
                                            <p:strVal val="#ppt_x"/>
                                          </p:val>
                                        </p:tav>
                                      </p:tavLst>
                                    </p:anim>
                                    <p:anim calcmode="lin" valueType="num">
                                      <p:cBhvr>
                                        <p:cTn id="71" dur="10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5" presetClass="entr" presetSubtype="0" fill="hold" grpId="0" nodeType="click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1000" fill="hold"/>
                                        <p:tgtEl>
                                          <p:spTgt spid="37"/>
                                        </p:tgtEl>
                                        <p:attrNameLst>
                                          <p:attrName>ppt_w</p:attrName>
                                        </p:attrNameLst>
                                      </p:cBhvr>
                                      <p:tavLst>
                                        <p:tav tm="0">
                                          <p:val>
                                            <p:fltVal val="0"/>
                                          </p:val>
                                        </p:tav>
                                        <p:tav tm="100000">
                                          <p:val>
                                            <p:strVal val="#ppt_w"/>
                                          </p:val>
                                        </p:tav>
                                      </p:tavLst>
                                    </p:anim>
                                    <p:anim calcmode="lin" valueType="num">
                                      <p:cBhvr>
                                        <p:cTn id="77" dur="1000" fill="hold"/>
                                        <p:tgtEl>
                                          <p:spTgt spid="37"/>
                                        </p:tgtEl>
                                        <p:attrNameLst>
                                          <p:attrName>ppt_h</p:attrName>
                                        </p:attrNameLst>
                                      </p:cBhvr>
                                      <p:tavLst>
                                        <p:tav tm="0">
                                          <p:val>
                                            <p:fltVal val="0"/>
                                          </p:val>
                                        </p:tav>
                                        <p:tav tm="100000">
                                          <p:val>
                                            <p:strVal val="#ppt_h"/>
                                          </p:val>
                                        </p:tav>
                                      </p:tavLst>
                                    </p:anim>
                                    <p:anim calcmode="lin" valueType="num">
                                      <p:cBhvr>
                                        <p:cTn id="78" dur="1000" fill="hold"/>
                                        <p:tgtEl>
                                          <p:spTgt spid="37"/>
                                        </p:tgtEl>
                                        <p:attrNameLst>
                                          <p:attrName>ppt_x</p:attrName>
                                        </p:attrNameLst>
                                      </p:cBhvr>
                                      <p:tavLst>
                                        <p:tav tm="0" fmla="#ppt_x+(cos(-2*pi*(1-$))*-#ppt_x-sin(-2*pi*(1-$))*(1-#ppt_y))*(1-$)">
                                          <p:val>
                                            <p:fltVal val="0"/>
                                          </p:val>
                                        </p:tav>
                                        <p:tav tm="100000">
                                          <p:val>
                                            <p:fltVal val="1"/>
                                          </p:val>
                                        </p:tav>
                                      </p:tavLst>
                                    </p:anim>
                                    <p:anim calcmode="lin" valueType="num">
                                      <p:cBhvr>
                                        <p:cTn id="79" dur="1000" fill="hold"/>
                                        <p:tgtEl>
                                          <p:spTgt spid="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9" grpId="0"/>
      <p:bldP spid="40" grpId="0"/>
      <p:bldP spid="46" grpId="0"/>
      <p:bldP spid="47" grpId="0"/>
      <p:bldP spid="29" grpId="0"/>
      <p:bldP spid="30" grpId="0"/>
      <p:bldP spid="33"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empruntés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Taux de rentabilité financière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dirty="0" smtClean="0"/>
              <a:t>50 000 €</a:t>
            </a:r>
            <a:endParaRPr lang="fr-FR" dirty="0"/>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dirty="0" smtClean="0"/>
              <a:t>100 000 €</a:t>
            </a:r>
            <a:endParaRPr lang="fr-FR" dirty="0"/>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
        <p:nvSpPr>
          <p:cNvPr id="35" name="ZoneTexte 34"/>
          <p:cNvSpPr txBox="1"/>
          <p:nvPr/>
        </p:nvSpPr>
        <p:spPr>
          <a:xfrm>
            <a:off x="785786" y="5286388"/>
            <a:ext cx="2071702" cy="646331"/>
          </a:xfrm>
          <a:prstGeom prst="rect">
            <a:avLst/>
          </a:prstGeom>
          <a:noFill/>
        </p:spPr>
        <p:txBody>
          <a:bodyPr wrap="square" rtlCol="0">
            <a:spAutoFit/>
          </a:bodyPr>
          <a:lstStyle/>
          <a:p>
            <a:r>
              <a:rPr lang="fr-FR" dirty="0" smtClean="0"/>
              <a:t>Taux de rentabilité</a:t>
            </a:r>
          </a:p>
          <a:p>
            <a:r>
              <a:rPr lang="fr-FR" dirty="0"/>
              <a:t>f</a:t>
            </a:r>
            <a:r>
              <a:rPr lang="fr-FR" dirty="0" smtClean="0"/>
              <a:t>inancière </a:t>
            </a:r>
            <a:endParaRPr lang="fr-FR" dirty="0"/>
          </a:p>
        </p:txBody>
      </p:sp>
      <p:sp>
        <p:nvSpPr>
          <p:cNvPr id="36" name="ZoneTexte 35"/>
          <p:cNvSpPr txBox="1"/>
          <p:nvPr/>
        </p:nvSpPr>
        <p:spPr>
          <a:xfrm>
            <a:off x="2714612" y="5357826"/>
            <a:ext cx="285752" cy="584775"/>
          </a:xfrm>
          <a:prstGeom prst="rect">
            <a:avLst/>
          </a:prstGeom>
          <a:noFill/>
        </p:spPr>
        <p:txBody>
          <a:bodyPr wrap="square" rtlCol="0">
            <a:spAutoFit/>
          </a:bodyPr>
          <a:lstStyle/>
          <a:p>
            <a:r>
              <a:rPr lang="fr-FR" sz="3200" dirty="0" smtClean="0"/>
              <a:t>=</a:t>
            </a:r>
            <a:endParaRPr lang="fr-FR" sz="3200" dirty="0"/>
          </a:p>
        </p:txBody>
      </p:sp>
      <p:cxnSp>
        <p:nvCxnSpPr>
          <p:cNvPr id="38" name="Connecteur droit 37"/>
          <p:cNvCxnSpPr/>
          <p:nvPr/>
        </p:nvCxnSpPr>
        <p:spPr>
          <a:xfrm>
            <a:off x="3143240" y="5643578"/>
            <a:ext cx="250033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ZoneTexte 38"/>
          <p:cNvSpPr txBox="1"/>
          <p:nvPr/>
        </p:nvSpPr>
        <p:spPr>
          <a:xfrm>
            <a:off x="3571868" y="5214950"/>
            <a:ext cx="2071702" cy="369332"/>
          </a:xfrm>
          <a:prstGeom prst="rect">
            <a:avLst/>
          </a:prstGeom>
          <a:noFill/>
        </p:spPr>
        <p:txBody>
          <a:bodyPr wrap="square" rtlCol="0">
            <a:spAutoFit/>
          </a:bodyPr>
          <a:lstStyle/>
          <a:p>
            <a:r>
              <a:rPr lang="fr-FR" dirty="0" smtClean="0"/>
              <a:t>15 000   –  2 500</a:t>
            </a:r>
            <a:endParaRPr lang="fr-FR" dirty="0"/>
          </a:p>
        </p:txBody>
      </p:sp>
      <p:sp>
        <p:nvSpPr>
          <p:cNvPr id="40" name="ZoneTexte 39"/>
          <p:cNvSpPr txBox="1"/>
          <p:nvPr/>
        </p:nvSpPr>
        <p:spPr>
          <a:xfrm>
            <a:off x="3500430" y="5715016"/>
            <a:ext cx="2071702" cy="369332"/>
          </a:xfrm>
          <a:prstGeom prst="rect">
            <a:avLst/>
          </a:prstGeom>
          <a:noFill/>
        </p:spPr>
        <p:txBody>
          <a:bodyPr wrap="square" rtlCol="0">
            <a:spAutoFit/>
          </a:bodyPr>
          <a:lstStyle/>
          <a:p>
            <a:r>
              <a:rPr lang="fr-FR" dirty="0" smtClean="0"/>
              <a:t>100 000</a:t>
            </a:r>
            <a:endParaRPr lang="fr-FR" dirty="0"/>
          </a:p>
        </p:txBody>
      </p:sp>
      <p:sp>
        <p:nvSpPr>
          <p:cNvPr id="46" name="ZoneTexte 45"/>
          <p:cNvSpPr txBox="1"/>
          <p:nvPr/>
        </p:nvSpPr>
        <p:spPr>
          <a:xfrm>
            <a:off x="5715008" y="5357826"/>
            <a:ext cx="285752" cy="461665"/>
          </a:xfrm>
          <a:prstGeom prst="rect">
            <a:avLst/>
          </a:prstGeom>
          <a:noFill/>
        </p:spPr>
        <p:txBody>
          <a:bodyPr wrap="square" rtlCol="0">
            <a:spAutoFit/>
          </a:bodyPr>
          <a:lstStyle/>
          <a:p>
            <a:r>
              <a:rPr lang="fr-FR" sz="2400" dirty="0" smtClean="0"/>
              <a:t>X</a:t>
            </a:r>
            <a:endParaRPr lang="fr-FR" sz="2400" dirty="0"/>
          </a:p>
        </p:txBody>
      </p:sp>
      <p:sp>
        <p:nvSpPr>
          <p:cNvPr id="47" name="ZoneTexte 46"/>
          <p:cNvSpPr txBox="1"/>
          <p:nvPr/>
        </p:nvSpPr>
        <p:spPr>
          <a:xfrm>
            <a:off x="6072198" y="5357826"/>
            <a:ext cx="857256" cy="461665"/>
          </a:xfrm>
          <a:prstGeom prst="rect">
            <a:avLst/>
          </a:prstGeom>
          <a:noFill/>
        </p:spPr>
        <p:txBody>
          <a:bodyPr wrap="square" rtlCol="0">
            <a:spAutoFit/>
          </a:bodyPr>
          <a:lstStyle/>
          <a:p>
            <a:r>
              <a:rPr lang="fr-FR" sz="2400" dirty="0" smtClean="0"/>
              <a:t>100</a:t>
            </a:r>
            <a:endParaRPr lang="fr-FR" sz="2400" dirty="0"/>
          </a:p>
        </p:txBody>
      </p:sp>
      <p:sp>
        <p:nvSpPr>
          <p:cNvPr id="29" name="ZoneTexte 28"/>
          <p:cNvSpPr txBox="1"/>
          <p:nvPr/>
        </p:nvSpPr>
        <p:spPr>
          <a:xfrm>
            <a:off x="857224" y="4929198"/>
            <a:ext cx="1877694" cy="369332"/>
          </a:xfrm>
          <a:prstGeom prst="rect">
            <a:avLst/>
          </a:prstGeom>
          <a:noFill/>
        </p:spPr>
        <p:txBody>
          <a:bodyPr wrap="none" rtlCol="0">
            <a:spAutoFit/>
          </a:bodyPr>
          <a:lstStyle/>
          <a:p>
            <a:r>
              <a:rPr lang="fr-FR" b="1" u="sng" dirty="0" smtClean="0"/>
              <a:t>Dans le 2ème cas </a:t>
            </a:r>
            <a:endParaRPr lang="fr-FR" b="1" u="sng" dirty="0"/>
          </a:p>
        </p:txBody>
      </p:sp>
      <p:sp>
        <p:nvSpPr>
          <p:cNvPr id="30" name="ZoneTexte 29"/>
          <p:cNvSpPr txBox="1"/>
          <p:nvPr/>
        </p:nvSpPr>
        <p:spPr>
          <a:xfrm>
            <a:off x="6643702" y="5357826"/>
            <a:ext cx="285752" cy="584775"/>
          </a:xfrm>
          <a:prstGeom prst="rect">
            <a:avLst/>
          </a:prstGeom>
          <a:noFill/>
        </p:spPr>
        <p:txBody>
          <a:bodyPr wrap="square" rtlCol="0">
            <a:spAutoFit/>
          </a:bodyPr>
          <a:lstStyle/>
          <a:p>
            <a:r>
              <a:rPr lang="fr-FR" sz="3200" dirty="0" smtClean="0"/>
              <a:t>=</a:t>
            </a:r>
            <a:endParaRPr lang="fr-FR" sz="3200" dirty="0"/>
          </a:p>
        </p:txBody>
      </p:sp>
      <p:sp>
        <p:nvSpPr>
          <p:cNvPr id="33" name="ZoneTexte 32"/>
          <p:cNvSpPr txBox="1"/>
          <p:nvPr/>
        </p:nvSpPr>
        <p:spPr>
          <a:xfrm>
            <a:off x="7072330" y="5286388"/>
            <a:ext cx="1285884" cy="584775"/>
          </a:xfrm>
          <a:prstGeom prst="rect">
            <a:avLst/>
          </a:prstGeom>
          <a:noFill/>
        </p:spPr>
        <p:txBody>
          <a:bodyPr wrap="square" rtlCol="0">
            <a:spAutoFit/>
          </a:bodyPr>
          <a:lstStyle/>
          <a:p>
            <a:r>
              <a:rPr lang="fr-FR" sz="3200" dirty="0" smtClean="0"/>
              <a:t>12,5%</a:t>
            </a:r>
            <a:endParaRPr lang="fr-FR" sz="3200" dirty="0"/>
          </a:p>
        </p:txBody>
      </p:sp>
      <p:sp>
        <p:nvSpPr>
          <p:cNvPr id="37" name="ZoneTexte 36"/>
          <p:cNvSpPr txBox="1"/>
          <p:nvPr/>
        </p:nvSpPr>
        <p:spPr>
          <a:xfrm>
            <a:off x="2928926"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10 %</a:t>
            </a:r>
            <a:endParaRPr lang="fr-FR" b="1" dirty="0">
              <a:solidFill>
                <a:srgbClr val="00B0F0"/>
              </a:solidFill>
            </a:endParaRPr>
          </a:p>
        </p:txBody>
      </p:sp>
      <p:sp>
        <p:nvSpPr>
          <p:cNvPr id="41" name="ZoneTexte 40"/>
          <p:cNvSpPr txBox="1"/>
          <p:nvPr/>
        </p:nvSpPr>
        <p:spPr>
          <a:xfrm>
            <a:off x="4857752"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a:t>
            </a:r>
            <a:r>
              <a:rPr lang="fr-FR" b="1" dirty="0" smtClean="0">
                <a:solidFill>
                  <a:srgbClr val="0EED03"/>
                </a:solidFill>
              </a:rPr>
              <a:t>12,5 %</a:t>
            </a:r>
            <a:endParaRPr lang="fr-FR" b="1" dirty="0">
              <a:solidFill>
                <a:srgbClr val="0EED03"/>
              </a:solidFill>
            </a:endParaRPr>
          </a:p>
        </p:txBody>
      </p:sp>
    </p:spTree>
    <p:custDataLst>
      <p:tags r:id="rId1"/>
    </p:custDataLst>
  </p:cSld>
  <p:clrMapOvr>
    <a:masterClrMapping/>
  </p:clrMapOvr>
  <p:transition advTm="2580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1"/>
                                          </p:val>
                                        </p:tav>
                                        <p:tav tm="100000">
                                          <p:val>
                                            <p:strVal val="#ppt_x"/>
                                          </p:val>
                                        </p:tav>
                                      </p:tavLst>
                                    </p:anim>
                                    <p:anim calcmode="lin" valueType="num">
                                      <p:cBhvr>
                                        <p:cTn id="1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36"/>
                                        </p:tgtEl>
                                        <p:attrNameLst>
                                          <p:attrName>style.visibility</p:attrName>
                                        </p:attrNameLst>
                                      </p:cBhvr>
                                      <p:to>
                                        <p:strVal val="visible"/>
                                      </p:to>
                                    </p:set>
                                    <p:animEffect transition="in" filter="fade">
                                      <p:cBhvr>
                                        <p:cTn id="22" dur="1000"/>
                                        <p:tgtEl>
                                          <p:spTgt spid="36"/>
                                        </p:tgtEl>
                                      </p:cBhvr>
                                    </p:animEffect>
                                    <p:anim calcmode="lin" valueType="num">
                                      <p:cBhvr>
                                        <p:cTn id="23" dur="1000" fill="hold"/>
                                        <p:tgtEl>
                                          <p:spTgt spid="36"/>
                                        </p:tgtEl>
                                        <p:attrNameLst>
                                          <p:attrName>ppt_x</p:attrName>
                                        </p:attrNameLst>
                                      </p:cBhvr>
                                      <p:tavLst>
                                        <p:tav tm="0">
                                          <p:val>
                                            <p:strVal val="#ppt_x-.1"/>
                                          </p:val>
                                        </p:tav>
                                        <p:tav tm="100000">
                                          <p:val>
                                            <p:strVal val="#ppt_x"/>
                                          </p:val>
                                        </p:tav>
                                      </p:tavLst>
                                    </p:anim>
                                    <p:anim calcmode="lin" valueType="num">
                                      <p:cBhvr>
                                        <p:cTn id="24"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slide(fromLeft)">
                                      <p:cBhvr>
                                        <p:cTn id="29" dur="20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39"/>
                                        </p:tgtEl>
                                        <p:attrNameLst>
                                          <p:attrName>style.visibility</p:attrName>
                                        </p:attrNameLst>
                                      </p:cBhvr>
                                      <p:to>
                                        <p:strVal val="visible"/>
                                      </p:to>
                                    </p:set>
                                    <p:animEffect transition="in" filter="fade">
                                      <p:cBhvr>
                                        <p:cTn id="34" dur="1000"/>
                                        <p:tgtEl>
                                          <p:spTgt spid="39"/>
                                        </p:tgtEl>
                                      </p:cBhvr>
                                    </p:animEffect>
                                    <p:anim calcmode="lin" valueType="num">
                                      <p:cBhvr>
                                        <p:cTn id="35" dur="1000" fill="hold"/>
                                        <p:tgtEl>
                                          <p:spTgt spid="39"/>
                                        </p:tgtEl>
                                        <p:attrNameLst>
                                          <p:attrName>ppt_x</p:attrName>
                                        </p:attrNameLst>
                                      </p:cBhvr>
                                      <p:tavLst>
                                        <p:tav tm="0">
                                          <p:val>
                                            <p:strVal val="#ppt_x-.1"/>
                                          </p:val>
                                        </p:tav>
                                        <p:tav tm="100000">
                                          <p:val>
                                            <p:strVal val="#ppt_x"/>
                                          </p:val>
                                        </p:tav>
                                      </p:tavLst>
                                    </p:anim>
                                    <p:anim calcmode="lin" valueType="num">
                                      <p:cBhvr>
                                        <p:cTn id="36" dur="1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40"/>
                                        </p:tgtEl>
                                        <p:attrNameLst>
                                          <p:attrName>style.visibility</p:attrName>
                                        </p:attrNameLst>
                                      </p:cBhvr>
                                      <p:to>
                                        <p:strVal val="visible"/>
                                      </p:to>
                                    </p:set>
                                    <p:animEffect transition="in" filter="fade">
                                      <p:cBhvr>
                                        <p:cTn id="41" dur="1000"/>
                                        <p:tgtEl>
                                          <p:spTgt spid="40"/>
                                        </p:tgtEl>
                                      </p:cBhvr>
                                    </p:animEffect>
                                    <p:anim calcmode="lin" valueType="num">
                                      <p:cBhvr>
                                        <p:cTn id="42" dur="1000" fill="hold"/>
                                        <p:tgtEl>
                                          <p:spTgt spid="40"/>
                                        </p:tgtEl>
                                        <p:attrNameLst>
                                          <p:attrName>ppt_x</p:attrName>
                                        </p:attrNameLst>
                                      </p:cBhvr>
                                      <p:tavLst>
                                        <p:tav tm="0">
                                          <p:val>
                                            <p:strVal val="#ppt_x-.1"/>
                                          </p:val>
                                        </p:tav>
                                        <p:tav tm="100000">
                                          <p:val>
                                            <p:strVal val="#ppt_x"/>
                                          </p:val>
                                        </p:tav>
                                      </p:tavLst>
                                    </p:anim>
                                    <p:anim calcmode="lin" valueType="num">
                                      <p:cBhvr>
                                        <p:cTn id="43" dur="10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46"/>
                                        </p:tgtEl>
                                        <p:attrNameLst>
                                          <p:attrName>style.visibility</p:attrName>
                                        </p:attrNameLst>
                                      </p:cBhvr>
                                      <p:to>
                                        <p:strVal val="visible"/>
                                      </p:to>
                                    </p:set>
                                    <p:animEffect transition="in" filter="fade">
                                      <p:cBhvr>
                                        <p:cTn id="48" dur="1000"/>
                                        <p:tgtEl>
                                          <p:spTgt spid="46"/>
                                        </p:tgtEl>
                                      </p:cBhvr>
                                    </p:animEffect>
                                    <p:anim calcmode="lin" valueType="num">
                                      <p:cBhvr>
                                        <p:cTn id="49" dur="1000" fill="hold"/>
                                        <p:tgtEl>
                                          <p:spTgt spid="46"/>
                                        </p:tgtEl>
                                        <p:attrNameLst>
                                          <p:attrName>ppt_x</p:attrName>
                                        </p:attrNameLst>
                                      </p:cBhvr>
                                      <p:tavLst>
                                        <p:tav tm="0">
                                          <p:val>
                                            <p:strVal val="#ppt_x-.1"/>
                                          </p:val>
                                        </p:tav>
                                        <p:tav tm="100000">
                                          <p:val>
                                            <p:strVal val="#ppt_x"/>
                                          </p:val>
                                        </p:tav>
                                      </p:tavLst>
                                    </p:anim>
                                    <p:anim calcmode="lin" valueType="num">
                                      <p:cBhvr>
                                        <p:cTn id="50" dur="10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47"/>
                                        </p:tgtEl>
                                        <p:attrNameLst>
                                          <p:attrName>style.visibility</p:attrName>
                                        </p:attrNameLst>
                                      </p:cBhvr>
                                      <p:to>
                                        <p:strVal val="visible"/>
                                      </p:to>
                                    </p:set>
                                    <p:animEffect transition="in" filter="fade">
                                      <p:cBhvr>
                                        <p:cTn id="55" dur="1000"/>
                                        <p:tgtEl>
                                          <p:spTgt spid="47"/>
                                        </p:tgtEl>
                                      </p:cBhvr>
                                    </p:animEffect>
                                    <p:anim calcmode="lin" valueType="num">
                                      <p:cBhvr>
                                        <p:cTn id="56" dur="1000" fill="hold"/>
                                        <p:tgtEl>
                                          <p:spTgt spid="47"/>
                                        </p:tgtEl>
                                        <p:attrNameLst>
                                          <p:attrName>ppt_x</p:attrName>
                                        </p:attrNameLst>
                                      </p:cBhvr>
                                      <p:tavLst>
                                        <p:tav tm="0">
                                          <p:val>
                                            <p:strVal val="#ppt_x-.1"/>
                                          </p:val>
                                        </p:tav>
                                        <p:tav tm="100000">
                                          <p:val>
                                            <p:strVal val="#ppt_x"/>
                                          </p:val>
                                        </p:tav>
                                      </p:tavLst>
                                    </p:anim>
                                    <p:anim calcmode="lin" valueType="num">
                                      <p:cBhvr>
                                        <p:cTn id="57" dur="10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0" presetClass="entr" presetSubtype="0" fill="hold" grpId="0" nodeType="clickEffect">
                                  <p:stCondLst>
                                    <p:cond delay="0"/>
                                  </p:stCondLst>
                                  <p:iterate type="lt">
                                    <p:tmPct val="10000"/>
                                  </p:iterate>
                                  <p:childTnLst>
                                    <p:set>
                                      <p:cBhvr>
                                        <p:cTn id="61" dur="1" fill="hold">
                                          <p:stCondLst>
                                            <p:cond delay="0"/>
                                          </p:stCondLst>
                                        </p:cTn>
                                        <p:tgtEl>
                                          <p:spTgt spid="30"/>
                                        </p:tgtEl>
                                        <p:attrNameLst>
                                          <p:attrName>style.visibility</p:attrName>
                                        </p:attrNameLst>
                                      </p:cBhvr>
                                      <p:to>
                                        <p:strVal val="visible"/>
                                      </p:to>
                                    </p:set>
                                    <p:animEffect transition="in" filter="fade">
                                      <p:cBhvr>
                                        <p:cTn id="62" dur="1000"/>
                                        <p:tgtEl>
                                          <p:spTgt spid="30"/>
                                        </p:tgtEl>
                                      </p:cBhvr>
                                    </p:animEffect>
                                    <p:anim calcmode="lin" valueType="num">
                                      <p:cBhvr>
                                        <p:cTn id="63" dur="1000" fill="hold"/>
                                        <p:tgtEl>
                                          <p:spTgt spid="30"/>
                                        </p:tgtEl>
                                        <p:attrNameLst>
                                          <p:attrName>ppt_x</p:attrName>
                                        </p:attrNameLst>
                                      </p:cBhvr>
                                      <p:tavLst>
                                        <p:tav tm="0">
                                          <p:val>
                                            <p:strVal val="#ppt_x-.1"/>
                                          </p:val>
                                        </p:tav>
                                        <p:tav tm="100000">
                                          <p:val>
                                            <p:strVal val="#ppt_x"/>
                                          </p:val>
                                        </p:tav>
                                      </p:tavLst>
                                    </p:anim>
                                    <p:anim calcmode="lin" valueType="num">
                                      <p:cBhvr>
                                        <p:cTn id="64" dur="10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0" presetClass="entr" presetSubtype="0" fill="hold" grpId="0" nodeType="clickEffect">
                                  <p:stCondLst>
                                    <p:cond delay="0"/>
                                  </p:stCondLst>
                                  <p:iterate type="lt">
                                    <p:tmPct val="10000"/>
                                  </p:iterate>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1"/>
                                          </p:val>
                                        </p:tav>
                                        <p:tav tm="100000">
                                          <p:val>
                                            <p:strVal val="#ppt_x"/>
                                          </p:val>
                                        </p:tav>
                                      </p:tavLst>
                                    </p:anim>
                                    <p:anim calcmode="lin" valueType="num">
                                      <p:cBhvr>
                                        <p:cTn id="71" dur="10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5" presetClass="entr" presetSubtype="0" fill="hold" grpId="0" nodeType="clickEffect">
                                  <p:stCondLst>
                                    <p:cond delay="0"/>
                                  </p:stCondLst>
                                  <p:childTnLst>
                                    <p:set>
                                      <p:cBhvr>
                                        <p:cTn id="75" dur="1" fill="hold">
                                          <p:stCondLst>
                                            <p:cond delay="0"/>
                                          </p:stCondLst>
                                        </p:cTn>
                                        <p:tgtEl>
                                          <p:spTgt spid="41"/>
                                        </p:tgtEl>
                                        <p:attrNameLst>
                                          <p:attrName>style.visibility</p:attrName>
                                        </p:attrNameLst>
                                      </p:cBhvr>
                                      <p:to>
                                        <p:strVal val="visible"/>
                                      </p:to>
                                    </p:set>
                                    <p:anim calcmode="lin" valueType="num">
                                      <p:cBhvr>
                                        <p:cTn id="76" dur="1000" fill="hold"/>
                                        <p:tgtEl>
                                          <p:spTgt spid="41"/>
                                        </p:tgtEl>
                                        <p:attrNameLst>
                                          <p:attrName>ppt_w</p:attrName>
                                        </p:attrNameLst>
                                      </p:cBhvr>
                                      <p:tavLst>
                                        <p:tav tm="0">
                                          <p:val>
                                            <p:fltVal val="0"/>
                                          </p:val>
                                        </p:tav>
                                        <p:tav tm="100000">
                                          <p:val>
                                            <p:strVal val="#ppt_w"/>
                                          </p:val>
                                        </p:tav>
                                      </p:tavLst>
                                    </p:anim>
                                    <p:anim calcmode="lin" valueType="num">
                                      <p:cBhvr>
                                        <p:cTn id="77" dur="1000" fill="hold"/>
                                        <p:tgtEl>
                                          <p:spTgt spid="41"/>
                                        </p:tgtEl>
                                        <p:attrNameLst>
                                          <p:attrName>ppt_h</p:attrName>
                                        </p:attrNameLst>
                                      </p:cBhvr>
                                      <p:tavLst>
                                        <p:tav tm="0">
                                          <p:val>
                                            <p:fltVal val="0"/>
                                          </p:val>
                                        </p:tav>
                                        <p:tav tm="100000">
                                          <p:val>
                                            <p:strVal val="#ppt_h"/>
                                          </p:val>
                                        </p:tav>
                                      </p:tavLst>
                                    </p:anim>
                                    <p:anim calcmode="lin" valueType="num">
                                      <p:cBhvr>
                                        <p:cTn id="78" dur="1000" fill="hold"/>
                                        <p:tgtEl>
                                          <p:spTgt spid="41"/>
                                        </p:tgtEl>
                                        <p:attrNameLst>
                                          <p:attrName>ppt_x</p:attrName>
                                        </p:attrNameLst>
                                      </p:cBhvr>
                                      <p:tavLst>
                                        <p:tav tm="0" fmla="#ppt_x+(cos(-2*pi*(1-$))*-#ppt_x-sin(-2*pi*(1-$))*(1-#ppt_y))*(1-$)">
                                          <p:val>
                                            <p:fltVal val="0"/>
                                          </p:val>
                                        </p:tav>
                                        <p:tav tm="100000">
                                          <p:val>
                                            <p:fltVal val="1"/>
                                          </p:val>
                                        </p:tav>
                                      </p:tavLst>
                                    </p:anim>
                                    <p:anim calcmode="lin" valueType="num">
                                      <p:cBhvr>
                                        <p:cTn id="79" dur="1000" fill="hold"/>
                                        <p:tgtEl>
                                          <p:spTgt spid="4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9" grpId="0"/>
      <p:bldP spid="40" grpId="0"/>
      <p:bldP spid="46" grpId="0"/>
      <p:bldP spid="47" grpId="0"/>
      <p:bldP spid="29" grpId="0"/>
      <p:bldP spid="30" grpId="0"/>
      <p:bldP spid="33" grpId="0"/>
      <p:bldP spid="4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empruntés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Taux de rentabilité financière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dirty="0" smtClean="0"/>
              <a:t>50 000 €</a:t>
            </a:r>
            <a:endParaRPr lang="fr-FR" dirty="0"/>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dirty="0" smtClean="0"/>
              <a:t>100 000 €</a:t>
            </a:r>
            <a:endParaRPr lang="fr-FR" dirty="0"/>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
        <p:nvSpPr>
          <p:cNvPr id="35" name="ZoneTexte 34"/>
          <p:cNvSpPr txBox="1"/>
          <p:nvPr/>
        </p:nvSpPr>
        <p:spPr>
          <a:xfrm>
            <a:off x="785786" y="5286388"/>
            <a:ext cx="2071702" cy="646331"/>
          </a:xfrm>
          <a:prstGeom prst="rect">
            <a:avLst/>
          </a:prstGeom>
          <a:noFill/>
        </p:spPr>
        <p:txBody>
          <a:bodyPr wrap="square" rtlCol="0">
            <a:spAutoFit/>
          </a:bodyPr>
          <a:lstStyle/>
          <a:p>
            <a:r>
              <a:rPr lang="fr-FR" dirty="0" smtClean="0"/>
              <a:t>Taux de rentabilité</a:t>
            </a:r>
          </a:p>
          <a:p>
            <a:r>
              <a:rPr lang="fr-FR" dirty="0"/>
              <a:t>f</a:t>
            </a:r>
            <a:r>
              <a:rPr lang="fr-FR" dirty="0" smtClean="0"/>
              <a:t>inancière </a:t>
            </a:r>
            <a:endParaRPr lang="fr-FR" dirty="0"/>
          </a:p>
        </p:txBody>
      </p:sp>
      <p:sp>
        <p:nvSpPr>
          <p:cNvPr id="36" name="ZoneTexte 35"/>
          <p:cNvSpPr txBox="1"/>
          <p:nvPr/>
        </p:nvSpPr>
        <p:spPr>
          <a:xfrm>
            <a:off x="2714612" y="5357826"/>
            <a:ext cx="285752" cy="584775"/>
          </a:xfrm>
          <a:prstGeom prst="rect">
            <a:avLst/>
          </a:prstGeom>
          <a:noFill/>
        </p:spPr>
        <p:txBody>
          <a:bodyPr wrap="square" rtlCol="0">
            <a:spAutoFit/>
          </a:bodyPr>
          <a:lstStyle/>
          <a:p>
            <a:r>
              <a:rPr lang="fr-FR" sz="3200" dirty="0" smtClean="0"/>
              <a:t>=</a:t>
            </a:r>
            <a:endParaRPr lang="fr-FR" sz="3200" dirty="0"/>
          </a:p>
        </p:txBody>
      </p:sp>
      <p:cxnSp>
        <p:nvCxnSpPr>
          <p:cNvPr id="38" name="Connecteur droit 37"/>
          <p:cNvCxnSpPr/>
          <p:nvPr/>
        </p:nvCxnSpPr>
        <p:spPr>
          <a:xfrm>
            <a:off x="3143240" y="5643578"/>
            <a:ext cx="250033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ZoneTexte 38"/>
          <p:cNvSpPr txBox="1"/>
          <p:nvPr/>
        </p:nvSpPr>
        <p:spPr>
          <a:xfrm>
            <a:off x="3571868" y="5214950"/>
            <a:ext cx="2071702" cy="369332"/>
          </a:xfrm>
          <a:prstGeom prst="rect">
            <a:avLst/>
          </a:prstGeom>
          <a:noFill/>
        </p:spPr>
        <p:txBody>
          <a:bodyPr wrap="square" rtlCol="0">
            <a:spAutoFit/>
          </a:bodyPr>
          <a:lstStyle/>
          <a:p>
            <a:r>
              <a:rPr lang="fr-FR" dirty="0" smtClean="0"/>
              <a:t>20 000   –  5 000</a:t>
            </a:r>
            <a:endParaRPr lang="fr-FR" dirty="0"/>
          </a:p>
        </p:txBody>
      </p:sp>
      <p:sp>
        <p:nvSpPr>
          <p:cNvPr id="40" name="ZoneTexte 39"/>
          <p:cNvSpPr txBox="1"/>
          <p:nvPr/>
        </p:nvSpPr>
        <p:spPr>
          <a:xfrm>
            <a:off x="3500430" y="5715016"/>
            <a:ext cx="2071702" cy="369332"/>
          </a:xfrm>
          <a:prstGeom prst="rect">
            <a:avLst/>
          </a:prstGeom>
          <a:noFill/>
        </p:spPr>
        <p:txBody>
          <a:bodyPr wrap="square" rtlCol="0">
            <a:spAutoFit/>
          </a:bodyPr>
          <a:lstStyle/>
          <a:p>
            <a:r>
              <a:rPr lang="fr-FR" dirty="0" smtClean="0"/>
              <a:t>100 000</a:t>
            </a:r>
            <a:endParaRPr lang="fr-FR" dirty="0"/>
          </a:p>
        </p:txBody>
      </p:sp>
      <p:sp>
        <p:nvSpPr>
          <p:cNvPr id="46" name="ZoneTexte 45"/>
          <p:cNvSpPr txBox="1"/>
          <p:nvPr/>
        </p:nvSpPr>
        <p:spPr>
          <a:xfrm>
            <a:off x="5715008" y="5357826"/>
            <a:ext cx="285752" cy="461665"/>
          </a:xfrm>
          <a:prstGeom prst="rect">
            <a:avLst/>
          </a:prstGeom>
          <a:noFill/>
        </p:spPr>
        <p:txBody>
          <a:bodyPr wrap="square" rtlCol="0">
            <a:spAutoFit/>
          </a:bodyPr>
          <a:lstStyle/>
          <a:p>
            <a:r>
              <a:rPr lang="fr-FR" sz="2400" dirty="0" smtClean="0"/>
              <a:t>X</a:t>
            </a:r>
            <a:endParaRPr lang="fr-FR" sz="2400" dirty="0"/>
          </a:p>
        </p:txBody>
      </p:sp>
      <p:sp>
        <p:nvSpPr>
          <p:cNvPr id="47" name="ZoneTexte 46"/>
          <p:cNvSpPr txBox="1"/>
          <p:nvPr/>
        </p:nvSpPr>
        <p:spPr>
          <a:xfrm>
            <a:off x="6072198" y="5357826"/>
            <a:ext cx="857256" cy="461665"/>
          </a:xfrm>
          <a:prstGeom prst="rect">
            <a:avLst/>
          </a:prstGeom>
          <a:noFill/>
        </p:spPr>
        <p:txBody>
          <a:bodyPr wrap="square" rtlCol="0">
            <a:spAutoFit/>
          </a:bodyPr>
          <a:lstStyle/>
          <a:p>
            <a:r>
              <a:rPr lang="fr-FR" sz="2400" dirty="0" smtClean="0"/>
              <a:t>100</a:t>
            </a:r>
            <a:endParaRPr lang="fr-FR" sz="2400" dirty="0"/>
          </a:p>
        </p:txBody>
      </p:sp>
      <p:sp>
        <p:nvSpPr>
          <p:cNvPr id="29" name="ZoneTexte 28"/>
          <p:cNvSpPr txBox="1"/>
          <p:nvPr/>
        </p:nvSpPr>
        <p:spPr>
          <a:xfrm>
            <a:off x="857224" y="4929198"/>
            <a:ext cx="1877694" cy="369332"/>
          </a:xfrm>
          <a:prstGeom prst="rect">
            <a:avLst/>
          </a:prstGeom>
          <a:noFill/>
        </p:spPr>
        <p:txBody>
          <a:bodyPr wrap="none" rtlCol="0">
            <a:spAutoFit/>
          </a:bodyPr>
          <a:lstStyle/>
          <a:p>
            <a:r>
              <a:rPr lang="fr-FR" b="1" u="sng" dirty="0" smtClean="0"/>
              <a:t>Dans le 3ème cas </a:t>
            </a:r>
            <a:endParaRPr lang="fr-FR" b="1" u="sng" dirty="0"/>
          </a:p>
        </p:txBody>
      </p:sp>
      <p:sp>
        <p:nvSpPr>
          <p:cNvPr id="30" name="ZoneTexte 29"/>
          <p:cNvSpPr txBox="1"/>
          <p:nvPr/>
        </p:nvSpPr>
        <p:spPr>
          <a:xfrm>
            <a:off x="6643702" y="5357826"/>
            <a:ext cx="285752" cy="584775"/>
          </a:xfrm>
          <a:prstGeom prst="rect">
            <a:avLst/>
          </a:prstGeom>
          <a:noFill/>
        </p:spPr>
        <p:txBody>
          <a:bodyPr wrap="square" rtlCol="0">
            <a:spAutoFit/>
          </a:bodyPr>
          <a:lstStyle/>
          <a:p>
            <a:r>
              <a:rPr lang="fr-FR" sz="3200" dirty="0" smtClean="0"/>
              <a:t>=</a:t>
            </a:r>
            <a:endParaRPr lang="fr-FR" sz="3200" dirty="0"/>
          </a:p>
        </p:txBody>
      </p:sp>
      <p:sp>
        <p:nvSpPr>
          <p:cNvPr id="33" name="ZoneTexte 32"/>
          <p:cNvSpPr txBox="1"/>
          <p:nvPr/>
        </p:nvSpPr>
        <p:spPr>
          <a:xfrm>
            <a:off x="7072330" y="5286388"/>
            <a:ext cx="1285884" cy="584775"/>
          </a:xfrm>
          <a:prstGeom prst="rect">
            <a:avLst/>
          </a:prstGeom>
          <a:noFill/>
        </p:spPr>
        <p:txBody>
          <a:bodyPr wrap="square" rtlCol="0">
            <a:spAutoFit/>
          </a:bodyPr>
          <a:lstStyle/>
          <a:p>
            <a:r>
              <a:rPr lang="fr-FR" sz="3200" dirty="0" smtClean="0"/>
              <a:t>15%</a:t>
            </a:r>
            <a:endParaRPr lang="fr-FR" sz="3200" dirty="0"/>
          </a:p>
        </p:txBody>
      </p:sp>
      <p:sp>
        <p:nvSpPr>
          <p:cNvPr id="37" name="ZoneTexte 36"/>
          <p:cNvSpPr txBox="1"/>
          <p:nvPr/>
        </p:nvSpPr>
        <p:spPr>
          <a:xfrm>
            <a:off x="2928926"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10 %</a:t>
            </a:r>
            <a:endParaRPr lang="fr-FR" b="1" dirty="0">
              <a:solidFill>
                <a:srgbClr val="00B0F0"/>
              </a:solidFill>
            </a:endParaRPr>
          </a:p>
        </p:txBody>
      </p:sp>
      <p:sp>
        <p:nvSpPr>
          <p:cNvPr id="41" name="ZoneTexte 40"/>
          <p:cNvSpPr txBox="1"/>
          <p:nvPr/>
        </p:nvSpPr>
        <p:spPr>
          <a:xfrm>
            <a:off x="4857752"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a:t>
            </a:r>
            <a:r>
              <a:rPr lang="fr-FR" b="1" dirty="0" smtClean="0">
                <a:solidFill>
                  <a:srgbClr val="0EED03"/>
                </a:solidFill>
              </a:rPr>
              <a:t>12,5 %</a:t>
            </a:r>
            <a:endParaRPr lang="fr-FR" b="1" dirty="0">
              <a:solidFill>
                <a:srgbClr val="0EED03"/>
              </a:solidFill>
            </a:endParaRPr>
          </a:p>
        </p:txBody>
      </p:sp>
      <p:sp>
        <p:nvSpPr>
          <p:cNvPr id="42" name="ZoneTexte 41"/>
          <p:cNvSpPr txBox="1"/>
          <p:nvPr/>
        </p:nvSpPr>
        <p:spPr>
          <a:xfrm>
            <a:off x="6643702"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a:t>
            </a:r>
            <a:r>
              <a:rPr lang="fr-FR" b="1" dirty="0" smtClean="0">
                <a:solidFill>
                  <a:srgbClr val="FF0000"/>
                </a:solidFill>
              </a:rPr>
              <a:t>15 %</a:t>
            </a:r>
            <a:endParaRPr lang="fr-FR" b="1" dirty="0">
              <a:solidFill>
                <a:srgbClr val="FF0000"/>
              </a:solidFill>
            </a:endParaRPr>
          </a:p>
        </p:txBody>
      </p:sp>
    </p:spTree>
    <p:custDataLst>
      <p:tags r:id="rId1"/>
    </p:custDataLst>
  </p:cSld>
  <p:clrMapOvr>
    <a:masterClrMapping/>
  </p:clrMapOvr>
  <p:transition advTm="2488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0" presetClass="entr" presetSubtype="0" fill="hold" grpId="0" nodeType="clickEffect">
                                  <p:stCondLst>
                                    <p:cond delay="0"/>
                                  </p:stCondLst>
                                  <p:iterate type="lt">
                                    <p:tmPct val="10000"/>
                                  </p:iterate>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1"/>
                                          </p:val>
                                        </p:tav>
                                        <p:tav tm="100000">
                                          <p:val>
                                            <p:strVal val="#ppt_x"/>
                                          </p:val>
                                        </p:tav>
                                      </p:tavLst>
                                    </p:anim>
                                    <p:anim calcmode="lin" valueType="num">
                                      <p:cBhvr>
                                        <p:cTn id="17" dur="1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36"/>
                                        </p:tgtEl>
                                        <p:attrNameLst>
                                          <p:attrName>style.visibility</p:attrName>
                                        </p:attrNameLst>
                                      </p:cBhvr>
                                      <p:to>
                                        <p:strVal val="visible"/>
                                      </p:to>
                                    </p:set>
                                    <p:animEffect transition="in" filter="fade">
                                      <p:cBhvr>
                                        <p:cTn id="22" dur="1000"/>
                                        <p:tgtEl>
                                          <p:spTgt spid="36"/>
                                        </p:tgtEl>
                                      </p:cBhvr>
                                    </p:animEffect>
                                    <p:anim calcmode="lin" valueType="num">
                                      <p:cBhvr>
                                        <p:cTn id="23" dur="1000" fill="hold"/>
                                        <p:tgtEl>
                                          <p:spTgt spid="36"/>
                                        </p:tgtEl>
                                        <p:attrNameLst>
                                          <p:attrName>ppt_x</p:attrName>
                                        </p:attrNameLst>
                                      </p:cBhvr>
                                      <p:tavLst>
                                        <p:tav tm="0">
                                          <p:val>
                                            <p:strVal val="#ppt_x-.1"/>
                                          </p:val>
                                        </p:tav>
                                        <p:tav tm="100000">
                                          <p:val>
                                            <p:strVal val="#ppt_x"/>
                                          </p:val>
                                        </p:tav>
                                      </p:tavLst>
                                    </p:anim>
                                    <p:anim calcmode="lin" valueType="num">
                                      <p:cBhvr>
                                        <p:cTn id="24" dur="10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slide(fromLeft)">
                                      <p:cBhvr>
                                        <p:cTn id="29" dur="2000"/>
                                        <p:tgtEl>
                                          <p:spTgt spid="38"/>
                                        </p:tgtEl>
                                      </p:cBhvr>
                                    </p:animEffect>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39"/>
                                        </p:tgtEl>
                                        <p:attrNameLst>
                                          <p:attrName>style.visibility</p:attrName>
                                        </p:attrNameLst>
                                      </p:cBhvr>
                                      <p:to>
                                        <p:strVal val="visible"/>
                                      </p:to>
                                    </p:set>
                                    <p:animEffect transition="in" filter="fade">
                                      <p:cBhvr>
                                        <p:cTn id="34" dur="1000"/>
                                        <p:tgtEl>
                                          <p:spTgt spid="39"/>
                                        </p:tgtEl>
                                      </p:cBhvr>
                                    </p:animEffect>
                                    <p:anim calcmode="lin" valueType="num">
                                      <p:cBhvr>
                                        <p:cTn id="35" dur="1000" fill="hold"/>
                                        <p:tgtEl>
                                          <p:spTgt spid="39"/>
                                        </p:tgtEl>
                                        <p:attrNameLst>
                                          <p:attrName>ppt_x</p:attrName>
                                        </p:attrNameLst>
                                      </p:cBhvr>
                                      <p:tavLst>
                                        <p:tav tm="0">
                                          <p:val>
                                            <p:strVal val="#ppt_x-.1"/>
                                          </p:val>
                                        </p:tav>
                                        <p:tav tm="100000">
                                          <p:val>
                                            <p:strVal val="#ppt_x"/>
                                          </p:val>
                                        </p:tav>
                                      </p:tavLst>
                                    </p:anim>
                                    <p:anim calcmode="lin" valueType="num">
                                      <p:cBhvr>
                                        <p:cTn id="36" dur="10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0" presetClass="entr" presetSubtype="0" fill="hold" grpId="0" nodeType="clickEffect">
                                  <p:stCondLst>
                                    <p:cond delay="0"/>
                                  </p:stCondLst>
                                  <p:iterate type="lt">
                                    <p:tmPct val="10000"/>
                                  </p:iterate>
                                  <p:childTnLst>
                                    <p:set>
                                      <p:cBhvr>
                                        <p:cTn id="40" dur="1" fill="hold">
                                          <p:stCondLst>
                                            <p:cond delay="0"/>
                                          </p:stCondLst>
                                        </p:cTn>
                                        <p:tgtEl>
                                          <p:spTgt spid="40"/>
                                        </p:tgtEl>
                                        <p:attrNameLst>
                                          <p:attrName>style.visibility</p:attrName>
                                        </p:attrNameLst>
                                      </p:cBhvr>
                                      <p:to>
                                        <p:strVal val="visible"/>
                                      </p:to>
                                    </p:set>
                                    <p:animEffect transition="in" filter="fade">
                                      <p:cBhvr>
                                        <p:cTn id="41" dur="1000"/>
                                        <p:tgtEl>
                                          <p:spTgt spid="40"/>
                                        </p:tgtEl>
                                      </p:cBhvr>
                                    </p:animEffect>
                                    <p:anim calcmode="lin" valueType="num">
                                      <p:cBhvr>
                                        <p:cTn id="42" dur="1000" fill="hold"/>
                                        <p:tgtEl>
                                          <p:spTgt spid="40"/>
                                        </p:tgtEl>
                                        <p:attrNameLst>
                                          <p:attrName>ppt_x</p:attrName>
                                        </p:attrNameLst>
                                      </p:cBhvr>
                                      <p:tavLst>
                                        <p:tav tm="0">
                                          <p:val>
                                            <p:strVal val="#ppt_x-.1"/>
                                          </p:val>
                                        </p:tav>
                                        <p:tav tm="100000">
                                          <p:val>
                                            <p:strVal val="#ppt_x"/>
                                          </p:val>
                                        </p:tav>
                                      </p:tavLst>
                                    </p:anim>
                                    <p:anim calcmode="lin" valueType="num">
                                      <p:cBhvr>
                                        <p:cTn id="43" dur="1000" fill="hold"/>
                                        <p:tgtEl>
                                          <p:spTgt spid="40"/>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0" presetClass="entr" presetSubtype="0" fill="hold" grpId="0" nodeType="clickEffect">
                                  <p:stCondLst>
                                    <p:cond delay="0"/>
                                  </p:stCondLst>
                                  <p:iterate type="lt">
                                    <p:tmPct val="10000"/>
                                  </p:iterate>
                                  <p:childTnLst>
                                    <p:set>
                                      <p:cBhvr>
                                        <p:cTn id="47" dur="1" fill="hold">
                                          <p:stCondLst>
                                            <p:cond delay="0"/>
                                          </p:stCondLst>
                                        </p:cTn>
                                        <p:tgtEl>
                                          <p:spTgt spid="46"/>
                                        </p:tgtEl>
                                        <p:attrNameLst>
                                          <p:attrName>style.visibility</p:attrName>
                                        </p:attrNameLst>
                                      </p:cBhvr>
                                      <p:to>
                                        <p:strVal val="visible"/>
                                      </p:to>
                                    </p:set>
                                    <p:animEffect transition="in" filter="fade">
                                      <p:cBhvr>
                                        <p:cTn id="48" dur="1000"/>
                                        <p:tgtEl>
                                          <p:spTgt spid="46"/>
                                        </p:tgtEl>
                                      </p:cBhvr>
                                    </p:animEffect>
                                    <p:anim calcmode="lin" valueType="num">
                                      <p:cBhvr>
                                        <p:cTn id="49" dur="1000" fill="hold"/>
                                        <p:tgtEl>
                                          <p:spTgt spid="46"/>
                                        </p:tgtEl>
                                        <p:attrNameLst>
                                          <p:attrName>ppt_x</p:attrName>
                                        </p:attrNameLst>
                                      </p:cBhvr>
                                      <p:tavLst>
                                        <p:tav tm="0">
                                          <p:val>
                                            <p:strVal val="#ppt_x-.1"/>
                                          </p:val>
                                        </p:tav>
                                        <p:tav tm="100000">
                                          <p:val>
                                            <p:strVal val="#ppt_x"/>
                                          </p:val>
                                        </p:tav>
                                      </p:tavLst>
                                    </p:anim>
                                    <p:anim calcmode="lin" valueType="num">
                                      <p:cBhvr>
                                        <p:cTn id="50" dur="1000" fill="hold"/>
                                        <p:tgtEl>
                                          <p:spTgt spid="46"/>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0" presetClass="entr" presetSubtype="0" fill="hold" grpId="0" nodeType="clickEffect">
                                  <p:stCondLst>
                                    <p:cond delay="0"/>
                                  </p:stCondLst>
                                  <p:iterate type="lt">
                                    <p:tmPct val="10000"/>
                                  </p:iterate>
                                  <p:childTnLst>
                                    <p:set>
                                      <p:cBhvr>
                                        <p:cTn id="54" dur="1" fill="hold">
                                          <p:stCondLst>
                                            <p:cond delay="0"/>
                                          </p:stCondLst>
                                        </p:cTn>
                                        <p:tgtEl>
                                          <p:spTgt spid="47"/>
                                        </p:tgtEl>
                                        <p:attrNameLst>
                                          <p:attrName>style.visibility</p:attrName>
                                        </p:attrNameLst>
                                      </p:cBhvr>
                                      <p:to>
                                        <p:strVal val="visible"/>
                                      </p:to>
                                    </p:set>
                                    <p:animEffect transition="in" filter="fade">
                                      <p:cBhvr>
                                        <p:cTn id="55" dur="1000"/>
                                        <p:tgtEl>
                                          <p:spTgt spid="47"/>
                                        </p:tgtEl>
                                      </p:cBhvr>
                                    </p:animEffect>
                                    <p:anim calcmode="lin" valueType="num">
                                      <p:cBhvr>
                                        <p:cTn id="56" dur="1000" fill="hold"/>
                                        <p:tgtEl>
                                          <p:spTgt spid="47"/>
                                        </p:tgtEl>
                                        <p:attrNameLst>
                                          <p:attrName>ppt_x</p:attrName>
                                        </p:attrNameLst>
                                      </p:cBhvr>
                                      <p:tavLst>
                                        <p:tav tm="0">
                                          <p:val>
                                            <p:strVal val="#ppt_x-.1"/>
                                          </p:val>
                                        </p:tav>
                                        <p:tav tm="100000">
                                          <p:val>
                                            <p:strVal val="#ppt_x"/>
                                          </p:val>
                                        </p:tav>
                                      </p:tavLst>
                                    </p:anim>
                                    <p:anim calcmode="lin" valueType="num">
                                      <p:cBhvr>
                                        <p:cTn id="57" dur="1000" fill="hold"/>
                                        <p:tgtEl>
                                          <p:spTgt spid="47"/>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0" presetClass="entr" presetSubtype="0" fill="hold" grpId="0" nodeType="clickEffect">
                                  <p:stCondLst>
                                    <p:cond delay="0"/>
                                  </p:stCondLst>
                                  <p:iterate type="lt">
                                    <p:tmPct val="10000"/>
                                  </p:iterate>
                                  <p:childTnLst>
                                    <p:set>
                                      <p:cBhvr>
                                        <p:cTn id="61" dur="1" fill="hold">
                                          <p:stCondLst>
                                            <p:cond delay="0"/>
                                          </p:stCondLst>
                                        </p:cTn>
                                        <p:tgtEl>
                                          <p:spTgt spid="30"/>
                                        </p:tgtEl>
                                        <p:attrNameLst>
                                          <p:attrName>style.visibility</p:attrName>
                                        </p:attrNameLst>
                                      </p:cBhvr>
                                      <p:to>
                                        <p:strVal val="visible"/>
                                      </p:to>
                                    </p:set>
                                    <p:animEffect transition="in" filter="fade">
                                      <p:cBhvr>
                                        <p:cTn id="62" dur="1000"/>
                                        <p:tgtEl>
                                          <p:spTgt spid="30"/>
                                        </p:tgtEl>
                                      </p:cBhvr>
                                    </p:animEffect>
                                    <p:anim calcmode="lin" valueType="num">
                                      <p:cBhvr>
                                        <p:cTn id="63" dur="1000" fill="hold"/>
                                        <p:tgtEl>
                                          <p:spTgt spid="30"/>
                                        </p:tgtEl>
                                        <p:attrNameLst>
                                          <p:attrName>ppt_x</p:attrName>
                                        </p:attrNameLst>
                                      </p:cBhvr>
                                      <p:tavLst>
                                        <p:tav tm="0">
                                          <p:val>
                                            <p:strVal val="#ppt_x-.1"/>
                                          </p:val>
                                        </p:tav>
                                        <p:tav tm="100000">
                                          <p:val>
                                            <p:strVal val="#ppt_x"/>
                                          </p:val>
                                        </p:tav>
                                      </p:tavLst>
                                    </p:anim>
                                    <p:anim calcmode="lin" valueType="num">
                                      <p:cBhvr>
                                        <p:cTn id="64" dur="10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0" presetClass="entr" presetSubtype="0" fill="hold" grpId="0" nodeType="clickEffect">
                                  <p:stCondLst>
                                    <p:cond delay="0"/>
                                  </p:stCondLst>
                                  <p:iterate type="lt">
                                    <p:tmPct val="10000"/>
                                  </p:iterate>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1"/>
                                          </p:val>
                                        </p:tav>
                                        <p:tav tm="100000">
                                          <p:val>
                                            <p:strVal val="#ppt_x"/>
                                          </p:val>
                                        </p:tav>
                                      </p:tavLst>
                                    </p:anim>
                                    <p:anim calcmode="lin" valueType="num">
                                      <p:cBhvr>
                                        <p:cTn id="71" dur="1000" fill="hold"/>
                                        <p:tgtEl>
                                          <p:spTgt spid="33"/>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5" presetClass="entr" presetSubtype="0" fill="hold" grpId="0" nodeType="clickEffect">
                                  <p:stCondLst>
                                    <p:cond delay="0"/>
                                  </p:stCondLst>
                                  <p:childTnLst>
                                    <p:set>
                                      <p:cBhvr>
                                        <p:cTn id="75" dur="1" fill="hold">
                                          <p:stCondLst>
                                            <p:cond delay="0"/>
                                          </p:stCondLst>
                                        </p:cTn>
                                        <p:tgtEl>
                                          <p:spTgt spid="42"/>
                                        </p:tgtEl>
                                        <p:attrNameLst>
                                          <p:attrName>style.visibility</p:attrName>
                                        </p:attrNameLst>
                                      </p:cBhvr>
                                      <p:to>
                                        <p:strVal val="visible"/>
                                      </p:to>
                                    </p:set>
                                    <p:anim calcmode="lin" valueType="num">
                                      <p:cBhvr>
                                        <p:cTn id="76" dur="1000" fill="hold"/>
                                        <p:tgtEl>
                                          <p:spTgt spid="42"/>
                                        </p:tgtEl>
                                        <p:attrNameLst>
                                          <p:attrName>ppt_w</p:attrName>
                                        </p:attrNameLst>
                                      </p:cBhvr>
                                      <p:tavLst>
                                        <p:tav tm="0">
                                          <p:val>
                                            <p:fltVal val="0"/>
                                          </p:val>
                                        </p:tav>
                                        <p:tav tm="100000">
                                          <p:val>
                                            <p:strVal val="#ppt_w"/>
                                          </p:val>
                                        </p:tav>
                                      </p:tavLst>
                                    </p:anim>
                                    <p:anim calcmode="lin" valueType="num">
                                      <p:cBhvr>
                                        <p:cTn id="77" dur="1000" fill="hold"/>
                                        <p:tgtEl>
                                          <p:spTgt spid="42"/>
                                        </p:tgtEl>
                                        <p:attrNameLst>
                                          <p:attrName>ppt_h</p:attrName>
                                        </p:attrNameLst>
                                      </p:cBhvr>
                                      <p:tavLst>
                                        <p:tav tm="0">
                                          <p:val>
                                            <p:fltVal val="0"/>
                                          </p:val>
                                        </p:tav>
                                        <p:tav tm="100000">
                                          <p:val>
                                            <p:strVal val="#ppt_h"/>
                                          </p:val>
                                        </p:tav>
                                      </p:tavLst>
                                    </p:anim>
                                    <p:anim calcmode="lin" valueType="num">
                                      <p:cBhvr>
                                        <p:cTn id="78" dur="1000" fill="hold"/>
                                        <p:tgtEl>
                                          <p:spTgt spid="42"/>
                                        </p:tgtEl>
                                        <p:attrNameLst>
                                          <p:attrName>ppt_x</p:attrName>
                                        </p:attrNameLst>
                                      </p:cBhvr>
                                      <p:tavLst>
                                        <p:tav tm="0" fmla="#ppt_x+(cos(-2*pi*(1-$))*-#ppt_x-sin(-2*pi*(1-$))*(1-#ppt_y))*(1-$)">
                                          <p:val>
                                            <p:fltVal val="0"/>
                                          </p:val>
                                        </p:tav>
                                        <p:tav tm="100000">
                                          <p:val>
                                            <p:fltVal val="1"/>
                                          </p:val>
                                        </p:tav>
                                      </p:tavLst>
                                    </p:anim>
                                    <p:anim calcmode="lin" valueType="num">
                                      <p:cBhvr>
                                        <p:cTn id="79" dur="1000" fill="hold"/>
                                        <p:tgtEl>
                                          <p:spTgt spid="4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9" grpId="0"/>
      <p:bldP spid="40" grpId="0"/>
      <p:bldP spid="46" grpId="0"/>
      <p:bldP spid="47" grpId="0"/>
      <p:bldP spid="29" grpId="0"/>
      <p:bldP spid="30" grpId="0"/>
      <p:bldP spid="33" grpId="0"/>
      <p:bldP spid="4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5720" y="285728"/>
            <a:ext cx="2714644" cy="400110"/>
          </a:xfrm>
          <a:prstGeom prst="rect">
            <a:avLst/>
          </a:prstGeom>
          <a:noFill/>
        </p:spPr>
        <p:txBody>
          <a:bodyPr wrap="square" rtlCol="0">
            <a:spAutoFit/>
          </a:bodyPr>
          <a:lstStyle/>
          <a:p>
            <a:r>
              <a:rPr lang="fr-FR" sz="2000" b="1" u="sng" dirty="0" smtClean="0"/>
              <a:t>Exemple chiffré</a:t>
            </a:r>
            <a:endParaRPr lang="fr-FR" sz="2000" b="1" u="sng" dirty="0"/>
          </a:p>
        </p:txBody>
      </p:sp>
      <p:graphicFrame>
        <p:nvGraphicFramePr>
          <p:cNvPr id="6" name="Tableau 5"/>
          <p:cNvGraphicFramePr>
            <a:graphicFrameLocks noGrp="1"/>
          </p:cNvGraphicFramePr>
          <p:nvPr/>
        </p:nvGraphicFramePr>
        <p:xfrm>
          <a:off x="642910" y="928670"/>
          <a:ext cx="7715304" cy="3814769"/>
        </p:xfrm>
        <a:graphic>
          <a:graphicData uri="http://schemas.openxmlformats.org/drawingml/2006/table">
            <a:tbl>
              <a:tblPr/>
              <a:tblGrid>
                <a:gridCol w="1928826"/>
                <a:gridCol w="1928826"/>
                <a:gridCol w="1928826"/>
                <a:gridCol w="1928826"/>
              </a:tblGrid>
              <a:tr h="254317">
                <a:tc>
                  <a:txBody>
                    <a:bodyPr/>
                    <a:lstStyle/>
                    <a:p>
                      <a:pPr algn="ctr">
                        <a:spcAft>
                          <a:spcPts val="0"/>
                        </a:spcAft>
                      </a:pPr>
                      <a:endParaRPr lang="fr-F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1</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a:latin typeface="Times New Roman"/>
                          <a:ea typeface="Calibri"/>
                          <a:cs typeface="Times New Roman"/>
                        </a:rPr>
                        <a:t>Situation 2</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600" dirty="0">
                          <a:latin typeface="Times New Roman"/>
                          <a:ea typeface="Calibri"/>
                          <a:cs typeface="Times New Roman"/>
                        </a:rPr>
                        <a:t>Situation 3</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a:latin typeface="Times New Roman"/>
                          <a:ea typeface="Calibri"/>
                          <a:cs typeface="Times New Roman"/>
                        </a:rPr>
                        <a:t>Capitaux </a:t>
                      </a:r>
                      <a:endParaRPr lang="fr-FR" sz="1600" dirty="0">
                        <a:latin typeface="Calibri"/>
                        <a:ea typeface="Calibri"/>
                        <a:cs typeface="Times New Roman"/>
                      </a:endParaRPr>
                    </a:p>
                    <a:p>
                      <a:pPr algn="ctr">
                        <a:spcAft>
                          <a:spcPts val="0"/>
                        </a:spcAft>
                      </a:pPr>
                      <a:r>
                        <a:rPr lang="fr-FR" sz="1600" dirty="0">
                          <a:latin typeface="Times New Roman"/>
                          <a:ea typeface="Calibri"/>
                          <a:cs typeface="Times New Roman"/>
                        </a:rPr>
                        <a:t>propres</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endParaRPr lang="fr-FR" sz="1600" b="1" dirty="0">
                        <a:solidFill>
                          <a:schemeClr val="accent1"/>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Capitaux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investis</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Taux de</a:t>
                      </a:r>
                      <a:r>
                        <a:rPr lang="fr-FR" sz="1600" baseline="0" dirty="0" smtClean="0">
                          <a:latin typeface="Times New Roman"/>
                          <a:ea typeface="Calibri"/>
                          <a:cs typeface="Times New Roman"/>
                        </a:rPr>
                        <a:t> rentabilité économique</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dirty="0" smtClean="0">
                          <a:latin typeface="Times New Roman"/>
                          <a:ea typeface="Calibri"/>
                          <a:cs typeface="Times New Roman"/>
                        </a:rPr>
                        <a:t>Profit</a:t>
                      </a:r>
                    </a:p>
                    <a:p>
                      <a:pPr algn="ctr">
                        <a:spcAft>
                          <a:spcPts val="0"/>
                        </a:spcAft>
                      </a:pPr>
                      <a:r>
                        <a:rPr lang="fr-FR" sz="1600" dirty="0" smtClean="0">
                          <a:latin typeface="Times New Roman"/>
                          <a:ea typeface="Calibri"/>
                          <a:cs typeface="Times New Roman"/>
                        </a:rPr>
                        <a:t>réalisé</a:t>
                      </a:r>
                      <a:endParaRPr lang="fr-F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r>
                        <a:rPr lang="fr-FR" sz="1600">
                          <a:latin typeface="Times New Roman"/>
                          <a:ea typeface="Calibri"/>
                          <a:cs typeface="Times New Roman"/>
                        </a:rPr>
                        <a:t>Intérêts </a:t>
                      </a:r>
                      <a:endParaRPr lang="fr-FR" sz="1600">
                        <a:latin typeface="Calibri"/>
                        <a:ea typeface="Calibri"/>
                        <a:cs typeface="Times New Roman"/>
                      </a:endParaRPr>
                    </a:p>
                    <a:p>
                      <a:pPr algn="ctr">
                        <a:spcAft>
                          <a:spcPts val="0"/>
                        </a:spcAft>
                      </a:pPr>
                      <a:r>
                        <a:rPr lang="fr-FR" sz="1600">
                          <a:latin typeface="Times New Roman"/>
                          <a:ea typeface="Calibri"/>
                          <a:cs typeface="Times New Roman"/>
                        </a:rPr>
                        <a:t>de la dette</a:t>
                      </a:r>
                      <a:endParaRPr lang="fr-F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636">
                <a:tc>
                  <a:txBody>
                    <a:bodyPr/>
                    <a:lstStyle/>
                    <a:p>
                      <a:pPr algn="ctr">
                        <a:spcAft>
                          <a:spcPts val="0"/>
                        </a:spcAft>
                      </a:pPr>
                      <a:endParaRPr lang="fr-FR" sz="1600" b="1" dirty="0">
                        <a:solidFill>
                          <a:srgbClr val="7030A0"/>
                        </a:solidFill>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fr-FR"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3071802" y="1285860"/>
            <a:ext cx="1214446" cy="369332"/>
          </a:xfrm>
          <a:prstGeom prst="rect">
            <a:avLst/>
          </a:prstGeom>
          <a:noFill/>
        </p:spPr>
        <p:txBody>
          <a:bodyPr wrap="square" rtlCol="0">
            <a:spAutoFit/>
          </a:bodyPr>
          <a:lstStyle/>
          <a:p>
            <a:r>
              <a:rPr lang="fr-FR" dirty="0" smtClean="0"/>
              <a:t>100 000 €</a:t>
            </a:r>
            <a:endParaRPr lang="fr-FR" dirty="0"/>
          </a:p>
        </p:txBody>
      </p:sp>
      <p:sp>
        <p:nvSpPr>
          <p:cNvPr id="9" name="ZoneTexte 8"/>
          <p:cNvSpPr txBox="1"/>
          <p:nvPr/>
        </p:nvSpPr>
        <p:spPr>
          <a:xfrm>
            <a:off x="4929190" y="1285860"/>
            <a:ext cx="1214446" cy="369332"/>
          </a:xfrm>
          <a:prstGeom prst="rect">
            <a:avLst/>
          </a:prstGeom>
          <a:noFill/>
        </p:spPr>
        <p:txBody>
          <a:bodyPr wrap="square" rtlCol="0">
            <a:spAutoFit/>
          </a:bodyPr>
          <a:lstStyle/>
          <a:p>
            <a:r>
              <a:rPr lang="fr-FR" dirty="0" smtClean="0"/>
              <a:t>100 000 €</a:t>
            </a:r>
            <a:endParaRPr lang="fr-FR" dirty="0"/>
          </a:p>
        </p:txBody>
      </p:sp>
      <p:sp>
        <p:nvSpPr>
          <p:cNvPr id="10" name="ZoneTexte 9"/>
          <p:cNvSpPr txBox="1"/>
          <p:nvPr/>
        </p:nvSpPr>
        <p:spPr>
          <a:xfrm>
            <a:off x="6786578" y="1285860"/>
            <a:ext cx="1214446" cy="369332"/>
          </a:xfrm>
          <a:prstGeom prst="rect">
            <a:avLst/>
          </a:prstGeom>
          <a:noFill/>
        </p:spPr>
        <p:txBody>
          <a:bodyPr wrap="square" rtlCol="0">
            <a:spAutoFit/>
          </a:bodyPr>
          <a:lstStyle/>
          <a:p>
            <a:r>
              <a:rPr lang="fr-FR" dirty="0" smtClean="0"/>
              <a:t>100 000 €</a:t>
            </a:r>
            <a:endParaRPr lang="fr-FR" dirty="0"/>
          </a:p>
        </p:txBody>
      </p:sp>
      <p:sp>
        <p:nvSpPr>
          <p:cNvPr id="12" name="ZoneTexte 11"/>
          <p:cNvSpPr txBox="1"/>
          <p:nvPr/>
        </p:nvSpPr>
        <p:spPr>
          <a:xfrm>
            <a:off x="3071802" y="1785926"/>
            <a:ext cx="1214446"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0 €</a:t>
            </a:r>
            <a:endParaRPr lang="fr-FR" b="1" dirty="0">
              <a:solidFill>
                <a:srgbClr val="00B0F0"/>
              </a:solidFill>
            </a:endParaRPr>
          </a:p>
        </p:txBody>
      </p:sp>
      <p:sp>
        <p:nvSpPr>
          <p:cNvPr id="13" name="ZoneTexte 12"/>
          <p:cNvSpPr txBox="1"/>
          <p:nvPr/>
        </p:nvSpPr>
        <p:spPr>
          <a:xfrm>
            <a:off x="5072066" y="1785926"/>
            <a:ext cx="1214446" cy="369332"/>
          </a:xfrm>
          <a:prstGeom prst="rect">
            <a:avLst/>
          </a:prstGeom>
          <a:noFill/>
        </p:spPr>
        <p:txBody>
          <a:bodyPr wrap="square" rtlCol="0">
            <a:spAutoFit/>
          </a:bodyPr>
          <a:lstStyle/>
          <a:p>
            <a:r>
              <a:rPr lang="fr-FR" b="1" dirty="0" smtClean="0">
                <a:solidFill>
                  <a:srgbClr val="0EED03"/>
                </a:solidFill>
              </a:rPr>
              <a:t>50 000 €</a:t>
            </a:r>
            <a:endParaRPr lang="fr-FR" b="1" dirty="0">
              <a:solidFill>
                <a:srgbClr val="0EED03"/>
              </a:solidFill>
            </a:endParaRPr>
          </a:p>
        </p:txBody>
      </p:sp>
      <p:sp>
        <p:nvSpPr>
          <p:cNvPr id="14" name="ZoneTexte 13"/>
          <p:cNvSpPr txBox="1"/>
          <p:nvPr/>
        </p:nvSpPr>
        <p:spPr>
          <a:xfrm>
            <a:off x="6786578" y="1785926"/>
            <a:ext cx="1214446" cy="369332"/>
          </a:xfrm>
          <a:prstGeom prst="rect">
            <a:avLst/>
          </a:prstGeom>
          <a:noFill/>
        </p:spPr>
        <p:txBody>
          <a:bodyPr wrap="square" rtlCol="0">
            <a:spAutoFit/>
          </a:bodyPr>
          <a:lstStyle/>
          <a:p>
            <a:r>
              <a:rPr lang="fr-FR" b="1" dirty="0" smtClean="0">
                <a:solidFill>
                  <a:srgbClr val="FF0000"/>
                </a:solidFill>
              </a:rPr>
              <a:t>100 000 €</a:t>
            </a:r>
            <a:endParaRPr lang="fr-FR" b="1" dirty="0">
              <a:solidFill>
                <a:srgbClr val="FF0000"/>
              </a:solidFill>
            </a:endParaRPr>
          </a:p>
        </p:txBody>
      </p:sp>
      <p:sp>
        <p:nvSpPr>
          <p:cNvPr id="16" name="ZoneTexte 15"/>
          <p:cNvSpPr txBox="1"/>
          <p:nvPr/>
        </p:nvSpPr>
        <p:spPr>
          <a:xfrm>
            <a:off x="3071802" y="2285992"/>
            <a:ext cx="1214446" cy="369332"/>
          </a:xfrm>
          <a:prstGeom prst="rect">
            <a:avLst/>
          </a:prstGeom>
          <a:noFill/>
        </p:spPr>
        <p:txBody>
          <a:bodyPr wrap="square" rtlCol="0">
            <a:spAutoFit/>
          </a:bodyPr>
          <a:lstStyle/>
          <a:p>
            <a:r>
              <a:rPr lang="fr-FR" dirty="0" smtClean="0"/>
              <a:t>100 000 €</a:t>
            </a:r>
            <a:endParaRPr lang="fr-FR" dirty="0"/>
          </a:p>
        </p:txBody>
      </p:sp>
      <p:sp>
        <p:nvSpPr>
          <p:cNvPr id="17" name="ZoneTexte 16"/>
          <p:cNvSpPr txBox="1"/>
          <p:nvPr/>
        </p:nvSpPr>
        <p:spPr>
          <a:xfrm>
            <a:off x="5000628" y="2285992"/>
            <a:ext cx="1214446" cy="369332"/>
          </a:xfrm>
          <a:prstGeom prst="rect">
            <a:avLst/>
          </a:prstGeom>
          <a:noFill/>
        </p:spPr>
        <p:txBody>
          <a:bodyPr wrap="square" rtlCol="0">
            <a:spAutoFit/>
          </a:bodyPr>
          <a:lstStyle/>
          <a:p>
            <a:r>
              <a:rPr lang="fr-FR" dirty="0" smtClean="0"/>
              <a:t>150 000 €</a:t>
            </a:r>
            <a:endParaRPr lang="fr-FR" dirty="0"/>
          </a:p>
        </p:txBody>
      </p:sp>
      <p:sp>
        <p:nvSpPr>
          <p:cNvPr id="18" name="ZoneTexte 17"/>
          <p:cNvSpPr txBox="1"/>
          <p:nvPr/>
        </p:nvSpPr>
        <p:spPr>
          <a:xfrm>
            <a:off x="6786578" y="2285992"/>
            <a:ext cx="1214446" cy="369332"/>
          </a:xfrm>
          <a:prstGeom prst="rect">
            <a:avLst/>
          </a:prstGeom>
          <a:noFill/>
        </p:spPr>
        <p:txBody>
          <a:bodyPr wrap="square" rtlCol="0">
            <a:spAutoFit/>
          </a:bodyPr>
          <a:lstStyle/>
          <a:p>
            <a:r>
              <a:rPr lang="fr-FR" dirty="0"/>
              <a:t>2</a:t>
            </a:r>
            <a:r>
              <a:rPr lang="fr-FR" dirty="0" smtClean="0"/>
              <a:t>00 000 €</a:t>
            </a:r>
            <a:endParaRPr lang="fr-FR" dirty="0"/>
          </a:p>
        </p:txBody>
      </p:sp>
      <p:sp>
        <p:nvSpPr>
          <p:cNvPr id="21" name="ZoneTexte 20"/>
          <p:cNvSpPr txBox="1"/>
          <p:nvPr/>
        </p:nvSpPr>
        <p:spPr>
          <a:xfrm>
            <a:off x="30718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2" name="ZoneTexte 21"/>
          <p:cNvSpPr txBox="1"/>
          <p:nvPr/>
        </p:nvSpPr>
        <p:spPr>
          <a:xfrm>
            <a:off x="4929190"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3" name="ZoneTexte 22"/>
          <p:cNvSpPr txBox="1"/>
          <p:nvPr/>
        </p:nvSpPr>
        <p:spPr>
          <a:xfrm>
            <a:off x="6643702" y="2786058"/>
            <a:ext cx="1214446" cy="369332"/>
          </a:xfrm>
          <a:prstGeom prst="rect">
            <a:avLst/>
          </a:prstGeom>
          <a:noFill/>
        </p:spPr>
        <p:txBody>
          <a:bodyPr wrap="square" rtlCol="0">
            <a:spAutoFit/>
          </a:bodyPr>
          <a:lstStyle/>
          <a:p>
            <a:r>
              <a:rPr lang="fr-FR" dirty="0"/>
              <a:t> </a:t>
            </a:r>
            <a:r>
              <a:rPr lang="fr-FR" dirty="0" smtClean="0"/>
              <a:t>       10  %</a:t>
            </a:r>
            <a:endParaRPr lang="fr-FR" dirty="0"/>
          </a:p>
        </p:txBody>
      </p:sp>
      <p:sp>
        <p:nvSpPr>
          <p:cNvPr id="24" name="ZoneTexte 23"/>
          <p:cNvSpPr txBox="1"/>
          <p:nvPr/>
        </p:nvSpPr>
        <p:spPr>
          <a:xfrm>
            <a:off x="3214678" y="3286124"/>
            <a:ext cx="1214446" cy="369332"/>
          </a:xfrm>
          <a:prstGeom prst="rect">
            <a:avLst/>
          </a:prstGeom>
          <a:noFill/>
        </p:spPr>
        <p:txBody>
          <a:bodyPr wrap="square" rtlCol="0">
            <a:spAutoFit/>
          </a:bodyPr>
          <a:lstStyle/>
          <a:p>
            <a:r>
              <a:rPr lang="fr-FR" dirty="0" smtClean="0"/>
              <a:t>10 000 €</a:t>
            </a:r>
            <a:endParaRPr lang="fr-FR" dirty="0"/>
          </a:p>
        </p:txBody>
      </p:sp>
      <p:sp>
        <p:nvSpPr>
          <p:cNvPr id="26" name="ZoneTexte 25"/>
          <p:cNvSpPr txBox="1"/>
          <p:nvPr/>
        </p:nvSpPr>
        <p:spPr>
          <a:xfrm>
            <a:off x="5143504" y="3286124"/>
            <a:ext cx="1214446" cy="369332"/>
          </a:xfrm>
          <a:prstGeom prst="rect">
            <a:avLst/>
          </a:prstGeom>
          <a:noFill/>
        </p:spPr>
        <p:txBody>
          <a:bodyPr wrap="square" rtlCol="0">
            <a:spAutoFit/>
          </a:bodyPr>
          <a:lstStyle/>
          <a:p>
            <a:r>
              <a:rPr lang="fr-FR" dirty="0" smtClean="0"/>
              <a:t>15 000 €</a:t>
            </a:r>
            <a:endParaRPr lang="fr-FR" dirty="0"/>
          </a:p>
        </p:txBody>
      </p:sp>
      <p:sp>
        <p:nvSpPr>
          <p:cNvPr id="28" name="ZoneTexte 27"/>
          <p:cNvSpPr txBox="1"/>
          <p:nvPr/>
        </p:nvSpPr>
        <p:spPr>
          <a:xfrm>
            <a:off x="6786578" y="3286124"/>
            <a:ext cx="1214446" cy="369332"/>
          </a:xfrm>
          <a:prstGeom prst="rect">
            <a:avLst/>
          </a:prstGeom>
          <a:noFill/>
        </p:spPr>
        <p:txBody>
          <a:bodyPr wrap="square" rtlCol="0">
            <a:spAutoFit/>
          </a:bodyPr>
          <a:lstStyle/>
          <a:p>
            <a:r>
              <a:rPr lang="fr-FR" dirty="0" smtClean="0"/>
              <a:t>20 000 €</a:t>
            </a:r>
            <a:endParaRPr lang="fr-FR" dirty="0"/>
          </a:p>
        </p:txBody>
      </p:sp>
      <p:sp>
        <p:nvSpPr>
          <p:cNvPr id="31" name="ZoneTexte 30"/>
          <p:cNvSpPr txBox="1"/>
          <p:nvPr/>
        </p:nvSpPr>
        <p:spPr>
          <a:xfrm>
            <a:off x="3143240" y="3786190"/>
            <a:ext cx="1214446" cy="369332"/>
          </a:xfrm>
          <a:prstGeom prst="rect">
            <a:avLst/>
          </a:prstGeom>
          <a:noFill/>
        </p:spPr>
        <p:txBody>
          <a:bodyPr wrap="square" rtlCol="0">
            <a:spAutoFit/>
          </a:bodyPr>
          <a:lstStyle/>
          <a:p>
            <a:r>
              <a:rPr lang="fr-FR" dirty="0"/>
              <a:t> </a:t>
            </a:r>
            <a:r>
              <a:rPr lang="fr-FR" dirty="0" smtClean="0"/>
              <a:t>           0 €</a:t>
            </a:r>
            <a:endParaRPr lang="fr-FR" dirty="0"/>
          </a:p>
        </p:txBody>
      </p:sp>
      <p:sp>
        <p:nvSpPr>
          <p:cNvPr id="32" name="ZoneTexte 31"/>
          <p:cNvSpPr txBox="1"/>
          <p:nvPr/>
        </p:nvSpPr>
        <p:spPr>
          <a:xfrm>
            <a:off x="4643438" y="3786190"/>
            <a:ext cx="1500198" cy="369332"/>
          </a:xfrm>
          <a:prstGeom prst="rect">
            <a:avLst/>
          </a:prstGeom>
          <a:noFill/>
        </p:spPr>
        <p:txBody>
          <a:bodyPr wrap="square" rtlCol="0">
            <a:spAutoFit/>
          </a:bodyPr>
          <a:lstStyle/>
          <a:p>
            <a:r>
              <a:rPr lang="fr-FR" dirty="0"/>
              <a:t> </a:t>
            </a:r>
            <a:r>
              <a:rPr lang="fr-FR" dirty="0" smtClean="0"/>
              <a:t>           2 500 €</a:t>
            </a:r>
            <a:endParaRPr lang="fr-FR" dirty="0"/>
          </a:p>
        </p:txBody>
      </p:sp>
      <p:sp>
        <p:nvSpPr>
          <p:cNvPr id="34" name="ZoneTexte 33"/>
          <p:cNvSpPr txBox="1"/>
          <p:nvPr/>
        </p:nvSpPr>
        <p:spPr>
          <a:xfrm>
            <a:off x="6357950" y="3786190"/>
            <a:ext cx="1500198" cy="369332"/>
          </a:xfrm>
          <a:prstGeom prst="rect">
            <a:avLst/>
          </a:prstGeom>
          <a:noFill/>
        </p:spPr>
        <p:txBody>
          <a:bodyPr wrap="square" rtlCol="0">
            <a:spAutoFit/>
          </a:bodyPr>
          <a:lstStyle/>
          <a:p>
            <a:r>
              <a:rPr lang="fr-FR" dirty="0"/>
              <a:t> </a:t>
            </a:r>
            <a:r>
              <a:rPr lang="fr-FR" dirty="0" smtClean="0"/>
              <a:t>           5 000 €</a:t>
            </a:r>
            <a:endParaRPr lang="fr-FR" dirty="0"/>
          </a:p>
        </p:txBody>
      </p:sp>
      <p:sp>
        <p:nvSpPr>
          <p:cNvPr id="37" name="ZoneTexte 36"/>
          <p:cNvSpPr txBox="1"/>
          <p:nvPr/>
        </p:nvSpPr>
        <p:spPr>
          <a:xfrm>
            <a:off x="2928926"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10 %</a:t>
            </a:r>
            <a:endParaRPr lang="fr-FR" b="1" dirty="0">
              <a:solidFill>
                <a:srgbClr val="00B0F0"/>
              </a:solidFill>
            </a:endParaRPr>
          </a:p>
        </p:txBody>
      </p:sp>
      <p:sp>
        <p:nvSpPr>
          <p:cNvPr id="41" name="ZoneTexte 40"/>
          <p:cNvSpPr txBox="1"/>
          <p:nvPr/>
        </p:nvSpPr>
        <p:spPr>
          <a:xfrm>
            <a:off x="4857752"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a:t>
            </a:r>
            <a:r>
              <a:rPr lang="fr-FR" b="1" dirty="0" smtClean="0">
                <a:solidFill>
                  <a:srgbClr val="0EED03"/>
                </a:solidFill>
              </a:rPr>
              <a:t>12,5 %</a:t>
            </a:r>
            <a:endParaRPr lang="fr-FR" b="1" dirty="0">
              <a:solidFill>
                <a:srgbClr val="0EED03"/>
              </a:solidFill>
            </a:endParaRPr>
          </a:p>
        </p:txBody>
      </p:sp>
      <p:sp>
        <p:nvSpPr>
          <p:cNvPr id="42" name="ZoneTexte 41"/>
          <p:cNvSpPr txBox="1"/>
          <p:nvPr/>
        </p:nvSpPr>
        <p:spPr>
          <a:xfrm>
            <a:off x="6643702" y="4286256"/>
            <a:ext cx="1357322" cy="369332"/>
          </a:xfrm>
          <a:prstGeom prst="rect">
            <a:avLst/>
          </a:prstGeom>
          <a:noFill/>
        </p:spPr>
        <p:txBody>
          <a:bodyPr wrap="square" rtlCol="0">
            <a:spAutoFit/>
          </a:bodyPr>
          <a:lstStyle/>
          <a:p>
            <a:r>
              <a:rPr lang="fr-FR" b="1" dirty="0">
                <a:solidFill>
                  <a:srgbClr val="00B0F0"/>
                </a:solidFill>
              </a:rPr>
              <a:t> </a:t>
            </a:r>
            <a:r>
              <a:rPr lang="fr-FR" b="1" dirty="0" smtClean="0">
                <a:solidFill>
                  <a:srgbClr val="00B0F0"/>
                </a:solidFill>
              </a:rPr>
              <a:t>         </a:t>
            </a:r>
            <a:r>
              <a:rPr lang="fr-FR" b="1" dirty="0" smtClean="0">
                <a:solidFill>
                  <a:srgbClr val="FF0000"/>
                </a:solidFill>
              </a:rPr>
              <a:t>15 %</a:t>
            </a:r>
            <a:endParaRPr lang="fr-FR" b="1" dirty="0">
              <a:solidFill>
                <a:srgbClr val="FF0000"/>
              </a:solidFill>
            </a:endParaRPr>
          </a:p>
        </p:txBody>
      </p:sp>
      <p:sp>
        <p:nvSpPr>
          <p:cNvPr id="43" name="ZoneTexte 42"/>
          <p:cNvSpPr txBox="1"/>
          <p:nvPr/>
        </p:nvSpPr>
        <p:spPr>
          <a:xfrm>
            <a:off x="611560" y="4869160"/>
            <a:ext cx="8215370" cy="830997"/>
          </a:xfrm>
          <a:prstGeom prst="rect">
            <a:avLst/>
          </a:prstGeom>
          <a:noFill/>
        </p:spPr>
        <p:txBody>
          <a:bodyPr wrap="square" rtlCol="0">
            <a:spAutoFit/>
          </a:bodyPr>
          <a:lstStyle/>
          <a:p>
            <a:r>
              <a:rPr lang="fr-FR" sz="2400" dirty="0" smtClean="0"/>
              <a:t>A mesure que le </a:t>
            </a:r>
            <a:r>
              <a:rPr lang="fr-FR" sz="2400" b="1" dirty="0" smtClean="0">
                <a:solidFill>
                  <a:schemeClr val="accent1"/>
                </a:solidFill>
              </a:rPr>
              <a:t>montant emprunté </a:t>
            </a:r>
            <a:r>
              <a:rPr lang="fr-FR" sz="2400" dirty="0" smtClean="0"/>
              <a:t>augmente, </a:t>
            </a:r>
          </a:p>
          <a:p>
            <a:r>
              <a:rPr lang="fr-FR" sz="2400" b="1" dirty="0" smtClean="0">
                <a:solidFill>
                  <a:srgbClr val="7030A0"/>
                </a:solidFill>
              </a:rPr>
              <a:t>la rentabilité financière</a:t>
            </a:r>
            <a:r>
              <a:rPr lang="fr-FR" sz="2400" dirty="0" smtClean="0"/>
              <a:t> s’élève. On a un effet de levier positif.</a:t>
            </a:r>
            <a:endParaRPr lang="fr-FR" sz="2400" dirty="0"/>
          </a:p>
        </p:txBody>
      </p:sp>
      <p:sp>
        <p:nvSpPr>
          <p:cNvPr id="27" name="ZoneTexte 26"/>
          <p:cNvSpPr txBox="1"/>
          <p:nvPr/>
        </p:nvSpPr>
        <p:spPr>
          <a:xfrm>
            <a:off x="827584" y="1628800"/>
            <a:ext cx="1584176" cy="584775"/>
          </a:xfrm>
          <a:prstGeom prst="rect">
            <a:avLst/>
          </a:prstGeom>
          <a:noFill/>
        </p:spPr>
        <p:txBody>
          <a:bodyPr wrap="square" rtlCol="0">
            <a:spAutoFit/>
          </a:bodyPr>
          <a:lstStyle/>
          <a:p>
            <a:pPr algn="ctr">
              <a:spcAft>
                <a:spcPts val="0"/>
              </a:spcAft>
            </a:pPr>
            <a:r>
              <a:rPr lang="fr-FR" sz="1600" dirty="0" smtClean="0">
                <a:latin typeface="Times New Roman"/>
                <a:ea typeface="Calibri"/>
                <a:cs typeface="Times New Roman"/>
              </a:rPr>
              <a:t>Capitaux </a:t>
            </a:r>
            <a:endParaRPr lang="fr-FR" sz="1600" dirty="0" smtClean="0">
              <a:ea typeface="Calibri"/>
              <a:cs typeface="Times New Roman"/>
            </a:endParaRPr>
          </a:p>
          <a:p>
            <a:pPr algn="ctr">
              <a:spcAft>
                <a:spcPts val="0"/>
              </a:spcAft>
            </a:pPr>
            <a:r>
              <a:rPr lang="fr-FR" sz="1600" dirty="0" smtClean="0">
                <a:latin typeface="Times New Roman"/>
                <a:ea typeface="Calibri"/>
                <a:cs typeface="Times New Roman"/>
              </a:rPr>
              <a:t>empruntés</a:t>
            </a:r>
            <a:endParaRPr lang="fr-FR" sz="1600" dirty="0">
              <a:ea typeface="Calibri"/>
              <a:cs typeface="Times New Roman"/>
            </a:endParaRPr>
          </a:p>
        </p:txBody>
      </p:sp>
      <p:sp>
        <p:nvSpPr>
          <p:cNvPr id="29" name="ZoneTexte 28"/>
          <p:cNvSpPr txBox="1"/>
          <p:nvPr/>
        </p:nvSpPr>
        <p:spPr>
          <a:xfrm>
            <a:off x="683568" y="4221088"/>
            <a:ext cx="1872208" cy="584775"/>
          </a:xfrm>
          <a:prstGeom prst="rect">
            <a:avLst/>
          </a:prstGeom>
          <a:noFill/>
        </p:spPr>
        <p:txBody>
          <a:bodyPr wrap="square" rtlCol="0">
            <a:spAutoFit/>
          </a:bodyPr>
          <a:lstStyle/>
          <a:p>
            <a:pPr algn="ctr">
              <a:spcAft>
                <a:spcPts val="0"/>
              </a:spcAft>
            </a:pPr>
            <a:r>
              <a:rPr lang="fr-FR" sz="1600" dirty="0" smtClean="0">
                <a:latin typeface="Times New Roman"/>
                <a:ea typeface="Calibri"/>
                <a:cs typeface="Times New Roman"/>
              </a:rPr>
              <a:t>Taux de rentabilité financière</a:t>
            </a:r>
            <a:endParaRPr lang="fr-FR" sz="1600" dirty="0" smtClean="0">
              <a:ea typeface="Calibri"/>
              <a:cs typeface="Times New Roman"/>
            </a:endParaRPr>
          </a:p>
        </p:txBody>
      </p:sp>
      <p:sp>
        <p:nvSpPr>
          <p:cNvPr id="30" name="ZoneTexte 29"/>
          <p:cNvSpPr txBox="1"/>
          <p:nvPr/>
        </p:nvSpPr>
        <p:spPr>
          <a:xfrm>
            <a:off x="611560" y="2276872"/>
            <a:ext cx="7776864"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sz="2400" dirty="0" smtClean="0"/>
              <a:t>Attention ! </a:t>
            </a:r>
          </a:p>
          <a:p>
            <a:pPr algn="ctr"/>
            <a:r>
              <a:rPr lang="fr-FR" sz="2400" dirty="0" smtClean="0"/>
              <a:t>N’oubliez pas que cela ne se produit que </a:t>
            </a:r>
          </a:p>
          <a:p>
            <a:pPr algn="ctr"/>
            <a:r>
              <a:rPr lang="fr-FR" sz="2400" dirty="0" smtClean="0"/>
              <a:t>si le taux d’intérêt (5 %) est inférieur au taux de rentabilité économique (10 %), sinon l’emprunt conduirait au contraire à une baisse de la rentabilité financière.</a:t>
            </a:r>
          </a:p>
        </p:txBody>
      </p:sp>
    </p:spTree>
    <p:custDataLst>
      <p:tags r:id="rId1"/>
    </p:custDataLst>
  </p:cSld>
  <p:clrMapOvr>
    <a:masterClrMapping/>
  </p:clrMapOvr>
  <p:transition advTm="5286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2000" fill="hold"/>
                                        <p:tgtEl>
                                          <p:spTgt spid="27"/>
                                        </p:tgtEl>
                                        <p:attrNameLst>
                                          <p:attrName>style.color</p:attrName>
                                        </p:attrNameLst>
                                      </p:cBhvr>
                                      <p:to>
                                        <a:schemeClr val="accent1"/>
                                      </p:to>
                                    </p:animClr>
                                  </p:childTnLst>
                                </p:cTn>
                              </p:par>
                              <p:par>
                                <p:cTn id="7" presetID="5" presetClass="emph" presetSubtype="1" grpId="1" nodeType="withEffect">
                                  <p:stCondLst>
                                    <p:cond delay="0"/>
                                  </p:stCondLst>
                                  <p:childTnLst>
                                    <p:set>
                                      <p:cBhvr override="childStyle">
                                        <p:cTn id="8" dur="indefinite"/>
                                        <p:tgtEl>
                                          <p:spTgt spid="27"/>
                                        </p:tgtEl>
                                        <p:attrNameLst>
                                          <p:attrName>style.fontStyle</p:attrName>
                                        </p:attrNameLst>
                                      </p:cBhvr>
                                      <p:to>
                                        <p:strVal val="normal"/>
                                      </p:to>
                                    </p:set>
                                    <p:set>
                                      <p:cBhvr override="childStyle">
                                        <p:cTn id="9" dur="indefinite"/>
                                        <p:tgtEl>
                                          <p:spTgt spid="27"/>
                                        </p:tgtEl>
                                        <p:attrNameLst>
                                          <p:attrName>style.fontWeight</p:attrName>
                                        </p:attrNameLst>
                                      </p:cBhvr>
                                      <p:to>
                                        <p:strVal val="bold"/>
                                      </p:to>
                                    </p:set>
                                    <p:set>
                                      <p:cBhvr override="childStyle">
                                        <p:cTn id="10" dur="indefinite"/>
                                        <p:tgtEl>
                                          <p:spTgt spid="27"/>
                                        </p:tgtEl>
                                        <p:attrNameLst>
                                          <p:attrName>style.textDecorationUnderline</p:attrName>
                                        </p:attrNameLst>
                                      </p:cBhvr>
                                      <p:to>
                                        <p:strVal val="false"/>
                                      </p:to>
                                    </p:set>
                                  </p:childTnLst>
                                </p:cTn>
                              </p:par>
                            </p:childTnLst>
                          </p:cTn>
                        </p:par>
                      </p:childTnLst>
                    </p:cTn>
                  </p:par>
                  <p:par>
                    <p:cTn id="11" fill="hold">
                      <p:stCondLst>
                        <p:cond delay="indefinite"/>
                      </p:stCondLst>
                      <p:childTnLst>
                        <p:par>
                          <p:cTn id="12" fill="hold">
                            <p:stCondLst>
                              <p:cond delay="0"/>
                            </p:stCondLst>
                            <p:childTnLst>
                              <p:par>
                                <p:cTn id="13" presetID="35" presetClass="emph" presetSubtype="0" repeatCount="indefinite" fill="hold" grpId="2" nodeType="clickEffect">
                                  <p:stCondLst>
                                    <p:cond delay="0"/>
                                  </p:stCondLst>
                                  <p:childTnLst>
                                    <p:anim calcmode="discrete" valueType="str">
                                      <p:cBhvr>
                                        <p:cTn id="14" dur="1000" fill="hold"/>
                                        <p:tgtEl>
                                          <p:spTgt spid="27"/>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grpId="0" nodeType="clickEffect">
                                  <p:stCondLst>
                                    <p:cond delay="0"/>
                                  </p:stCondLst>
                                  <p:childTnLst>
                                    <p:animScale>
                                      <p:cBhvr>
                                        <p:cTn id="18" dur="2000" fill="hold"/>
                                        <p:tgtEl>
                                          <p:spTgt spid="12"/>
                                        </p:tgtEl>
                                      </p:cBhvr>
                                      <p:by x="150000" y="150000"/>
                                    </p:animScale>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grpId="0" nodeType="clickEffect">
                                  <p:stCondLst>
                                    <p:cond delay="0"/>
                                  </p:stCondLst>
                                  <p:childTnLst>
                                    <p:animScale>
                                      <p:cBhvr>
                                        <p:cTn id="22" dur="2000" fill="hold"/>
                                        <p:tgtEl>
                                          <p:spTgt spid="13"/>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grpId="0" nodeType="clickEffect">
                                  <p:stCondLst>
                                    <p:cond delay="0"/>
                                  </p:stCondLst>
                                  <p:childTnLst>
                                    <p:animScale>
                                      <p:cBhvr>
                                        <p:cTn id="26" dur="2000" fill="hold"/>
                                        <p:tgtEl>
                                          <p:spTgt spid="14"/>
                                        </p:tgtEl>
                                      </p:cBhvr>
                                      <p:by x="150000" y="150000"/>
                                    </p:animScale>
                                  </p:childTnLst>
                                </p:cTn>
                              </p:par>
                            </p:childTnLst>
                          </p:cTn>
                        </p:par>
                      </p:childTnLst>
                    </p:cTn>
                  </p:par>
                  <p:par>
                    <p:cTn id="27" fill="hold">
                      <p:stCondLst>
                        <p:cond delay="indefinite"/>
                      </p:stCondLst>
                      <p:childTnLst>
                        <p:par>
                          <p:cTn id="28" fill="hold">
                            <p:stCondLst>
                              <p:cond delay="0"/>
                            </p:stCondLst>
                            <p:childTnLst>
                              <p:par>
                                <p:cTn id="29" presetID="3" presetClass="emph" presetSubtype="2" fill="hold" grpId="0" nodeType="clickEffect">
                                  <p:stCondLst>
                                    <p:cond delay="0"/>
                                  </p:stCondLst>
                                  <p:childTnLst>
                                    <p:animClr clrSpc="rgb">
                                      <p:cBhvr override="childStyle">
                                        <p:cTn id="30" dur="2000" fill="hold"/>
                                        <p:tgtEl>
                                          <p:spTgt spid="29"/>
                                        </p:tgtEl>
                                        <p:attrNameLst>
                                          <p:attrName>style.color</p:attrName>
                                        </p:attrNameLst>
                                      </p:cBhvr>
                                      <p:to>
                                        <a:srgbClr val="9933FF"/>
                                      </p:to>
                                    </p:animClr>
                                  </p:childTnLst>
                                </p:cTn>
                              </p:par>
                              <p:par>
                                <p:cTn id="31" presetID="5" presetClass="emph" presetSubtype="1" grpId="1" nodeType="withEffect">
                                  <p:stCondLst>
                                    <p:cond delay="0"/>
                                  </p:stCondLst>
                                  <p:childTnLst>
                                    <p:set>
                                      <p:cBhvr override="childStyle">
                                        <p:cTn id="32" dur="indefinite"/>
                                        <p:tgtEl>
                                          <p:spTgt spid="29"/>
                                        </p:tgtEl>
                                        <p:attrNameLst>
                                          <p:attrName>style.fontStyle</p:attrName>
                                        </p:attrNameLst>
                                      </p:cBhvr>
                                      <p:to>
                                        <p:strVal val="normal"/>
                                      </p:to>
                                    </p:set>
                                    <p:set>
                                      <p:cBhvr override="childStyle">
                                        <p:cTn id="33" dur="indefinite"/>
                                        <p:tgtEl>
                                          <p:spTgt spid="29"/>
                                        </p:tgtEl>
                                        <p:attrNameLst>
                                          <p:attrName>style.fontWeight</p:attrName>
                                        </p:attrNameLst>
                                      </p:cBhvr>
                                      <p:to>
                                        <p:strVal val="bold"/>
                                      </p:to>
                                    </p:set>
                                    <p:set>
                                      <p:cBhvr override="childStyle">
                                        <p:cTn id="34" dur="indefinite"/>
                                        <p:tgtEl>
                                          <p:spTgt spid="29"/>
                                        </p:tgtEl>
                                        <p:attrNameLst>
                                          <p:attrName>style.textDecorationUnderline</p:attrName>
                                        </p:attrNameLst>
                                      </p:cBhvr>
                                      <p:to>
                                        <p:strVal val="false"/>
                                      </p:to>
                                    </p:set>
                                  </p:childTnLst>
                                </p:cTn>
                              </p:par>
                            </p:childTnLst>
                          </p:cTn>
                        </p:par>
                      </p:childTnLst>
                    </p:cTn>
                  </p:par>
                  <p:par>
                    <p:cTn id="35" fill="hold">
                      <p:stCondLst>
                        <p:cond delay="indefinite"/>
                      </p:stCondLst>
                      <p:childTnLst>
                        <p:par>
                          <p:cTn id="36" fill="hold">
                            <p:stCondLst>
                              <p:cond delay="0"/>
                            </p:stCondLst>
                            <p:childTnLst>
                              <p:par>
                                <p:cTn id="37" presetID="35" presetClass="emph" presetSubtype="0" repeatCount="indefinite" fill="hold" grpId="2" nodeType="clickEffect">
                                  <p:stCondLst>
                                    <p:cond delay="0"/>
                                  </p:stCondLst>
                                  <p:childTnLst>
                                    <p:anim calcmode="discrete" valueType="str">
                                      <p:cBhvr>
                                        <p:cTn id="38" dur="1000" fill="hold"/>
                                        <p:tgtEl>
                                          <p:spTgt spid="29"/>
                                        </p:tgtEl>
                                        <p:attrNameLst>
                                          <p:attrName>style.visibility</p:attrName>
                                        </p:attrNameLst>
                                      </p:cBhvr>
                                      <p:tavLst>
                                        <p:tav tm="0">
                                          <p:val>
                                            <p:strVal val="hidden"/>
                                          </p:val>
                                        </p:tav>
                                        <p:tav tm="50000">
                                          <p:val>
                                            <p:strVal val="visible"/>
                                          </p:val>
                                        </p:tav>
                                      </p:tavLst>
                                    </p:anim>
                                  </p:childTnLst>
                                </p:cTn>
                              </p:par>
                            </p:childTnLst>
                          </p:cTn>
                        </p:par>
                      </p:childTnLst>
                    </p:cTn>
                  </p:par>
                  <p:par>
                    <p:cTn id="39" fill="hold">
                      <p:stCondLst>
                        <p:cond delay="indefinite"/>
                      </p:stCondLst>
                      <p:childTnLst>
                        <p:par>
                          <p:cTn id="40" fill="hold">
                            <p:stCondLst>
                              <p:cond delay="0"/>
                            </p:stCondLst>
                            <p:childTnLst>
                              <p:par>
                                <p:cTn id="41" presetID="6" presetClass="emph" presetSubtype="0" fill="hold" grpId="0" nodeType="clickEffect">
                                  <p:stCondLst>
                                    <p:cond delay="0"/>
                                  </p:stCondLst>
                                  <p:childTnLst>
                                    <p:animScale>
                                      <p:cBhvr>
                                        <p:cTn id="42" dur="2000" fill="hold"/>
                                        <p:tgtEl>
                                          <p:spTgt spid="37"/>
                                        </p:tgtEl>
                                      </p:cBhvr>
                                      <p:by x="150000" y="150000"/>
                                    </p:animScale>
                                  </p:childTnLst>
                                </p:cTn>
                              </p:par>
                            </p:childTnLst>
                          </p:cTn>
                        </p:par>
                      </p:childTnLst>
                    </p:cTn>
                  </p:par>
                  <p:par>
                    <p:cTn id="43" fill="hold">
                      <p:stCondLst>
                        <p:cond delay="indefinite"/>
                      </p:stCondLst>
                      <p:childTnLst>
                        <p:par>
                          <p:cTn id="44" fill="hold">
                            <p:stCondLst>
                              <p:cond delay="0"/>
                            </p:stCondLst>
                            <p:childTnLst>
                              <p:par>
                                <p:cTn id="45" presetID="6" presetClass="emph" presetSubtype="0" fill="hold" grpId="0" nodeType="clickEffect">
                                  <p:stCondLst>
                                    <p:cond delay="0"/>
                                  </p:stCondLst>
                                  <p:childTnLst>
                                    <p:animScale>
                                      <p:cBhvr>
                                        <p:cTn id="46" dur="2000" fill="hold"/>
                                        <p:tgtEl>
                                          <p:spTgt spid="41"/>
                                        </p:tgtEl>
                                      </p:cBhvr>
                                      <p:by x="150000" y="150000"/>
                                    </p:animScale>
                                  </p:childTnLst>
                                </p:cTn>
                              </p:par>
                            </p:childTnLst>
                          </p:cTn>
                        </p:par>
                      </p:childTnLst>
                    </p:cTn>
                  </p:par>
                  <p:par>
                    <p:cTn id="47" fill="hold">
                      <p:stCondLst>
                        <p:cond delay="indefinite"/>
                      </p:stCondLst>
                      <p:childTnLst>
                        <p:par>
                          <p:cTn id="48" fill="hold">
                            <p:stCondLst>
                              <p:cond delay="0"/>
                            </p:stCondLst>
                            <p:childTnLst>
                              <p:par>
                                <p:cTn id="49" presetID="6" presetClass="emph" presetSubtype="0" fill="hold" grpId="0" nodeType="clickEffect">
                                  <p:stCondLst>
                                    <p:cond delay="0"/>
                                  </p:stCondLst>
                                  <p:childTnLst>
                                    <p:animScale>
                                      <p:cBhvr>
                                        <p:cTn id="50" dur="2000" fill="hold"/>
                                        <p:tgtEl>
                                          <p:spTgt spid="42"/>
                                        </p:tgtEl>
                                      </p:cBhvr>
                                      <p:by x="150000" y="150000"/>
                                    </p:animScale>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down)">
                                      <p:cBhvr>
                                        <p:cTn id="55" dur="580">
                                          <p:stCondLst>
                                            <p:cond delay="0"/>
                                          </p:stCondLst>
                                        </p:cTn>
                                        <p:tgtEl>
                                          <p:spTgt spid="43"/>
                                        </p:tgtEl>
                                      </p:cBhvr>
                                    </p:animEffect>
                                    <p:anim calcmode="lin" valueType="num">
                                      <p:cBhvr>
                                        <p:cTn id="56" dur="1822" tmFilter="0,0; 0.14,0.36; 0.43,0.73; 0.71,0.91; 1.0,1.0">
                                          <p:stCondLst>
                                            <p:cond delay="0"/>
                                          </p:stCondLst>
                                        </p:cTn>
                                        <p:tgtEl>
                                          <p:spTgt spid="43"/>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43"/>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43"/>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43"/>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43"/>
                                        </p:tgtEl>
                                        <p:attrNameLst>
                                          <p:attrName>ppt_y</p:attrName>
                                        </p:attrNameLst>
                                      </p:cBhvr>
                                      <p:tavLst>
                                        <p:tav tm="0" fmla="#ppt_y-sin(pi*$)/81">
                                          <p:val>
                                            <p:fltVal val="0"/>
                                          </p:val>
                                        </p:tav>
                                        <p:tav tm="100000">
                                          <p:val>
                                            <p:fltVal val="1"/>
                                          </p:val>
                                        </p:tav>
                                      </p:tavLst>
                                    </p:anim>
                                    <p:animScale>
                                      <p:cBhvr>
                                        <p:cTn id="61" dur="26">
                                          <p:stCondLst>
                                            <p:cond delay="650"/>
                                          </p:stCondLst>
                                        </p:cTn>
                                        <p:tgtEl>
                                          <p:spTgt spid="43"/>
                                        </p:tgtEl>
                                      </p:cBhvr>
                                      <p:to x="100000" y="60000"/>
                                    </p:animScale>
                                    <p:animScale>
                                      <p:cBhvr>
                                        <p:cTn id="62" dur="166" decel="50000">
                                          <p:stCondLst>
                                            <p:cond delay="676"/>
                                          </p:stCondLst>
                                        </p:cTn>
                                        <p:tgtEl>
                                          <p:spTgt spid="43"/>
                                        </p:tgtEl>
                                      </p:cBhvr>
                                      <p:to x="100000" y="100000"/>
                                    </p:animScale>
                                    <p:animScale>
                                      <p:cBhvr>
                                        <p:cTn id="63" dur="26">
                                          <p:stCondLst>
                                            <p:cond delay="1312"/>
                                          </p:stCondLst>
                                        </p:cTn>
                                        <p:tgtEl>
                                          <p:spTgt spid="43"/>
                                        </p:tgtEl>
                                      </p:cBhvr>
                                      <p:to x="100000" y="80000"/>
                                    </p:animScale>
                                    <p:animScale>
                                      <p:cBhvr>
                                        <p:cTn id="64" dur="166" decel="50000">
                                          <p:stCondLst>
                                            <p:cond delay="1338"/>
                                          </p:stCondLst>
                                        </p:cTn>
                                        <p:tgtEl>
                                          <p:spTgt spid="43"/>
                                        </p:tgtEl>
                                      </p:cBhvr>
                                      <p:to x="100000" y="100000"/>
                                    </p:animScale>
                                    <p:animScale>
                                      <p:cBhvr>
                                        <p:cTn id="65" dur="26">
                                          <p:stCondLst>
                                            <p:cond delay="1642"/>
                                          </p:stCondLst>
                                        </p:cTn>
                                        <p:tgtEl>
                                          <p:spTgt spid="43"/>
                                        </p:tgtEl>
                                      </p:cBhvr>
                                      <p:to x="100000" y="90000"/>
                                    </p:animScale>
                                    <p:animScale>
                                      <p:cBhvr>
                                        <p:cTn id="66" dur="166" decel="50000">
                                          <p:stCondLst>
                                            <p:cond delay="1668"/>
                                          </p:stCondLst>
                                        </p:cTn>
                                        <p:tgtEl>
                                          <p:spTgt spid="43"/>
                                        </p:tgtEl>
                                      </p:cBhvr>
                                      <p:to x="100000" y="100000"/>
                                    </p:animScale>
                                    <p:animScale>
                                      <p:cBhvr>
                                        <p:cTn id="67" dur="26">
                                          <p:stCondLst>
                                            <p:cond delay="1808"/>
                                          </p:stCondLst>
                                        </p:cTn>
                                        <p:tgtEl>
                                          <p:spTgt spid="43"/>
                                        </p:tgtEl>
                                      </p:cBhvr>
                                      <p:to x="100000" y="95000"/>
                                    </p:animScale>
                                    <p:animScale>
                                      <p:cBhvr>
                                        <p:cTn id="68" dur="166" decel="50000">
                                          <p:stCondLst>
                                            <p:cond delay="1834"/>
                                          </p:stCondLst>
                                        </p:cTn>
                                        <p:tgtEl>
                                          <p:spTgt spid="43"/>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35" presetClass="entr" presetSubtype="0" fill="hold" grpId="1" nodeType="clickEffect">
                                  <p:stCondLst>
                                    <p:cond delay="0"/>
                                  </p:stCondLst>
                                  <p:childTnLst>
                                    <p:set>
                                      <p:cBhvr>
                                        <p:cTn id="72" dur="1" fill="hold">
                                          <p:stCondLst>
                                            <p:cond delay="0"/>
                                          </p:stCondLst>
                                        </p:cTn>
                                        <p:tgtEl>
                                          <p:spTgt spid="30"/>
                                        </p:tgtEl>
                                        <p:attrNameLst>
                                          <p:attrName>style.visibility</p:attrName>
                                        </p:attrNameLst>
                                      </p:cBhvr>
                                      <p:to>
                                        <p:strVal val="visible"/>
                                      </p:to>
                                    </p:set>
                                    <p:animEffect transition="in" filter="fade">
                                      <p:cBhvr>
                                        <p:cTn id="73" dur="2000"/>
                                        <p:tgtEl>
                                          <p:spTgt spid="30"/>
                                        </p:tgtEl>
                                      </p:cBhvr>
                                    </p:animEffect>
                                    <p:anim calcmode="lin" valueType="num">
                                      <p:cBhvr>
                                        <p:cTn id="74" dur="2000" fill="hold"/>
                                        <p:tgtEl>
                                          <p:spTgt spid="30"/>
                                        </p:tgtEl>
                                        <p:attrNameLst>
                                          <p:attrName>style.rotation</p:attrName>
                                        </p:attrNameLst>
                                      </p:cBhvr>
                                      <p:tavLst>
                                        <p:tav tm="0">
                                          <p:val>
                                            <p:fltVal val="720"/>
                                          </p:val>
                                        </p:tav>
                                        <p:tav tm="100000">
                                          <p:val>
                                            <p:fltVal val="0"/>
                                          </p:val>
                                        </p:tav>
                                      </p:tavLst>
                                    </p:anim>
                                    <p:anim calcmode="lin" valueType="num">
                                      <p:cBhvr>
                                        <p:cTn id="75" dur="2000" fill="hold"/>
                                        <p:tgtEl>
                                          <p:spTgt spid="30"/>
                                        </p:tgtEl>
                                        <p:attrNameLst>
                                          <p:attrName>ppt_h</p:attrName>
                                        </p:attrNameLst>
                                      </p:cBhvr>
                                      <p:tavLst>
                                        <p:tav tm="0">
                                          <p:val>
                                            <p:fltVal val="0"/>
                                          </p:val>
                                        </p:tav>
                                        <p:tav tm="100000">
                                          <p:val>
                                            <p:strVal val="#ppt_h"/>
                                          </p:val>
                                        </p:tav>
                                      </p:tavLst>
                                    </p:anim>
                                    <p:anim calcmode="lin" valueType="num">
                                      <p:cBhvr>
                                        <p:cTn id="76" dur="2000" fill="hold"/>
                                        <p:tgtEl>
                                          <p:spTgt spid="3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37" grpId="0"/>
      <p:bldP spid="41" grpId="0"/>
      <p:bldP spid="42" grpId="0"/>
      <p:bldP spid="43" grpId="0"/>
      <p:bldP spid="27" grpId="0"/>
      <p:bldP spid="27" grpId="1"/>
      <p:bldP spid="27" grpId="2"/>
      <p:bldP spid="29" grpId="0"/>
      <p:bldP spid="29" grpId="1"/>
      <p:bldP spid="29" grpId="2"/>
      <p:bldP spid="30"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57158" y="428604"/>
            <a:ext cx="6006388" cy="400110"/>
          </a:xfrm>
          <a:prstGeom prst="rect">
            <a:avLst/>
          </a:prstGeom>
          <a:noFill/>
        </p:spPr>
        <p:txBody>
          <a:bodyPr wrap="none" rtlCol="0">
            <a:spAutoFit/>
          </a:bodyPr>
          <a:lstStyle/>
          <a:p>
            <a:r>
              <a:rPr lang="fr-FR" sz="2000" b="1" dirty="0" smtClean="0"/>
              <a:t>2°) </a:t>
            </a:r>
            <a:r>
              <a:rPr lang="fr-FR" sz="2000" b="1" u="sng" dirty="0" smtClean="0"/>
              <a:t>Pourquoi utiliser cette expression d’effet de levier</a:t>
            </a:r>
            <a:r>
              <a:rPr lang="fr-FR" sz="2000" b="1" dirty="0" smtClean="0"/>
              <a:t> ?</a:t>
            </a:r>
            <a:endParaRPr lang="fr-FR" sz="2000" b="1" dirty="0"/>
          </a:p>
        </p:txBody>
      </p:sp>
      <p:pic>
        <p:nvPicPr>
          <p:cNvPr id="3" name="Image 2" descr="levier bis.jpg"/>
          <p:cNvPicPr>
            <a:picLocks noChangeAspect="1"/>
          </p:cNvPicPr>
          <p:nvPr/>
        </p:nvPicPr>
        <p:blipFill>
          <a:blip r:embed="rId4" cstate="print"/>
          <a:stretch>
            <a:fillRect/>
          </a:stretch>
        </p:blipFill>
        <p:spPr>
          <a:xfrm>
            <a:off x="827584" y="1124744"/>
            <a:ext cx="3620974" cy="1584176"/>
          </a:xfrm>
          <a:prstGeom prst="snip2DiagRect">
            <a:avLst/>
          </a:prstGeom>
          <a:ln>
            <a:solidFill>
              <a:schemeClr val="tx1"/>
            </a:solidFill>
          </a:ln>
        </p:spPr>
      </p:pic>
      <p:sp>
        <p:nvSpPr>
          <p:cNvPr id="5" name="ZoneTexte 4"/>
          <p:cNvSpPr txBox="1"/>
          <p:nvPr/>
        </p:nvSpPr>
        <p:spPr>
          <a:xfrm>
            <a:off x="4860032" y="1340768"/>
            <a:ext cx="3384376" cy="923330"/>
          </a:xfrm>
          <a:prstGeom prst="rect">
            <a:avLst/>
          </a:prstGeom>
          <a:ln>
            <a:noFill/>
          </a:ln>
          <a:effectLst>
            <a:glow rad="228600">
              <a:schemeClr val="accent6">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dirty="0" smtClean="0"/>
              <a:t>Dans ce dessin, pour soulever un objet, le personnage se sert d’une barre pour faire levier.</a:t>
            </a:r>
            <a:endParaRPr lang="fr-FR" dirty="0"/>
          </a:p>
        </p:txBody>
      </p:sp>
      <p:pic>
        <p:nvPicPr>
          <p:cNvPr id="6" name="Image 5" descr="levier.jpg"/>
          <p:cNvPicPr>
            <a:picLocks noChangeAspect="1"/>
          </p:cNvPicPr>
          <p:nvPr/>
        </p:nvPicPr>
        <p:blipFill>
          <a:blip r:embed="rId5" cstate="print"/>
          <a:stretch>
            <a:fillRect/>
          </a:stretch>
        </p:blipFill>
        <p:spPr>
          <a:xfrm>
            <a:off x="1403648" y="3068960"/>
            <a:ext cx="2563802" cy="1944216"/>
          </a:xfrm>
          <a:prstGeom prst="snip2DiagRect">
            <a:avLst/>
          </a:prstGeom>
          <a:ln>
            <a:solidFill>
              <a:schemeClr val="tx1"/>
            </a:solidFill>
          </a:ln>
        </p:spPr>
      </p:pic>
      <p:sp>
        <p:nvSpPr>
          <p:cNvPr id="7" name="ZoneTexte 6"/>
          <p:cNvSpPr txBox="1"/>
          <p:nvPr/>
        </p:nvSpPr>
        <p:spPr>
          <a:xfrm>
            <a:off x="4788024" y="3284984"/>
            <a:ext cx="3384376" cy="1200329"/>
          </a:xfrm>
          <a:prstGeom prst="rect">
            <a:avLst/>
          </a:prstGeom>
          <a:ln>
            <a:noFill/>
          </a:ln>
          <a:effectLst>
            <a:glow rad="228600">
              <a:schemeClr val="accent6">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dirty="0" smtClean="0"/>
              <a:t>Dans cet autre dessin, plus la caisse (endettement) est lourde, plus l’autre partie de la planche (rentabilité financière) va s’élever.</a:t>
            </a:r>
            <a:endParaRPr lang="fr-FR" dirty="0"/>
          </a:p>
        </p:txBody>
      </p:sp>
      <p:sp>
        <p:nvSpPr>
          <p:cNvPr id="8" name="ZoneTexte 7"/>
          <p:cNvSpPr txBox="1"/>
          <p:nvPr/>
        </p:nvSpPr>
        <p:spPr>
          <a:xfrm>
            <a:off x="539552" y="5373216"/>
            <a:ext cx="8208912" cy="923330"/>
          </a:xfrm>
          <a:prstGeom prst="rect">
            <a:avLst/>
          </a:prstGeom>
          <a:ln>
            <a:noFill/>
          </a:ln>
          <a:effectLst>
            <a:glow rad="2286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En reprenant cette image, on peut donc dire que l’emprunt exerce un effet de levier sur la rentabilité financière. Plus la part des capitaux empruntés augmente, plus la rentabilité financière est élevée.</a:t>
            </a:r>
            <a:endParaRPr lang="fr-FR" dirty="0"/>
          </a:p>
        </p:txBody>
      </p:sp>
    </p:spTree>
    <p:custDataLst>
      <p:tags r:id="rId1"/>
    </p:custDataLst>
  </p:cSld>
  <p:clrMapOvr>
    <a:masterClrMapping/>
  </p:clrMapOvr>
  <p:transition advTm="5081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style.rotation</p:attrName>
                                        </p:attrNameLst>
                                      </p:cBhvr>
                                      <p:tavLst>
                                        <p:tav tm="0">
                                          <p:val>
                                            <p:fltVal val="720"/>
                                          </p:val>
                                        </p:tav>
                                        <p:tav tm="100000">
                                          <p:val>
                                            <p:fltVal val="0"/>
                                          </p:val>
                                        </p:tav>
                                      </p:tavLst>
                                    </p:anim>
                                    <p:anim calcmode="lin" valueType="num">
                                      <p:cBhvr>
                                        <p:cTn id="9" dur="3000" fill="hold"/>
                                        <p:tgtEl>
                                          <p:spTgt spid="3"/>
                                        </p:tgtEl>
                                        <p:attrNameLst>
                                          <p:attrName>ppt_h</p:attrName>
                                        </p:attrNameLst>
                                      </p:cBhvr>
                                      <p:tavLst>
                                        <p:tav tm="0">
                                          <p:val>
                                            <p:fltVal val="0"/>
                                          </p:val>
                                        </p:tav>
                                        <p:tav tm="100000">
                                          <p:val>
                                            <p:strVal val="#ppt_h"/>
                                          </p:val>
                                        </p:tav>
                                      </p:tavLst>
                                    </p:anim>
                                    <p:anim calcmode="lin" valueType="num">
                                      <p:cBhvr>
                                        <p:cTn id="10" dur="3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anim calcmode="lin" valueType="num">
                                      <p:cBhvr>
                                        <p:cTn id="16" dur="2000" fill="hold"/>
                                        <p:tgtEl>
                                          <p:spTgt spid="5"/>
                                        </p:tgtEl>
                                        <p:attrNameLst>
                                          <p:attrName>style.rotation</p:attrName>
                                        </p:attrNameLst>
                                      </p:cBhvr>
                                      <p:tavLst>
                                        <p:tav tm="0">
                                          <p:val>
                                            <p:fltVal val="720"/>
                                          </p:val>
                                        </p:tav>
                                        <p:tav tm="100000">
                                          <p:val>
                                            <p:fltVal val="0"/>
                                          </p:val>
                                        </p:tav>
                                      </p:tavLst>
                                    </p:anim>
                                    <p:anim calcmode="lin" valueType="num">
                                      <p:cBhvr>
                                        <p:cTn id="17" dur="2000" fill="hold"/>
                                        <p:tgtEl>
                                          <p:spTgt spid="5"/>
                                        </p:tgtEl>
                                        <p:attrNameLst>
                                          <p:attrName>ppt_h</p:attrName>
                                        </p:attrNameLst>
                                      </p:cBhvr>
                                      <p:tavLst>
                                        <p:tav tm="0">
                                          <p:val>
                                            <p:fltVal val="0"/>
                                          </p:val>
                                        </p:tav>
                                        <p:tav tm="100000">
                                          <p:val>
                                            <p:strVal val="#ppt_h"/>
                                          </p:val>
                                        </p:tav>
                                      </p:tavLst>
                                    </p:anim>
                                    <p:anim calcmode="lin" valueType="num">
                                      <p:cBhvr>
                                        <p:cTn id="18"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000"/>
                                        <p:tgtEl>
                                          <p:spTgt spid="6"/>
                                        </p:tgtEl>
                                      </p:cBhvr>
                                    </p:animEffect>
                                    <p:anim calcmode="lin" valueType="num">
                                      <p:cBhvr>
                                        <p:cTn id="24" dur="2000" fill="hold"/>
                                        <p:tgtEl>
                                          <p:spTgt spid="6"/>
                                        </p:tgtEl>
                                        <p:attrNameLst>
                                          <p:attrName>style.rotation</p:attrName>
                                        </p:attrNameLst>
                                      </p:cBhvr>
                                      <p:tavLst>
                                        <p:tav tm="0">
                                          <p:val>
                                            <p:fltVal val="720"/>
                                          </p:val>
                                        </p:tav>
                                        <p:tav tm="100000">
                                          <p:val>
                                            <p:fltVal val="0"/>
                                          </p:val>
                                        </p:tav>
                                      </p:tavLst>
                                    </p:anim>
                                    <p:anim calcmode="lin" valueType="num">
                                      <p:cBhvr>
                                        <p:cTn id="25" dur="2000" fill="hold"/>
                                        <p:tgtEl>
                                          <p:spTgt spid="6"/>
                                        </p:tgtEl>
                                        <p:attrNameLst>
                                          <p:attrName>ppt_h</p:attrName>
                                        </p:attrNameLst>
                                      </p:cBhvr>
                                      <p:tavLst>
                                        <p:tav tm="0">
                                          <p:val>
                                            <p:fltVal val="0"/>
                                          </p:val>
                                        </p:tav>
                                        <p:tav tm="100000">
                                          <p:val>
                                            <p:strVal val="#ppt_h"/>
                                          </p:val>
                                        </p:tav>
                                      </p:tavLst>
                                    </p:anim>
                                    <p:anim calcmode="lin" valueType="num">
                                      <p:cBhvr>
                                        <p:cTn id="26"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2000"/>
                                        <p:tgtEl>
                                          <p:spTgt spid="7"/>
                                        </p:tgtEl>
                                      </p:cBhvr>
                                    </p:animEffect>
                                    <p:anim calcmode="lin" valueType="num">
                                      <p:cBhvr>
                                        <p:cTn id="32" dur="2000" fill="hold"/>
                                        <p:tgtEl>
                                          <p:spTgt spid="7"/>
                                        </p:tgtEl>
                                        <p:attrNameLst>
                                          <p:attrName>style.rotation</p:attrName>
                                        </p:attrNameLst>
                                      </p:cBhvr>
                                      <p:tavLst>
                                        <p:tav tm="0">
                                          <p:val>
                                            <p:fltVal val="720"/>
                                          </p:val>
                                        </p:tav>
                                        <p:tav tm="100000">
                                          <p:val>
                                            <p:fltVal val="0"/>
                                          </p:val>
                                        </p:tav>
                                      </p:tavLst>
                                    </p:anim>
                                    <p:anim calcmode="lin" valueType="num">
                                      <p:cBhvr>
                                        <p:cTn id="33" dur="2000" fill="hold"/>
                                        <p:tgtEl>
                                          <p:spTgt spid="7"/>
                                        </p:tgtEl>
                                        <p:attrNameLst>
                                          <p:attrName>ppt_h</p:attrName>
                                        </p:attrNameLst>
                                      </p:cBhvr>
                                      <p:tavLst>
                                        <p:tav tm="0">
                                          <p:val>
                                            <p:fltVal val="0"/>
                                          </p:val>
                                        </p:tav>
                                        <p:tav tm="100000">
                                          <p:val>
                                            <p:strVal val="#ppt_h"/>
                                          </p:val>
                                        </p:tav>
                                      </p:tavLst>
                                    </p:anim>
                                    <p:anim calcmode="lin" valueType="num">
                                      <p:cBhvr>
                                        <p:cTn id="34"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2000"/>
                                        <p:tgtEl>
                                          <p:spTgt spid="8"/>
                                        </p:tgtEl>
                                      </p:cBhvr>
                                    </p:animEffect>
                                    <p:anim calcmode="lin" valueType="num">
                                      <p:cBhvr>
                                        <p:cTn id="40" dur="2000" fill="hold"/>
                                        <p:tgtEl>
                                          <p:spTgt spid="8"/>
                                        </p:tgtEl>
                                        <p:attrNameLst>
                                          <p:attrName>style.rotation</p:attrName>
                                        </p:attrNameLst>
                                      </p:cBhvr>
                                      <p:tavLst>
                                        <p:tav tm="0">
                                          <p:val>
                                            <p:fltVal val="720"/>
                                          </p:val>
                                        </p:tav>
                                        <p:tav tm="100000">
                                          <p:val>
                                            <p:fltVal val="0"/>
                                          </p:val>
                                        </p:tav>
                                      </p:tavLst>
                                    </p:anim>
                                    <p:anim calcmode="lin" valueType="num">
                                      <p:cBhvr>
                                        <p:cTn id="41" dur="2000" fill="hold"/>
                                        <p:tgtEl>
                                          <p:spTgt spid="8"/>
                                        </p:tgtEl>
                                        <p:attrNameLst>
                                          <p:attrName>ppt_h</p:attrName>
                                        </p:attrNameLst>
                                      </p:cBhvr>
                                      <p:tavLst>
                                        <p:tav tm="0">
                                          <p:val>
                                            <p:fltVal val="0"/>
                                          </p:val>
                                        </p:tav>
                                        <p:tav tm="100000">
                                          <p:val>
                                            <p:strVal val="#ppt_h"/>
                                          </p:val>
                                        </p:tav>
                                      </p:tavLst>
                                    </p:anim>
                                    <p:anim calcmode="lin" valueType="num">
                                      <p:cBhvr>
                                        <p:cTn id="42"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628800"/>
            <a:ext cx="1296144" cy="4176464"/>
          </a:xfrm>
          <a:prstGeom prst="rect">
            <a:avLst/>
          </a:prstGeom>
        </p:spPr>
        <p:style>
          <a:lnRef idx="1">
            <a:schemeClr val="accent2"/>
          </a:lnRef>
          <a:fillRef idx="2">
            <a:schemeClr val="accent2"/>
          </a:fillRef>
          <a:effectRef idx="1">
            <a:schemeClr val="accent2"/>
          </a:effectRef>
          <a:fontRef idx="minor">
            <a:schemeClr val="dk1"/>
          </a:fontRef>
        </p:style>
        <p:txBody>
          <a:bodyPr vert="vert270" rtlCol="0" anchor="t" anchorCtr="0"/>
          <a:lstStyle/>
          <a:p>
            <a:pPr algn="ctr"/>
            <a:r>
              <a:rPr lang="fr-FR" sz="2400" dirty="0" smtClean="0"/>
              <a:t>Taux de rentabilité financière</a:t>
            </a:r>
            <a:endParaRPr lang="fr-FR" sz="2400" dirty="0"/>
          </a:p>
        </p:txBody>
      </p:sp>
      <p:sp>
        <p:nvSpPr>
          <p:cNvPr id="7" name="Triangle isocèle 6"/>
          <p:cNvSpPr/>
          <p:nvPr/>
        </p:nvSpPr>
        <p:spPr>
          <a:xfrm>
            <a:off x="4139952" y="4293096"/>
            <a:ext cx="1584176" cy="1512168"/>
          </a:xfrm>
          <a:prstGeom prst="triangl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cxnSp>
        <p:nvCxnSpPr>
          <p:cNvPr id="14" name="Connecteur droit 13"/>
          <p:cNvCxnSpPr/>
          <p:nvPr/>
        </p:nvCxnSpPr>
        <p:spPr>
          <a:xfrm>
            <a:off x="1763688" y="4221088"/>
            <a:ext cx="6120680" cy="0"/>
          </a:xfrm>
          <a:prstGeom prst="line">
            <a:avLst/>
          </a:prstGeom>
          <a:ln w="76200"/>
          <a:effectLst>
            <a:glow rad="228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004048" y="620688"/>
            <a:ext cx="1287521" cy="640870"/>
          </a:xfrm>
          <a:prstGeom prst="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lain" startAt="50"/>
            </a:pPr>
            <a:r>
              <a:rPr lang="fr-FR" dirty="0" smtClean="0"/>
              <a:t>000</a:t>
            </a:r>
          </a:p>
          <a:p>
            <a:pPr marL="342900" indent="-342900" algn="ctr"/>
            <a:r>
              <a:rPr lang="fr-FR" dirty="0" smtClean="0"/>
              <a:t>empruntés</a:t>
            </a:r>
            <a:endParaRPr lang="fr-FR" dirty="0"/>
          </a:p>
        </p:txBody>
      </p:sp>
      <p:sp>
        <p:nvSpPr>
          <p:cNvPr id="28" name="Rectangle 27"/>
          <p:cNvSpPr/>
          <p:nvPr/>
        </p:nvSpPr>
        <p:spPr>
          <a:xfrm>
            <a:off x="6444208" y="1124744"/>
            <a:ext cx="1287521" cy="640870"/>
          </a:xfrm>
          <a:prstGeom prst="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50 000</a:t>
            </a:r>
          </a:p>
          <a:p>
            <a:pPr algn="ctr"/>
            <a:r>
              <a:rPr lang="fr-FR" dirty="0" smtClean="0"/>
              <a:t>empruntés</a:t>
            </a:r>
            <a:endParaRPr lang="fr-FR" dirty="0"/>
          </a:p>
        </p:txBody>
      </p:sp>
      <p:sp>
        <p:nvSpPr>
          <p:cNvPr id="9" name="ZoneTexte 8"/>
          <p:cNvSpPr txBox="1"/>
          <p:nvPr/>
        </p:nvSpPr>
        <p:spPr>
          <a:xfrm>
            <a:off x="1043608" y="4005064"/>
            <a:ext cx="792088" cy="461665"/>
          </a:xfrm>
          <a:prstGeom prst="rect">
            <a:avLst/>
          </a:prstGeom>
          <a:noFill/>
        </p:spPr>
        <p:txBody>
          <a:bodyPr wrap="square" rtlCol="0">
            <a:spAutoFit/>
          </a:bodyPr>
          <a:lstStyle/>
          <a:p>
            <a:r>
              <a:rPr lang="fr-FR" sz="2400" b="1" dirty="0" smtClean="0">
                <a:solidFill>
                  <a:srgbClr val="00B0F0"/>
                </a:solidFill>
              </a:rPr>
              <a:t>10 %</a:t>
            </a:r>
            <a:endParaRPr lang="fr-FR" sz="2400" b="1" dirty="0">
              <a:solidFill>
                <a:srgbClr val="00B0F0"/>
              </a:solidFill>
            </a:endParaRPr>
          </a:p>
        </p:txBody>
      </p:sp>
      <p:sp>
        <p:nvSpPr>
          <p:cNvPr id="10" name="ZoneTexte 9"/>
          <p:cNvSpPr txBox="1"/>
          <p:nvPr/>
        </p:nvSpPr>
        <p:spPr>
          <a:xfrm>
            <a:off x="827584" y="3356992"/>
            <a:ext cx="1080120" cy="461665"/>
          </a:xfrm>
          <a:prstGeom prst="rect">
            <a:avLst/>
          </a:prstGeom>
          <a:noFill/>
        </p:spPr>
        <p:txBody>
          <a:bodyPr wrap="square" rtlCol="0">
            <a:spAutoFit/>
          </a:bodyPr>
          <a:lstStyle/>
          <a:p>
            <a:r>
              <a:rPr lang="fr-FR" sz="2400" b="1" dirty="0" smtClean="0">
                <a:solidFill>
                  <a:srgbClr val="0EED03"/>
                </a:solidFill>
              </a:rPr>
              <a:t>12,5 %</a:t>
            </a:r>
            <a:endParaRPr lang="fr-FR" sz="2400" b="1" dirty="0">
              <a:solidFill>
                <a:srgbClr val="0EED03"/>
              </a:solidFill>
            </a:endParaRPr>
          </a:p>
        </p:txBody>
      </p:sp>
      <p:sp>
        <p:nvSpPr>
          <p:cNvPr id="11" name="ZoneTexte 10"/>
          <p:cNvSpPr txBox="1"/>
          <p:nvPr/>
        </p:nvSpPr>
        <p:spPr>
          <a:xfrm>
            <a:off x="1043608" y="2780928"/>
            <a:ext cx="792088" cy="461665"/>
          </a:xfrm>
          <a:prstGeom prst="rect">
            <a:avLst/>
          </a:prstGeom>
          <a:noFill/>
        </p:spPr>
        <p:txBody>
          <a:bodyPr wrap="square" rtlCol="0">
            <a:spAutoFit/>
          </a:bodyPr>
          <a:lstStyle/>
          <a:p>
            <a:r>
              <a:rPr lang="fr-FR" sz="2400" b="1" dirty="0" smtClean="0">
                <a:solidFill>
                  <a:srgbClr val="FF0000"/>
                </a:solidFill>
              </a:rPr>
              <a:t>15 %</a:t>
            </a:r>
            <a:endParaRPr lang="fr-FR" sz="2400" b="1" dirty="0">
              <a:solidFill>
                <a:srgbClr val="FF0000"/>
              </a:solidFill>
            </a:endParaRPr>
          </a:p>
        </p:txBody>
      </p:sp>
      <p:pic>
        <p:nvPicPr>
          <p:cNvPr id="12" name="Image 11" descr="effet-de-levier-300x198.jpg"/>
          <p:cNvPicPr>
            <a:picLocks noChangeAspect="1"/>
          </p:cNvPicPr>
          <p:nvPr/>
        </p:nvPicPr>
        <p:blipFill>
          <a:blip r:embed="rId4" cstate="print"/>
          <a:stretch>
            <a:fillRect/>
          </a:stretch>
        </p:blipFill>
        <p:spPr>
          <a:xfrm>
            <a:off x="179512" y="260648"/>
            <a:ext cx="1418339" cy="936104"/>
          </a:xfrm>
          <a:prstGeom prst="rect">
            <a:avLst/>
          </a:prstGeom>
        </p:spPr>
      </p:pic>
      <p:sp>
        <p:nvSpPr>
          <p:cNvPr id="15" name="ZoneTexte 14"/>
          <p:cNvSpPr txBox="1"/>
          <p:nvPr/>
        </p:nvSpPr>
        <p:spPr>
          <a:xfrm>
            <a:off x="1547664" y="476672"/>
            <a:ext cx="3024336" cy="707886"/>
          </a:xfrm>
          <a:prstGeom prst="rect">
            <a:avLst/>
          </a:prstGeom>
          <a:noFill/>
        </p:spPr>
        <p:txBody>
          <a:bodyPr wrap="square" rtlCol="0">
            <a:spAutoFit/>
          </a:bodyPr>
          <a:lstStyle/>
          <a:p>
            <a:r>
              <a:rPr lang="fr-FR" sz="2000" b="1" dirty="0" smtClean="0"/>
              <a:t>L’effet de levier </a:t>
            </a:r>
          </a:p>
          <a:p>
            <a:r>
              <a:rPr lang="fr-FR" sz="2000" b="1" dirty="0" smtClean="0"/>
              <a:t>dans l’exemple chiffré</a:t>
            </a:r>
            <a:endParaRPr lang="fr-FR" sz="2000" b="1" dirty="0"/>
          </a:p>
        </p:txBody>
      </p:sp>
      <p:sp>
        <p:nvSpPr>
          <p:cNvPr id="16" name="ZoneTexte 15"/>
          <p:cNvSpPr txBox="1"/>
          <p:nvPr/>
        </p:nvSpPr>
        <p:spPr>
          <a:xfrm>
            <a:off x="1979712" y="5949280"/>
            <a:ext cx="6912768" cy="369332"/>
          </a:xfrm>
          <a:prstGeom prst="rect">
            <a:avLst/>
          </a:prstGeom>
          <a:noFill/>
        </p:spPr>
        <p:txBody>
          <a:bodyPr wrap="square" rtlCol="0">
            <a:spAutoFit/>
          </a:bodyPr>
          <a:lstStyle/>
          <a:p>
            <a:r>
              <a:rPr lang="fr-FR" b="1" dirty="0" smtClean="0"/>
              <a:t>Dans le 1</a:t>
            </a:r>
            <a:r>
              <a:rPr lang="fr-FR" b="1" baseline="30000" dirty="0" smtClean="0"/>
              <a:t>er</a:t>
            </a:r>
            <a:r>
              <a:rPr lang="fr-FR" b="1" dirty="0" smtClean="0"/>
              <a:t> cas, sans emprunt, la rentabilité financière est de 10 %.</a:t>
            </a:r>
            <a:endParaRPr lang="fr-FR" b="1" dirty="0"/>
          </a:p>
        </p:txBody>
      </p:sp>
      <p:sp>
        <p:nvSpPr>
          <p:cNvPr id="17" name="ZoneTexte 16"/>
          <p:cNvSpPr txBox="1"/>
          <p:nvPr/>
        </p:nvSpPr>
        <p:spPr>
          <a:xfrm>
            <a:off x="611560" y="5949280"/>
            <a:ext cx="8280920" cy="369332"/>
          </a:xfrm>
          <a:prstGeom prst="rect">
            <a:avLst/>
          </a:prstGeom>
          <a:noFill/>
        </p:spPr>
        <p:txBody>
          <a:bodyPr wrap="square" rtlCol="0">
            <a:spAutoFit/>
          </a:bodyPr>
          <a:lstStyle/>
          <a:p>
            <a:r>
              <a:rPr lang="fr-FR" b="1" dirty="0" smtClean="0"/>
              <a:t>Dans le 2ème cas, avec emprunt de 50 000 €, la rentabilité financière est de 12,5%.</a:t>
            </a:r>
            <a:endParaRPr lang="fr-FR" b="1" dirty="0"/>
          </a:p>
        </p:txBody>
      </p:sp>
      <p:sp>
        <p:nvSpPr>
          <p:cNvPr id="18" name="ZoneTexte 17"/>
          <p:cNvSpPr txBox="1"/>
          <p:nvPr/>
        </p:nvSpPr>
        <p:spPr>
          <a:xfrm>
            <a:off x="539552" y="5949280"/>
            <a:ext cx="8280920" cy="646331"/>
          </a:xfrm>
          <a:prstGeom prst="rect">
            <a:avLst/>
          </a:prstGeom>
          <a:noFill/>
        </p:spPr>
        <p:txBody>
          <a:bodyPr wrap="square" rtlCol="0">
            <a:spAutoFit/>
          </a:bodyPr>
          <a:lstStyle/>
          <a:p>
            <a:r>
              <a:rPr lang="fr-FR" b="1" dirty="0" smtClean="0"/>
              <a:t>Dans le 3ème cas, avec 50 000 € d’emprunt supplémentaire et donc 100 000 € au total, la rentabilité financière est de 15%.</a:t>
            </a:r>
            <a:endParaRPr lang="fr-FR" b="1" dirty="0"/>
          </a:p>
        </p:txBody>
      </p:sp>
      <p:sp>
        <p:nvSpPr>
          <p:cNvPr id="19" name="ZoneTexte 18"/>
          <p:cNvSpPr txBox="1"/>
          <p:nvPr/>
        </p:nvSpPr>
        <p:spPr>
          <a:xfrm>
            <a:off x="1835696" y="5949280"/>
            <a:ext cx="6192688" cy="646331"/>
          </a:xfrm>
          <a:prstGeom prst="rect">
            <a:avLst/>
          </a:prstGeom>
          <a:noFill/>
        </p:spPr>
        <p:txBody>
          <a:bodyPr wrap="square" rtlCol="0">
            <a:spAutoFit/>
          </a:bodyPr>
          <a:lstStyle/>
          <a:p>
            <a:pPr algn="ctr"/>
            <a:r>
              <a:rPr lang="fr-FR" b="1" dirty="0" smtClean="0"/>
              <a:t>Le poids de l’emprunt conduit à élever la rentabilité financière. Voilà pourquoi, on parle d’un effet de levier.</a:t>
            </a:r>
            <a:endParaRPr lang="fr-FR" b="1" dirty="0"/>
          </a:p>
        </p:txBody>
      </p:sp>
    </p:spTree>
    <p:custDataLst>
      <p:tags r:id="rId1"/>
    </p:custDataLst>
  </p:cSld>
  <p:clrMapOvr>
    <a:masterClrMapping/>
  </p:clrMapOvr>
  <p:transition advTm="6336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ssolve">
                                      <p:cBhvr>
                                        <p:cTn id="19" dur="500"/>
                                        <p:tgtEl>
                                          <p:spTgt spid="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par>
                                <p:cTn id="23" presetID="9"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dissolve">
                                      <p:cBhvr>
                                        <p:cTn id="25" dur="500"/>
                                        <p:tgtEl>
                                          <p:spTgt spid="14"/>
                                        </p:tgtEl>
                                      </p:cBhvr>
                                    </p:animEffect>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1000"/>
                                        <p:tgtEl>
                                          <p:spTgt spid="16"/>
                                        </p:tgtEl>
                                      </p:cBhvr>
                                    </p:animEffect>
                                    <p:anim calcmode="lin" valueType="num">
                                      <p:cBhvr>
                                        <p:cTn id="31" dur="1000" fill="hold"/>
                                        <p:tgtEl>
                                          <p:spTgt spid="16"/>
                                        </p:tgtEl>
                                        <p:attrNameLst>
                                          <p:attrName>ppt_x</p:attrName>
                                        </p:attrNameLst>
                                      </p:cBhvr>
                                      <p:tavLst>
                                        <p:tav tm="0">
                                          <p:val>
                                            <p:strVal val="#ppt_x"/>
                                          </p:val>
                                        </p:tav>
                                        <p:tav tm="100000">
                                          <p:val>
                                            <p:strVal val="#ppt_x"/>
                                          </p:val>
                                        </p:tav>
                                      </p:tavLst>
                                    </p:anim>
                                    <p:anim calcmode="lin" valueType="num">
                                      <p:cBhvr>
                                        <p:cTn id="32"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lide(fromBottom)">
                                      <p:cBhvr>
                                        <p:cTn id="37" dur="1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grpId="1" nodeType="clickEffect">
                                  <p:stCondLst>
                                    <p:cond delay="0"/>
                                  </p:stCondLst>
                                  <p:childTnLst>
                                    <p:set>
                                      <p:cBhvr>
                                        <p:cTn id="41" dur="1" fill="hold">
                                          <p:stCondLst>
                                            <p:cond delay="0"/>
                                          </p:stCondLst>
                                        </p:cTn>
                                        <p:tgtEl>
                                          <p:spTgt spid="16"/>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7" presetClass="entr" presetSubtype="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fade">
                                      <p:cBhvr>
                                        <p:cTn id="46" dur="1000"/>
                                        <p:tgtEl>
                                          <p:spTgt spid="17"/>
                                        </p:tgtEl>
                                      </p:cBhvr>
                                    </p:animEffect>
                                    <p:anim calcmode="lin" valueType="num">
                                      <p:cBhvr>
                                        <p:cTn id="47" dur="1000" fill="hold"/>
                                        <p:tgtEl>
                                          <p:spTgt spid="17"/>
                                        </p:tgtEl>
                                        <p:attrNameLst>
                                          <p:attrName>ppt_x</p:attrName>
                                        </p:attrNameLst>
                                      </p:cBhvr>
                                      <p:tavLst>
                                        <p:tav tm="0">
                                          <p:val>
                                            <p:strVal val="#ppt_x"/>
                                          </p:val>
                                        </p:tav>
                                        <p:tav tm="100000">
                                          <p:val>
                                            <p:strVal val="#ppt_x"/>
                                          </p:val>
                                        </p:tav>
                                      </p:tavLst>
                                    </p:anim>
                                    <p:anim calcmode="lin" valueType="num">
                                      <p:cBhvr>
                                        <p:cTn id="4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grpId="3" nodeType="clickEffect">
                                  <p:stCondLst>
                                    <p:cond delay="0"/>
                                  </p:stCondLst>
                                  <p:iterate type="lt">
                                    <p:tmPct val="0"/>
                                  </p:iterate>
                                  <p:childTnLst>
                                    <p:set>
                                      <p:cBhvr>
                                        <p:cTn id="52" dur="1" fill="hold">
                                          <p:stCondLst>
                                            <p:cond delay="0"/>
                                          </p:stCondLst>
                                        </p:cTn>
                                        <p:tgtEl>
                                          <p:spTgt spid="13"/>
                                        </p:tgtEl>
                                        <p:attrNameLst>
                                          <p:attrName>style.visibility</p:attrName>
                                        </p:attrNameLst>
                                      </p:cBhvr>
                                      <p:to>
                                        <p:strVal val="visible"/>
                                      </p:to>
                                    </p:set>
                                    <p:animEffect transition="in" filter="fade">
                                      <p:cBhvr>
                                        <p:cTn id="53" dur="1000"/>
                                        <p:tgtEl>
                                          <p:spTgt spid="13"/>
                                        </p:tgtEl>
                                      </p:cBhvr>
                                    </p:animEffect>
                                    <p:anim calcmode="lin" valueType="num">
                                      <p:cBhvr>
                                        <p:cTn id="54" dur="1000" fill="hold"/>
                                        <p:tgtEl>
                                          <p:spTgt spid="13"/>
                                        </p:tgtEl>
                                        <p:attrNameLst>
                                          <p:attrName>ppt_x</p:attrName>
                                        </p:attrNameLst>
                                      </p:cBhvr>
                                      <p:tavLst>
                                        <p:tav tm="0">
                                          <p:val>
                                            <p:strVal val="#ppt_x"/>
                                          </p:val>
                                        </p:tav>
                                        <p:tav tm="100000">
                                          <p:val>
                                            <p:strVal val="#ppt_x"/>
                                          </p:val>
                                        </p:tav>
                                      </p:tavLst>
                                    </p:anim>
                                    <p:anim calcmode="lin" valueType="num">
                                      <p:cBhvr>
                                        <p:cTn id="5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path" presetSubtype="0" accel="50000" decel="50000" fill="hold" grpId="0" nodeType="clickEffect">
                                  <p:stCondLst>
                                    <p:cond delay="0"/>
                                  </p:stCondLst>
                                  <p:iterate type="lt">
                                    <p:tmPct val="0"/>
                                  </p:iterate>
                                  <p:childTnLst>
                                    <p:animMotion origin="layout" path="M 0.00053 0.06875 L 0.00053 0.43634 " pathEditMode="relative" rAng="0" ptsTypes="AA">
                                      <p:cBhvr>
                                        <p:cTn id="59" dur="2000" fill="hold"/>
                                        <p:tgtEl>
                                          <p:spTgt spid="13"/>
                                        </p:tgtEl>
                                        <p:attrNameLst>
                                          <p:attrName>ppt_x</p:attrName>
                                          <p:attrName>ppt_y</p:attrName>
                                        </p:attrNameLst>
                                      </p:cBhvr>
                                      <p:rCtr x="0" y="184"/>
                                    </p:animMotion>
                                  </p:childTnLst>
                                </p:cTn>
                              </p:par>
                            </p:childTnLst>
                          </p:cTn>
                        </p:par>
                      </p:childTnLst>
                    </p:cTn>
                  </p:par>
                  <p:par>
                    <p:cTn id="60" fill="hold">
                      <p:stCondLst>
                        <p:cond delay="indefinite"/>
                      </p:stCondLst>
                      <p:childTnLst>
                        <p:par>
                          <p:cTn id="61" fill="hold">
                            <p:stCondLst>
                              <p:cond delay="0"/>
                            </p:stCondLst>
                            <p:childTnLst>
                              <p:par>
                                <p:cTn id="62" presetID="8" presetClass="emph" presetSubtype="0" fill="hold" nodeType="clickEffect">
                                  <p:stCondLst>
                                    <p:cond delay="0"/>
                                  </p:stCondLst>
                                  <p:childTnLst>
                                    <p:animRot by="600000">
                                      <p:cBhvr>
                                        <p:cTn id="63" dur="2000" fill="hold"/>
                                        <p:tgtEl>
                                          <p:spTgt spid="14"/>
                                        </p:tgtEl>
                                        <p:attrNameLst>
                                          <p:attrName>r</p:attrName>
                                        </p:attrNameLst>
                                      </p:cBhvr>
                                    </p:animRot>
                                  </p:childTnLst>
                                </p:cTn>
                              </p:par>
                              <p:par>
                                <p:cTn id="64" presetID="8" presetClass="emph" presetSubtype="0" fill="hold" grpId="1" nodeType="withEffect">
                                  <p:stCondLst>
                                    <p:cond delay="0"/>
                                  </p:stCondLst>
                                  <p:iterate type="lt">
                                    <p:tmPct val="0"/>
                                  </p:iterate>
                                  <p:childTnLst>
                                    <p:animRot by="600000">
                                      <p:cBhvr>
                                        <p:cTn id="65" dur="2000" fill="hold"/>
                                        <p:tgtEl>
                                          <p:spTgt spid="13"/>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slide(fromBottom)">
                                      <p:cBhvr>
                                        <p:cTn id="70" dur="1000"/>
                                        <p:tgtEl>
                                          <p:spTgt spid="10"/>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1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fade">
                                      <p:cBhvr>
                                        <p:cTn id="79" dur="1000"/>
                                        <p:tgtEl>
                                          <p:spTgt spid="18"/>
                                        </p:tgtEl>
                                      </p:cBhvr>
                                    </p:animEffect>
                                    <p:anim calcmode="lin" valueType="num">
                                      <p:cBhvr>
                                        <p:cTn id="80" dur="1000" fill="hold"/>
                                        <p:tgtEl>
                                          <p:spTgt spid="18"/>
                                        </p:tgtEl>
                                        <p:attrNameLst>
                                          <p:attrName>ppt_x</p:attrName>
                                        </p:attrNameLst>
                                      </p:cBhvr>
                                      <p:tavLst>
                                        <p:tav tm="0">
                                          <p:val>
                                            <p:strVal val="#ppt_x"/>
                                          </p:val>
                                        </p:tav>
                                        <p:tav tm="100000">
                                          <p:val>
                                            <p:strVal val="#ppt_x"/>
                                          </p:val>
                                        </p:tav>
                                      </p:tavLst>
                                    </p:anim>
                                    <p:anim calcmode="lin" valueType="num">
                                      <p:cBhvr>
                                        <p:cTn id="8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2" nodeType="clickEffect">
                                  <p:stCondLst>
                                    <p:cond delay="0"/>
                                  </p:stCondLst>
                                  <p:iterate type="lt">
                                    <p:tmPct val="0"/>
                                  </p:iterate>
                                  <p:childTnLst>
                                    <p:set>
                                      <p:cBhvr>
                                        <p:cTn id="85" dur="1" fill="hold">
                                          <p:stCondLst>
                                            <p:cond delay="0"/>
                                          </p:stCondLst>
                                        </p:cTn>
                                        <p:tgtEl>
                                          <p:spTgt spid="28"/>
                                        </p:tgtEl>
                                        <p:attrNameLst>
                                          <p:attrName>style.visibility</p:attrName>
                                        </p:attrNameLst>
                                      </p:cBhvr>
                                      <p:to>
                                        <p:strVal val="visible"/>
                                      </p:to>
                                    </p:set>
                                    <p:animEffect transition="in" filter="fade">
                                      <p:cBhvr>
                                        <p:cTn id="86" dur="1000"/>
                                        <p:tgtEl>
                                          <p:spTgt spid="28"/>
                                        </p:tgtEl>
                                      </p:cBhvr>
                                    </p:animEffect>
                                    <p:anim calcmode="lin" valueType="num">
                                      <p:cBhvr>
                                        <p:cTn id="87" dur="1000" fill="hold"/>
                                        <p:tgtEl>
                                          <p:spTgt spid="28"/>
                                        </p:tgtEl>
                                        <p:attrNameLst>
                                          <p:attrName>ppt_x</p:attrName>
                                        </p:attrNameLst>
                                      </p:cBhvr>
                                      <p:tavLst>
                                        <p:tav tm="0">
                                          <p:val>
                                            <p:strVal val="#ppt_x"/>
                                          </p:val>
                                        </p:tav>
                                        <p:tav tm="100000">
                                          <p:val>
                                            <p:strVal val="#ppt_x"/>
                                          </p:val>
                                        </p:tav>
                                      </p:tavLst>
                                    </p:anim>
                                    <p:anim calcmode="lin" valueType="num">
                                      <p:cBhvr>
                                        <p:cTn id="8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2" presetClass="path" presetSubtype="0" accel="50000" decel="50000" fill="hold" grpId="0" nodeType="clickEffect">
                                  <p:stCondLst>
                                    <p:cond delay="0"/>
                                  </p:stCondLst>
                                  <p:iterate type="lt">
                                    <p:tmPct val="0"/>
                                  </p:iterate>
                                  <p:childTnLst>
                                    <p:animMotion origin="layout" path="M 0 1.85185E-6 L 0.00069 0.43634 " pathEditMode="relative" rAng="0" ptsTypes="AA">
                                      <p:cBhvr>
                                        <p:cTn id="92" dur="2000" fill="hold"/>
                                        <p:tgtEl>
                                          <p:spTgt spid="28"/>
                                        </p:tgtEl>
                                        <p:attrNameLst>
                                          <p:attrName>ppt_x</p:attrName>
                                          <p:attrName>ppt_y</p:attrName>
                                        </p:attrNameLst>
                                      </p:cBhvr>
                                      <p:rCtr x="0" y="218"/>
                                    </p:animMotion>
                                  </p:childTnLst>
                                </p:cTn>
                              </p:par>
                            </p:childTnLst>
                          </p:cTn>
                        </p:par>
                        <p:par>
                          <p:cTn id="93" fill="hold">
                            <p:stCondLst>
                              <p:cond delay="2000"/>
                            </p:stCondLst>
                            <p:childTnLst>
                              <p:par>
                                <p:cTn id="94" presetID="8" presetClass="emph" presetSubtype="0" fill="hold" nodeType="afterEffect">
                                  <p:stCondLst>
                                    <p:cond delay="0"/>
                                  </p:stCondLst>
                                  <p:childTnLst>
                                    <p:animRot by="600000">
                                      <p:cBhvr>
                                        <p:cTn id="95" dur="500" fill="hold"/>
                                        <p:tgtEl>
                                          <p:spTgt spid="14"/>
                                        </p:tgtEl>
                                        <p:attrNameLst>
                                          <p:attrName>r</p:attrName>
                                        </p:attrNameLst>
                                      </p:cBhvr>
                                    </p:animRot>
                                  </p:childTnLst>
                                </p:cTn>
                              </p:par>
                              <p:par>
                                <p:cTn id="96" presetID="8" presetClass="emph" presetSubtype="0" fill="hold" grpId="2" nodeType="withEffect">
                                  <p:stCondLst>
                                    <p:cond delay="0"/>
                                  </p:stCondLst>
                                  <p:iterate type="lt">
                                    <p:tmPct val="0"/>
                                  </p:iterate>
                                  <p:childTnLst>
                                    <p:animRot by="600000">
                                      <p:cBhvr>
                                        <p:cTn id="97" dur="2000" fill="hold"/>
                                        <p:tgtEl>
                                          <p:spTgt spid="13"/>
                                        </p:tgtEl>
                                        <p:attrNameLst>
                                          <p:attrName>r</p:attrName>
                                        </p:attrNameLst>
                                      </p:cBhvr>
                                    </p:animRot>
                                  </p:childTnLst>
                                </p:cTn>
                              </p:par>
                              <p:par>
                                <p:cTn id="98" presetID="8" presetClass="emph" presetSubtype="0" fill="hold" grpId="1" nodeType="withEffect">
                                  <p:stCondLst>
                                    <p:cond delay="0"/>
                                  </p:stCondLst>
                                  <p:iterate type="lt">
                                    <p:tmPct val="0"/>
                                  </p:iterate>
                                  <p:childTnLst>
                                    <p:animRot by="1200000">
                                      <p:cBhvr>
                                        <p:cTn id="99" dur="2000" fill="hold"/>
                                        <p:tgtEl>
                                          <p:spTgt spid="28"/>
                                        </p:tgtEl>
                                        <p:attrNameLst>
                                          <p:attrName>r</p:attrName>
                                        </p:attrNameLst>
                                      </p:cBhvr>
                                    </p:animRot>
                                  </p:childTnLst>
                                </p:cTn>
                              </p:par>
                            </p:childTnLst>
                          </p:cTn>
                        </p:par>
                      </p:childTnLst>
                    </p:cTn>
                  </p:par>
                  <p:par>
                    <p:cTn id="100" fill="hold">
                      <p:stCondLst>
                        <p:cond delay="indefinite"/>
                      </p:stCondLst>
                      <p:childTnLst>
                        <p:par>
                          <p:cTn id="101" fill="hold">
                            <p:stCondLst>
                              <p:cond delay="0"/>
                            </p:stCondLst>
                            <p:childTnLst>
                              <p:par>
                                <p:cTn id="102" presetID="12" presetClass="entr" presetSubtype="4" fill="hold" grpId="0" nodeType="clickEffect">
                                  <p:stCondLst>
                                    <p:cond delay="0"/>
                                  </p:stCondLst>
                                  <p:childTnLst>
                                    <p:set>
                                      <p:cBhvr>
                                        <p:cTn id="103" dur="1" fill="hold">
                                          <p:stCondLst>
                                            <p:cond delay="0"/>
                                          </p:stCondLst>
                                        </p:cTn>
                                        <p:tgtEl>
                                          <p:spTgt spid="11"/>
                                        </p:tgtEl>
                                        <p:attrNameLst>
                                          <p:attrName>style.visibility</p:attrName>
                                        </p:attrNameLst>
                                      </p:cBhvr>
                                      <p:to>
                                        <p:strVal val="visible"/>
                                      </p:to>
                                    </p:set>
                                    <p:animEffect transition="in" filter="slide(fromBottom)">
                                      <p:cBhvr>
                                        <p:cTn id="104" dur="1000"/>
                                        <p:tgtEl>
                                          <p:spTgt spid="11"/>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grpId="1" nodeType="clickEffect">
                                  <p:stCondLst>
                                    <p:cond delay="0"/>
                                  </p:stCondLst>
                                  <p:childTnLst>
                                    <p:set>
                                      <p:cBhvr>
                                        <p:cTn id="108" dur="1" fill="hold">
                                          <p:stCondLst>
                                            <p:cond delay="0"/>
                                          </p:stCondLst>
                                        </p:cTn>
                                        <p:tgtEl>
                                          <p:spTgt spid="18"/>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47" presetClass="entr" presetSubtype="0" fill="hold" nodeType="clickEffect">
                                  <p:stCondLst>
                                    <p:cond delay="0"/>
                                  </p:stCondLst>
                                  <p:childTnLst>
                                    <p:set>
                                      <p:cBhvr>
                                        <p:cTn id="112" dur="1" fill="hold">
                                          <p:stCondLst>
                                            <p:cond delay="0"/>
                                          </p:stCondLst>
                                        </p:cTn>
                                        <p:tgtEl>
                                          <p:spTgt spid="19">
                                            <p:txEl>
                                              <p:pRg st="0" end="0"/>
                                            </p:txEl>
                                          </p:spTgt>
                                        </p:tgtEl>
                                        <p:attrNameLst>
                                          <p:attrName>style.visibility</p:attrName>
                                        </p:attrNameLst>
                                      </p:cBhvr>
                                      <p:to>
                                        <p:strVal val="visible"/>
                                      </p:to>
                                    </p:set>
                                    <p:animEffect transition="in" filter="fade">
                                      <p:cBhvr>
                                        <p:cTn id="113" dur="1000"/>
                                        <p:tgtEl>
                                          <p:spTgt spid="19">
                                            <p:txEl>
                                              <p:pRg st="0" end="0"/>
                                            </p:txEl>
                                          </p:spTgt>
                                        </p:tgtEl>
                                      </p:cBhvr>
                                    </p:animEffect>
                                    <p:anim calcmode="lin" valueType="num">
                                      <p:cBhvr>
                                        <p:cTn id="114"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15"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3" grpId="0" animBg="1"/>
      <p:bldP spid="13" grpId="1" animBg="1"/>
      <p:bldP spid="13" grpId="2" animBg="1"/>
      <p:bldP spid="13" grpId="3" animBg="1"/>
      <p:bldP spid="28" grpId="0" animBg="1"/>
      <p:bldP spid="28" grpId="1" animBg="1"/>
      <p:bldP spid="28" grpId="2" animBg="1"/>
      <p:bldP spid="9" grpId="0"/>
      <p:bldP spid="10" grpId="0"/>
      <p:bldP spid="11" grpId="0"/>
      <p:bldP spid="15" grpId="0"/>
      <p:bldP spid="16" grpId="0"/>
      <p:bldP spid="16" grpId="1"/>
      <p:bldP spid="17" grpId="0"/>
      <p:bldP spid="17" grpId="1"/>
      <p:bldP spid="18" grpId="0"/>
      <p:bldP spid="18" grpId="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3|2.6|5.1|14|3.1|1.9|2.1|3.5|3|3.9|2.6|3.8|2.4|2.9|2.2|4.1|2|4.7|6.5"/>
</p:tagLst>
</file>

<file path=ppt/tags/tag2.xml><?xml version="1.0" encoding="utf-8"?>
<p:tagLst xmlns:a="http://schemas.openxmlformats.org/drawingml/2006/main" xmlns:r="http://schemas.openxmlformats.org/officeDocument/2006/relationships" xmlns:p="http://schemas.openxmlformats.org/presentationml/2006/main">
  <p:tag name="TIMING" val="|1.1|2|4.1|8.6|2.1|1.7|2.2|1.9|6.4|1.6|1.8|3.9|1.4|8|1.8|1.8|4.6|1.6|15.8|1.9|3.1|3.6|8.8|2.9|1.5|9.3|3.5|1.1|10.2|4.4|1.4|7.3|1.6|1.1|11.4|3.9|1.2|8.5|3.3"/>
</p:tagLst>
</file>

<file path=ppt/tags/tag3.xml><?xml version="1.0" encoding="utf-8"?>
<p:tagLst xmlns:a="http://schemas.openxmlformats.org/drawingml/2006/main" xmlns:r="http://schemas.openxmlformats.org/officeDocument/2006/relationships" xmlns:p="http://schemas.openxmlformats.org/presentationml/2006/main">
  <p:tag name="TIMING" val="|1.5|4.4|1.3|2.4|2.8|2.9|1.1"/>
</p:tagLst>
</file>

<file path=ppt/tags/tag4.xml><?xml version="1.0" encoding="utf-8"?>
<p:tagLst xmlns:a="http://schemas.openxmlformats.org/drawingml/2006/main" xmlns:r="http://schemas.openxmlformats.org/officeDocument/2006/relationships" xmlns:p="http://schemas.openxmlformats.org/presentationml/2006/main">
  <p:tag name="TIMING" val="|0.6|1.5|3.7|1.4|1.8|3.5|3.9|1.4|1.6|1.5|3.1"/>
</p:tagLst>
</file>

<file path=ppt/tags/tag5.xml><?xml version="1.0" encoding="utf-8"?>
<p:tagLst xmlns:a="http://schemas.openxmlformats.org/drawingml/2006/main" xmlns:r="http://schemas.openxmlformats.org/officeDocument/2006/relationships" xmlns:p="http://schemas.openxmlformats.org/presentationml/2006/main">
  <p:tag name="TIMING" val="|0.9|1.9|4.1|1.4|2.3|3.7|2.1|1.1|1.3|1.4|2.7"/>
</p:tagLst>
</file>

<file path=ppt/tags/tag6.xml><?xml version="1.0" encoding="utf-8"?>
<p:tagLst xmlns:a="http://schemas.openxmlformats.org/drawingml/2006/main" xmlns:r="http://schemas.openxmlformats.org/officeDocument/2006/relationships" xmlns:p="http://schemas.openxmlformats.org/presentationml/2006/main">
  <p:tag name="TIMING" val="|1.2|1.4|3.5|1.3|1.8|2.4|2.2|1.3|1.6|1.6|1.7"/>
</p:tagLst>
</file>

<file path=ppt/tags/tag7.xml><?xml version="1.0" encoding="utf-8"?>
<p:tagLst xmlns:a="http://schemas.openxmlformats.org/drawingml/2006/main" xmlns:r="http://schemas.openxmlformats.org/officeDocument/2006/relationships" xmlns:p="http://schemas.openxmlformats.org/presentationml/2006/main">
  <p:tag name="TIMING" val="|1.2|1.4|2.9|1.5|1.6|2.8|2.2|2.1|1.9|2.6|2.6|10.7"/>
</p:tagLst>
</file>

<file path=ppt/tags/tag8.xml><?xml version="1.0" encoding="utf-8"?>
<p:tagLst xmlns:a="http://schemas.openxmlformats.org/drawingml/2006/main" xmlns:r="http://schemas.openxmlformats.org/officeDocument/2006/relationships" xmlns:p="http://schemas.openxmlformats.org/presentationml/2006/main">
  <p:tag name="TIMING" val="|5.2|5|8|2.8|10.7"/>
</p:tagLst>
</file>

<file path=ppt/tags/tag9.xml><?xml version="1.0" encoding="utf-8"?>
<p:tagLst xmlns:a="http://schemas.openxmlformats.org/drawingml/2006/main" xmlns:r="http://schemas.openxmlformats.org/officeDocument/2006/relationships" xmlns:p="http://schemas.openxmlformats.org/presentationml/2006/main">
  <p:tag name="TIMING" val="|1|3.1|1.8|5.4|2.1|1.2|6.3|1.7|2.3|3|1.8|1.9|8.5|2.3|1.5|6.4|1.3"/>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1191</Words>
  <Application>Microsoft Office PowerPoint</Application>
  <PresentationFormat>Affichage à l'écran (4:3)</PresentationFormat>
  <Paragraphs>310</Paragraphs>
  <Slides>9</Slides>
  <Notes>9</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effet de levier</dc:title>
  <dc:creator>Maurice FLACHER</dc:creator>
  <cp:lastModifiedBy>Maurice</cp:lastModifiedBy>
  <cp:revision>42</cp:revision>
  <dcterms:created xsi:type="dcterms:W3CDTF">2010-11-16T14:33:54Z</dcterms:created>
  <dcterms:modified xsi:type="dcterms:W3CDTF">2010-11-20T17:14:56Z</dcterms:modified>
</cp:coreProperties>
</file>