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3A900-C78A-4E19-961B-E012B6E18AE4}" type="datetimeFigureOut">
              <a:rPr lang="fr-FR" smtClean="0"/>
              <a:pPr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B151-CC04-477E-8AC9-4EC79EB908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3A900-C78A-4E19-961B-E012B6E18AE4}" type="datetimeFigureOut">
              <a:rPr lang="fr-FR" smtClean="0"/>
              <a:pPr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B151-CC04-477E-8AC9-4EC79EB908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3A900-C78A-4E19-961B-E012B6E18AE4}" type="datetimeFigureOut">
              <a:rPr lang="fr-FR" smtClean="0"/>
              <a:pPr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B151-CC04-477E-8AC9-4EC79EB908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3A900-C78A-4E19-961B-E012B6E18AE4}" type="datetimeFigureOut">
              <a:rPr lang="fr-FR" smtClean="0"/>
              <a:pPr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B151-CC04-477E-8AC9-4EC79EB908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3A900-C78A-4E19-961B-E012B6E18AE4}" type="datetimeFigureOut">
              <a:rPr lang="fr-FR" smtClean="0"/>
              <a:pPr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B151-CC04-477E-8AC9-4EC79EB908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3A900-C78A-4E19-961B-E012B6E18AE4}" type="datetimeFigureOut">
              <a:rPr lang="fr-FR" smtClean="0"/>
              <a:pPr/>
              <a:t>12/05/2020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B151-CC04-477E-8AC9-4EC79EB908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3A900-C78A-4E19-961B-E012B6E18AE4}" type="datetimeFigureOut">
              <a:rPr lang="fr-FR" smtClean="0"/>
              <a:pPr/>
              <a:t>12/05/2020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B151-CC04-477E-8AC9-4EC79EB908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3A900-C78A-4E19-961B-E012B6E18AE4}" type="datetimeFigureOut">
              <a:rPr lang="fr-FR" smtClean="0"/>
              <a:pPr/>
              <a:t>12/05/2020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B151-CC04-477E-8AC9-4EC79EB908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3A900-C78A-4E19-961B-E012B6E18AE4}" type="datetimeFigureOut">
              <a:rPr lang="fr-FR" smtClean="0"/>
              <a:pPr/>
              <a:t>12/05/2020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B151-CC04-477E-8AC9-4EC79EB908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3A900-C78A-4E19-961B-E012B6E18AE4}" type="datetimeFigureOut">
              <a:rPr lang="fr-FR" smtClean="0"/>
              <a:pPr/>
              <a:t>12/05/2020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B151-CC04-477E-8AC9-4EC79EB908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3A900-C78A-4E19-961B-E012B6E18AE4}" type="datetimeFigureOut">
              <a:rPr lang="fr-FR" smtClean="0"/>
              <a:pPr/>
              <a:t>12/05/2020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4B151-CC04-477E-8AC9-4EC79EB908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3A900-C78A-4E19-961B-E012B6E18AE4}" type="datetimeFigureOut">
              <a:rPr lang="fr-FR" smtClean="0"/>
              <a:pPr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4B151-CC04-477E-8AC9-4EC79EB9081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928662" y="214290"/>
            <a:ext cx="7143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/>
              <a:t>Le Grand oral</a:t>
            </a:r>
            <a:endParaRPr lang="fr-FR" sz="3600" dirty="0"/>
          </a:p>
        </p:txBody>
      </p:sp>
      <p:sp>
        <p:nvSpPr>
          <p:cNvPr id="6" name="ZoneTexte 5"/>
          <p:cNvSpPr txBox="1"/>
          <p:nvPr/>
        </p:nvSpPr>
        <p:spPr>
          <a:xfrm>
            <a:off x="642910" y="1643050"/>
            <a:ext cx="7929618" cy="51077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É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preuve du Bac au mois de juin de l’année de terminale 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14348" y="2500306"/>
            <a:ext cx="7786742" cy="51077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Coefficient 10 (sur un total de 100 pour le bac général)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57224" y="3357562"/>
            <a:ext cx="7572428" cy="13280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Un oral individuel avec un jury composé de deux professeurs de disciplines différentes et représentant au moins l’une de vos deux  spécialités.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14414" y="285728"/>
            <a:ext cx="6786610" cy="71508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Se préparer pour le Grand oral</a:t>
            </a:r>
            <a:endParaRPr lang="fr-FR" sz="3600" dirty="0"/>
          </a:p>
        </p:txBody>
      </p:sp>
      <p:sp>
        <p:nvSpPr>
          <p:cNvPr id="5" name="ZoneTexte 4"/>
          <p:cNvSpPr txBox="1"/>
          <p:nvPr/>
        </p:nvSpPr>
        <p:spPr>
          <a:xfrm>
            <a:off x="428596" y="1142984"/>
            <a:ext cx="8143932" cy="51077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itchFamily="34" charset="0"/>
                <a:ea typeface="Verdana"/>
                <a:cs typeface="Arial" pitchFamily="34" charset="0"/>
              </a:rPr>
              <a:t>Vous allez travailler dans l’année sur </a:t>
            </a:r>
            <a:r>
              <a:rPr lang="fr-FR" sz="2400" b="1" u="sng" dirty="0" smtClean="0">
                <a:latin typeface="Arial" pitchFamily="34" charset="0"/>
                <a:ea typeface="Verdana"/>
                <a:cs typeface="Arial" pitchFamily="34" charset="0"/>
              </a:rPr>
              <a:t>deux</a:t>
            </a:r>
            <a:r>
              <a:rPr lang="fr-FR" sz="2400" b="1" dirty="0" smtClean="0">
                <a:latin typeface="Arial" pitchFamily="34" charset="0"/>
                <a:ea typeface="Verdana"/>
                <a:cs typeface="Arial" pitchFamily="34" charset="0"/>
              </a:rPr>
              <a:t> questions 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Connecteur en angle 6"/>
          <p:cNvCxnSpPr/>
          <p:nvPr/>
        </p:nvCxnSpPr>
        <p:spPr>
          <a:xfrm>
            <a:off x="857224" y="1643050"/>
            <a:ext cx="1285884" cy="714380"/>
          </a:xfrm>
          <a:prstGeom prst="bentConnector3">
            <a:avLst>
              <a:gd name="adj1" fmla="val 3854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143108" y="1857364"/>
            <a:ext cx="5500726" cy="91940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Portant sur les programmes (première et terminale) de vos deux spécialités 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143108" y="3857628"/>
            <a:ext cx="5429288" cy="91940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Préparées avec vos professeurs et éventuellement avec d’autres élèves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143108" y="2857496"/>
            <a:ext cx="5929354" cy="91940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En lien avec votre projet d’études supérieures ou votre projet professionnel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143108" y="4857760"/>
            <a:ext cx="6357982" cy="91940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Les questions peuvent croiser, associer les deux spécialités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necteur en angle 16"/>
          <p:cNvCxnSpPr/>
          <p:nvPr/>
        </p:nvCxnSpPr>
        <p:spPr>
          <a:xfrm>
            <a:off x="928662" y="2357430"/>
            <a:ext cx="1143008" cy="1000132"/>
          </a:xfrm>
          <a:prstGeom prst="bentConnector3">
            <a:avLst>
              <a:gd name="adj1" fmla="val -1915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Connecteur en angle 17"/>
          <p:cNvCxnSpPr/>
          <p:nvPr/>
        </p:nvCxnSpPr>
        <p:spPr>
          <a:xfrm>
            <a:off x="928662" y="3357562"/>
            <a:ext cx="1143008" cy="857256"/>
          </a:xfrm>
          <a:prstGeom prst="bentConnector3">
            <a:avLst>
              <a:gd name="adj1" fmla="val -1915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Connecteur en angle 18"/>
          <p:cNvCxnSpPr>
            <a:endCxn id="14" idx="1"/>
          </p:cNvCxnSpPr>
          <p:nvPr/>
        </p:nvCxnSpPr>
        <p:spPr>
          <a:xfrm>
            <a:off x="928662" y="4143380"/>
            <a:ext cx="1214446" cy="1174081"/>
          </a:xfrm>
          <a:prstGeom prst="bentConnector3">
            <a:avLst>
              <a:gd name="adj1" fmla="val -1264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1071538" y="6000768"/>
            <a:ext cx="7215238" cy="57888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atin typeface="Arial" pitchFamily="34" charset="0"/>
                <a:ea typeface="Verdana"/>
                <a:cs typeface="Arial" pitchFamily="34" charset="0"/>
              </a:rPr>
              <a:t>Vous allez aussi vous entraîner à l’oral !</a:t>
            </a:r>
            <a:endParaRPr lang="fr-F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13" grpId="0" animBg="1"/>
      <p:bldP spid="14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14414" y="285728"/>
            <a:ext cx="6786610" cy="71508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Le déroulement de l’épreuve</a:t>
            </a:r>
            <a:endParaRPr lang="fr-FR" sz="3600" dirty="0"/>
          </a:p>
        </p:txBody>
      </p:sp>
      <p:sp>
        <p:nvSpPr>
          <p:cNvPr id="5" name="ZoneTexte 4"/>
          <p:cNvSpPr txBox="1"/>
          <p:nvPr/>
        </p:nvSpPr>
        <p:spPr>
          <a:xfrm>
            <a:off x="642910" y="1928802"/>
            <a:ext cx="7929618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ial" pitchFamily="34" charset="0"/>
                <a:ea typeface="Verdana"/>
                <a:cs typeface="Arial" pitchFamily="34" charset="0"/>
              </a:rPr>
              <a:t>Préparation 20 minutes </a:t>
            </a:r>
            <a:r>
              <a:rPr lang="fr-FR" sz="2400" dirty="0" smtClean="0"/>
              <a:t>pour mettre </a:t>
            </a:r>
            <a:r>
              <a:rPr lang="fr-FR" sz="2400" dirty="0"/>
              <a:t>en ordre vos idées et créer un support </a:t>
            </a:r>
            <a:r>
              <a:rPr lang="fr-FR" sz="2400" dirty="0" smtClean="0"/>
              <a:t>(un plan, une </a:t>
            </a:r>
            <a:r>
              <a:rPr lang="fr-FR" sz="2400" dirty="0"/>
              <a:t>carte, un graphique, un schéma, etc.) à donner au jury. C</a:t>
            </a:r>
            <a:r>
              <a:rPr lang="fr-FR" sz="2400" dirty="0" smtClean="0"/>
              <a:t>e </a:t>
            </a:r>
            <a:r>
              <a:rPr lang="fr-FR" sz="2400" dirty="0"/>
              <a:t>support n’est pas évalué.</a:t>
            </a:r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 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00298" y="3571876"/>
            <a:ext cx="4000528" cy="578882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dirty="0" smtClean="0">
                <a:latin typeface="Arial" pitchFamily="34" charset="0"/>
                <a:ea typeface="Verdana"/>
                <a:cs typeface="Arial" pitchFamily="34" charset="0"/>
              </a:rPr>
              <a:t>Un oral de 20 minutes</a:t>
            </a:r>
            <a:endParaRPr lang="fr-F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85918" y="1214422"/>
            <a:ext cx="5572164" cy="51077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Le jury choisit une des deux questions. 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00034" y="4643446"/>
            <a:ext cx="2357454" cy="173664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5 minutes </a:t>
            </a:r>
          </a:p>
          <a:p>
            <a:pPr algn="ctr"/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pour exposer la question (sans note)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214678" y="4643446"/>
            <a:ext cx="2928958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10 minutes</a:t>
            </a:r>
          </a:p>
          <a:p>
            <a:pPr algn="ctr"/>
            <a:r>
              <a:rPr lang="fr-FR" sz="2400" dirty="0">
                <a:latin typeface="Arial" pitchFamily="34" charset="0"/>
                <a:ea typeface="Verdana"/>
                <a:cs typeface="Arial" pitchFamily="34" charset="0"/>
              </a:rPr>
              <a:t>p</a:t>
            </a:r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our répondre aux questions du jury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429388" y="4643446"/>
            <a:ext cx="2500330" cy="173664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5 minutes </a:t>
            </a:r>
          </a:p>
          <a:p>
            <a:pPr algn="ctr"/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pour échanger sur votre projet d’orientation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 rot="5400000">
            <a:off x="2321703" y="4250537"/>
            <a:ext cx="500066" cy="28575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5400000">
            <a:off x="4179091" y="4393413"/>
            <a:ext cx="500066" cy="15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rot="16200000" flipH="1">
            <a:off x="6322231" y="4179099"/>
            <a:ext cx="500066" cy="42862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28596" y="571480"/>
            <a:ext cx="8143932" cy="173664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 </a:t>
            </a:r>
            <a:r>
              <a:rPr lang="fr-FR" sz="2400" dirty="0" smtClean="0"/>
              <a:t>Pour </a:t>
            </a:r>
            <a:r>
              <a:rPr lang="fr-FR" sz="2400" dirty="0" smtClean="0"/>
              <a:t>la voie générale, si votre question concerne la spécialité "Langues, littératures et cultures étrangères et régionales", </a:t>
            </a:r>
            <a:r>
              <a:rPr lang="fr-FR" sz="2400" dirty="0" smtClean="0"/>
              <a:t>si vous le souhaitez, vous </a:t>
            </a:r>
            <a:r>
              <a:rPr lang="fr-FR" sz="2400" dirty="0" smtClean="0"/>
              <a:t>pouvez </a:t>
            </a:r>
            <a:r>
              <a:rPr lang="fr-FR" sz="2400" dirty="0" smtClean="0"/>
              <a:t>passer en partie, </a:t>
            </a:r>
            <a:r>
              <a:rPr lang="fr-FR" sz="2400" dirty="0" smtClean="0"/>
              <a:t>les deux premiers temps du Grand oral en langue vivante.</a:t>
            </a:r>
            <a:endParaRPr lang="fr-F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14414" y="285728"/>
            <a:ext cx="6786610" cy="71508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Les critères d’évaluation</a:t>
            </a:r>
            <a:endParaRPr lang="fr-FR" sz="3600" dirty="0"/>
          </a:p>
        </p:txBody>
      </p:sp>
      <p:sp>
        <p:nvSpPr>
          <p:cNvPr id="5" name="ZoneTexte 4"/>
          <p:cNvSpPr txBox="1"/>
          <p:nvPr/>
        </p:nvSpPr>
        <p:spPr>
          <a:xfrm>
            <a:off x="357158" y="1285860"/>
            <a:ext cx="4643470" cy="51077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Une note sur 20 points évaluant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Connecteur en angle 6"/>
          <p:cNvCxnSpPr/>
          <p:nvPr/>
        </p:nvCxnSpPr>
        <p:spPr>
          <a:xfrm>
            <a:off x="642910" y="1785926"/>
            <a:ext cx="927900" cy="856462"/>
          </a:xfrm>
          <a:prstGeom prst="bentConnector3">
            <a:avLst>
              <a:gd name="adj1" fmla="val -2418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1714480" y="2428868"/>
            <a:ext cx="4429156" cy="51077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La solidité des connaissances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714480" y="3857628"/>
            <a:ext cx="3714776" cy="51077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La capacité à argumenter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714480" y="3143248"/>
            <a:ext cx="6072230" cy="51077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Une prise de parole claire et convaincante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714480" y="4572008"/>
            <a:ext cx="2357454" cy="51077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L’esprit critique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ccolade fermante 14"/>
          <p:cNvSpPr/>
          <p:nvPr/>
        </p:nvSpPr>
        <p:spPr>
          <a:xfrm>
            <a:off x="5429256" y="3786190"/>
            <a:ext cx="285752" cy="1357322"/>
          </a:xfrm>
          <a:prstGeom prst="rightBrace">
            <a:avLst>
              <a:gd name="adj1" fmla="val 11737"/>
              <a:gd name="adj2" fmla="val 50000"/>
            </a:avLst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857884" y="4000504"/>
            <a:ext cx="1928826" cy="91940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Être réactif </a:t>
            </a:r>
          </a:p>
          <a:p>
            <a:r>
              <a:rPr lang="fr-FR" sz="2400" dirty="0" smtClean="0">
                <a:latin typeface="Arial" pitchFamily="34" charset="0"/>
                <a:ea typeface="Verdana"/>
                <a:cs typeface="Arial" pitchFamily="34" charset="0"/>
              </a:rPr>
              <a:t>face au jury</a:t>
            </a:r>
            <a:endParaRPr lang="fr-FR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Connecteur en angle 16"/>
          <p:cNvCxnSpPr/>
          <p:nvPr/>
        </p:nvCxnSpPr>
        <p:spPr>
          <a:xfrm>
            <a:off x="642910" y="2643182"/>
            <a:ext cx="927900" cy="856462"/>
          </a:xfrm>
          <a:prstGeom prst="bentConnector3">
            <a:avLst>
              <a:gd name="adj1" fmla="val -2418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Connecteur en angle 17"/>
          <p:cNvCxnSpPr/>
          <p:nvPr/>
        </p:nvCxnSpPr>
        <p:spPr>
          <a:xfrm>
            <a:off x="642910" y="3357562"/>
            <a:ext cx="927900" cy="856462"/>
          </a:xfrm>
          <a:prstGeom prst="bentConnector3">
            <a:avLst>
              <a:gd name="adj1" fmla="val -2418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9" name="Connecteur en angle 18"/>
          <p:cNvCxnSpPr/>
          <p:nvPr/>
        </p:nvCxnSpPr>
        <p:spPr>
          <a:xfrm>
            <a:off x="642910" y="4000504"/>
            <a:ext cx="927900" cy="856462"/>
          </a:xfrm>
          <a:prstGeom prst="bentConnector3">
            <a:avLst>
              <a:gd name="adj1" fmla="val -2418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227</Words>
  <Application>Microsoft Office PowerPoint</Application>
  <PresentationFormat>Affichage à l'écran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flacher</dc:creator>
  <cp:lastModifiedBy>flacher</cp:lastModifiedBy>
  <cp:revision>14</cp:revision>
  <dcterms:created xsi:type="dcterms:W3CDTF">2020-05-11T12:15:06Z</dcterms:created>
  <dcterms:modified xsi:type="dcterms:W3CDTF">2020-05-12T08:45:47Z</dcterms:modified>
</cp:coreProperties>
</file>