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48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626EE-F432-46CC-982F-B2F03F8B9CA5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275BE-A700-40EB-A43E-92FF18F239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626EE-F432-46CC-982F-B2F03F8B9CA5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275BE-A700-40EB-A43E-92FF18F239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626EE-F432-46CC-982F-B2F03F8B9CA5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275BE-A700-40EB-A43E-92FF18F239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626EE-F432-46CC-982F-B2F03F8B9CA5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275BE-A700-40EB-A43E-92FF18F239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626EE-F432-46CC-982F-B2F03F8B9CA5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275BE-A700-40EB-A43E-92FF18F239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626EE-F432-46CC-982F-B2F03F8B9CA5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275BE-A700-40EB-A43E-92FF18F239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626EE-F432-46CC-982F-B2F03F8B9CA5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275BE-A700-40EB-A43E-92FF18F239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626EE-F432-46CC-982F-B2F03F8B9CA5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275BE-A700-40EB-A43E-92FF18F239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626EE-F432-46CC-982F-B2F03F8B9CA5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275BE-A700-40EB-A43E-92FF18F239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626EE-F432-46CC-982F-B2F03F8B9CA5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275BE-A700-40EB-A43E-92FF18F239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626EE-F432-46CC-982F-B2F03F8B9CA5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275BE-A700-40EB-A43E-92FF18F239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626EE-F432-46CC-982F-B2F03F8B9CA5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275BE-A700-40EB-A43E-92FF18F23924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57158" y="214290"/>
            <a:ext cx="86439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u="sng" dirty="0" smtClean="0"/>
              <a:t>Comment les institutions peuvent-elles favoriser la croissance économique</a:t>
            </a:r>
            <a:r>
              <a:rPr lang="fr-FR" sz="2000" b="1" dirty="0" smtClean="0"/>
              <a:t> ?</a:t>
            </a:r>
            <a:endParaRPr lang="fr-FR" sz="20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214282" y="714356"/>
            <a:ext cx="2000264" cy="193899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Démarches administratives claires et simples</a:t>
            </a:r>
          </a:p>
          <a:p>
            <a:pPr algn="ctr"/>
            <a:r>
              <a:rPr lang="fr-FR" sz="2000" dirty="0" smtClean="0"/>
              <a:t>+</a:t>
            </a:r>
          </a:p>
          <a:p>
            <a:pPr algn="ctr"/>
            <a:r>
              <a:rPr lang="fr-FR" sz="2000" dirty="0" smtClean="0"/>
              <a:t>Pas de corruption</a:t>
            </a:r>
            <a:endParaRPr lang="fr-FR" sz="2000" dirty="0"/>
          </a:p>
        </p:txBody>
      </p:sp>
      <p:cxnSp>
        <p:nvCxnSpPr>
          <p:cNvPr id="7" name="Connecteur droit avec flèche 6"/>
          <p:cNvCxnSpPr>
            <a:stCxn id="5" idx="2"/>
          </p:cNvCxnSpPr>
          <p:nvPr/>
        </p:nvCxnSpPr>
        <p:spPr>
          <a:xfrm rot="5400000">
            <a:off x="1005183" y="2862579"/>
            <a:ext cx="418462" cy="1588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285720" y="3071810"/>
            <a:ext cx="2000264" cy="132343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Incitation à créer et développer des activités économiques</a:t>
            </a:r>
            <a:endParaRPr lang="fr-FR" sz="2000" dirty="0"/>
          </a:p>
        </p:txBody>
      </p:sp>
      <p:cxnSp>
        <p:nvCxnSpPr>
          <p:cNvPr id="9" name="Connecteur droit avec flèche 8"/>
          <p:cNvCxnSpPr/>
          <p:nvPr/>
        </p:nvCxnSpPr>
        <p:spPr>
          <a:xfrm rot="5400000">
            <a:off x="1220291" y="4637569"/>
            <a:ext cx="418462" cy="1588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1214414" y="4857760"/>
            <a:ext cx="5286412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Climat propice à l’essor de l’activité économique</a:t>
            </a:r>
            <a:endParaRPr lang="fr-FR" sz="2000" dirty="0"/>
          </a:p>
        </p:txBody>
      </p:sp>
      <p:cxnSp>
        <p:nvCxnSpPr>
          <p:cNvPr id="11" name="Connecteur droit avec flèche 10"/>
          <p:cNvCxnSpPr/>
          <p:nvPr/>
        </p:nvCxnSpPr>
        <p:spPr>
          <a:xfrm rot="5400000">
            <a:off x="5006505" y="5494825"/>
            <a:ext cx="418462" cy="1588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4714876" y="5715016"/>
            <a:ext cx="4071966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Croissance économique plus forte</a:t>
            </a:r>
            <a:endParaRPr lang="fr-FR" sz="2000" dirty="0"/>
          </a:p>
        </p:txBody>
      </p:sp>
      <p:sp>
        <p:nvSpPr>
          <p:cNvPr id="13" name="ZoneTexte 12"/>
          <p:cNvSpPr txBox="1"/>
          <p:nvPr/>
        </p:nvSpPr>
        <p:spPr>
          <a:xfrm>
            <a:off x="2357422" y="714356"/>
            <a:ext cx="2000264" cy="132343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Etat de droit</a:t>
            </a:r>
          </a:p>
          <a:p>
            <a:pPr algn="ctr"/>
            <a:r>
              <a:rPr lang="fr-FR" sz="2000" dirty="0" smtClean="0"/>
              <a:t>+</a:t>
            </a:r>
          </a:p>
          <a:p>
            <a:pPr algn="ctr"/>
            <a:r>
              <a:rPr lang="fr-FR" sz="2000" dirty="0" smtClean="0"/>
              <a:t>Stabilité politique</a:t>
            </a:r>
            <a:endParaRPr lang="fr-FR" sz="2000" dirty="0"/>
          </a:p>
        </p:txBody>
      </p:sp>
      <p:cxnSp>
        <p:nvCxnSpPr>
          <p:cNvPr id="14" name="Connecteur droit avec flèche 13"/>
          <p:cNvCxnSpPr/>
          <p:nvPr/>
        </p:nvCxnSpPr>
        <p:spPr>
          <a:xfrm rot="5400000">
            <a:off x="2894001" y="2535231"/>
            <a:ext cx="928694" cy="1588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2428860" y="3071810"/>
            <a:ext cx="2000264" cy="101566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Réduction des incertitudes sur l’avenir</a:t>
            </a:r>
            <a:endParaRPr lang="fr-FR" sz="2000" dirty="0"/>
          </a:p>
        </p:txBody>
      </p:sp>
      <p:cxnSp>
        <p:nvCxnSpPr>
          <p:cNvPr id="16" name="Connecteur droit avec flèche 15"/>
          <p:cNvCxnSpPr/>
          <p:nvPr/>
        </p:nvCxnSpPr>
        <p:spPr>
          <a:xfrm rot="5400000">
            <a:off x="3036877" y="4464057"/>
            <a:ext cx="642942" cy="1588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4500562" y="714356"/>
            <a:ext cx="2000264" cy="163121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Règles protégeant les acteurs (Innovateur, consommateur)</a:t>
            </a:r>
            <a:endParaRPr lang="fr-FR" sz="2000" dirty="0"/>
          </a:p>
        </p:txBody>
      </p:sp>
      <p:cxnSp>
        <p:nvCxnSpPr>
          <p:cNvPr id="18" name="Connecteur droit avec flèche 17"/>
          <p:cNvCxnSpPr/>
          <p:nvPr/>
        </p:nvCxnSpPr>
        <p:spPr>
          <a:xfrm rot="5400000">
            <a:off x="5037141" y="2678107"/>
            <a:ext cx="642942" cy="1588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4643438" y="3071810"/>
            <a:ext cx="2000264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Plus grande confiance</a:t>
            </a:r>
            <a:endParaRPr lang="fr-FR" sz="2000" dirty="0"/>
          </a:p>
        </p:txBody>
      </p:sp>
      <p:cxnSp>
        <p:nvCxnSpPr>
          <p:cNvPr id="20" name="Connecteur droit avec flèche 19"/>
          <p:cNvCxnSpPr/>
          <p:nvPr/>
        </p:nvCxnSpPr>
        <p:spPr>
          <a:xfrm rot="5400000">
            <a:off x="4894265" y="4321181"/>
            <a:ext cx="928694" cy="1588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6786578" y="714356"/>
            <a:ext cx="2000264" cy="163121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Investissement dans l’éducation </a:t>
            </a:r>
          </a:p>
          <a:p>
            <a:pPr algn="ctr"/>
            <a:r>
              <a:rPr lang="fr-FR" sz="2000" dirty="0" smtClean="0"/>
              <a:t>+</a:t>
            </a:r>
          </a:p>
          <a:p>
            <a:pPr algn="ctr"/>
            <a:r>
              <a:rPr lang="fr-FR" sz="2000" dirty="0" smtClean="0"/>
              <a:t>Réduction des inégalités</a:t>
            </a:r>
            <a:endParaRPr lang="fr-FR" sz="2000" dirty="0"/>
          </a:p>
        </p:txBody>
      </p:sp>
      <p:cxnSp>
        <p:nvCxnSpPr>
          <p:cNvPr id="22" name="Connecteur droit avec flèche 21"/>
          <p:cNvCxnSpPr/>
          <p:nvPr/>
        </p:nvCxnSpPr>
        <p:spPr>
          <a:xfrm rot="5400000">
            <a:off x="7394595" y="2678107"/>
            <a:ext cx="642942" cy="1588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>
          <a:xfrm>
            <a:off x="6786578" y="3071810"/>
            <a:ext cx="2000264" cy="101566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Hausse de la productivité et de la demande</a:t>
            </a:r>
            <a:endParaRPr lang="fr-FR" sz="2000" dirty="0"/>
          </a:p>
        </p:txBody>
      </p:sp>
      <p:cxnSp>
        <p:nvCxnSpPr>
          <p:cNvPr id="34" name="Connecteur droit avec flèche 33"/>
          <p:cNvCxnSpPr/>
          <p:nvPr/>
        </p:nvCxnSpPr>
        <p:spPr>
          <a:xfrm rot="5400000">
            <a:off x="7001686" y="4856966"/>
            <a:ext cx="1571636" cy="1588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0" grpId="0" animBg="1"/>
      <p:bldP spid="12" grpId="0" animBg="1"/>
      <p:bldP spid="13" grpId="0" animBg="1"/>
      <p:bldP spid="15" grpId="0" animBg="1"/>
      <p:bldP spid="17" grpId="0" animBg="1"/>
      <p:bldP spid="19" grpId="0" animBg="1"/>
      <p:bldP spid="21" grpId="0" animBg="1"/>
      <p:bldP spid="23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Affichage à l'écran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flacher</dc:creator>
  <cp:lastModifiedBy>flacher</cp:lastModifiedBy>
  <cp:revision>1</cp:revision>
  <dcterms:created xsi:type="dcterms:W3CDTF">2020-05-13T14:54:33Z</dcterms:created>
  <dcterms:modified xsi:type="dcterms:W3CDTF">2020-05-13T14:55:32Z</dcterms:modified>
</cp:coreProperties>
</file>