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F84B48-A2A7-4748-BBE0-72D2B89FB01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C700-4443-48A4-B5FB-92BDC50FA85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0AF19-6797-4050-8378-19A7F72B7C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928662" y="4572008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 mesure que le prix diminue, la quantité demandée augmente.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000100" y="492919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(Tracez la courbe de demande)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928662" y="5286388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 mesure que le prix augmente, la quantité offerte augmente. </a:t>
            </a:r>
            <a:endParaRPr lang="fr-FR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000100" y="557214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(Tracez la courbe d’offre)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928662" y="585789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rencontre entre l’offre et la demande permet de fixer un prix (P1) auquel va s’échanger une certaine quantité (Q1). 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00826" y="29289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7" grpId="0"/>
      <p:bldP spid="18" grpId="0"/>
      <p:bldP spid="18" grpId="1"/>
      <p:bldP spid="19" grpId="0"/>
      <p:bldP spid="22" grpId="0"/>
      <p:bldP spid="25" grpId="0"/>
      <p:bldP spid="28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00826" y="29289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28662" y="4643446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 prix P2, l’offre est supérieure ou inférieure à la demande ?</a:t>
            </a:r>
            <a:endParaRPr lang="fr-FR" sz="2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285852" y="128586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P2 _</a:t>
            </a:r>
            <a:endParaRPr lang="fr-FR" sz="2000" dirty="0"/>
          </a:p>
        </p:txBody>
      </p:sp>
      <p:cxnSp>
        <p:nvCxnSpPr>
          <p:cNvPr id="31" name="Connecteur droit 30"/>
          <p:cNvCxnSpPr/>
          <p:nvPr/>
        </p:nvCxnSpPr>
        <p:spPr>
          <a:xfrm>
            <a:off x="1714480" y="1571612"/>
            <a:ext cx="335758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ccolade fermante 33"/>
          <p:cNvSpPr/>
          <p:nvPr/>
        </p:nvSpPr>
        <p:spPr>
          <a:xfrm rot="16200000">
            <a:off x="4036215" y="464323"/>
            <a:ext cx="357190" cy="1714512"/>
          </a:xfrm>
          <a:prstGeom prst="rightBrace">
            <a:avLst>
              <a:gd name="adj1" fmla="val 8333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500430" y="85723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d’offre</a:t>
            </a:r>
            <a:endParaRPr lang="fr-FR" sz="2000" dirty="0"/>
          </a:p>
        </p:txBody>
      </p:sp>
      <p:cxnSp>
        <p:nvCxnSpPr>
          <p:cNvPr id="36" name="Connecteur droit 35"/>
          <p:cNvCxnSpPr/>
          <p:nvPr/>
        </p:nvCxnSpPr>
        <p:spPr>
          <a:xfrm rot="5400000">
            <a:off x="2214546" y="2714620"/>
            <a:ext cx="228601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071802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QD</a:t>
            </a:r>
            <a:endParaRPr lang="fr-FR" sz="2000" dirty="0"/>
          </a:p>
        </p:txBody>
      </p:sp>
      <p:cxnSp>
        <p:nvCxnSpPr>
          <p:cNvPr id="39" name="Connecteur droit 38"/>
          <p:cNvCxnSpPr/>
          <p:nvPr/>
        </p:nvCxnSpPr>
        <p:spPr>
          <a:xfrm rot="5400000">
            <a:off x="3929852" y="2713826"/>
            <a:ext cx="228601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786314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QO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928662" y="4786322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 prix P2, l’offre est supérieure à la demande.</a:t>
            </a:r>
            <a:endParaRPr lang="fr-FR" sz="2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1285852" y="235743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P3 _</a:t>
            </a:r>
            <a:endParaRPr lang="fr-FR" sz="2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928662" y="5500702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 prix P3, l’offre est supérieure ou inférieure à la demande ?</a:t>
            </a:r>
            <a:endParaRPr lang="fr-FR" sz="2000" dirty="0"/>
          </a:p>
        </p:txBody>
      </p:sp>
      <p:cxnSp>
        <p:nvCxnSpPr>
          <p:cNvPr id="46" name="Connecteur droit 45"/>
          <p:cNvCxnSpPr/>
          <p:nvPr/>
        </p:nvCxnSpPr>
        <p:spPr>
          <a:xfrm>
            <a:off x="1785918" y="2643182"/>
            <a:ext cx="35719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ccolade fermante 47"/>
          <p:cNvSpPr/>
          <p:nvPr/>
        </p:nvSpPr>
        <p:spPr>
          <a:xfrm rot="5400000">
            <a:off x="4071934" y="1714488"/>
            <a:ext cx="357190" cy="2214578"/>
          </a:xfrm>
          <a:prstGeom prst="rightBrace">
            <a:avLst>
              <a:gd name="adj1" fmla="val 8333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3286116" y="2928934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de demande</a:t>
            </a:r>
            <a:endParaRPr lang="fr-FR" sz="2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928662" y="5643578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 prix P3, l’offre est inférieure à la demande.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4" grpId="0"/>
      <p:bldP spid="34" grpId="0" animBg="1"/>
      <p:bldP spid="35" grpId="0"/>
      <p:bldP spid="38" grpId="0"/>
      <p:bldP spid="38" grpId="1"/>
      <p:bldP spid="41" grpId="0"/>
      <p:bldP spid="41" grpId="1"/>
      <p:bldP spid="43" grpId="0"/>
      <p:bldP spid="44" grpId="0"/>
      <p:bldP spid="45" grpId="0"/>
      <p:bldP spid="45" grpId="1"/>
      <p:bldP spid="48" grpId="0" animBg="1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00826" y="29289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 1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2000232" y="571480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929322" y="28572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 2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57158" y="464344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passant de la courbe d’offre 1 à la courbe d’offre 2, l’offre diminue ou augmente ? Quelles conséquences ?</a:t>
            </a:r>
            <a:endParaRPr lang="fr-FR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071538" y="550070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L’offre diminue</a:t>
            </a:r>
            <a:endParaRPr lang="fr-FR" sz="2000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00430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de demande</a:t>
            </a:r>
            <a:endParaRPr lang="fr-FR" sz="2000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5572132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215074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prix augmente</a:t>
            </a:r>
            <a:endParaRPr lang="fr-FR" sz="2000" dirty="0"/>
          </a:p>
        </p:txBody>
      </p:sp>
      <p:cxnSp>
        <p:nvCxnSpPr>
          <p:cNvPr id="38" name="Connecteur droit 37"/>
          <p:cNvCxnSpPr/>
          <p:nvPr/>
        </p:nvCxnSpPr>
        <p:spPr>
          <a:xfrm rot="10800000">
            <a:off x="1714480" y="1714488"/>
            <a:ext cx="200026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285852" y="14287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P2</a:t>
            </a:r>
            <a:endParaRPr lang="fr-FR" sz="2000" dirty="0"/>
          </a:p>
        </p:txBody>
      </p:sp>
      <p:cxnSp>
        <p:nvCxnSpPr>
          <p:cNvPr id="41" name="Connecteur droit 40"/>
          <p:cNvCxnSpPr/>
          <p:nvPr/>
        </p:nvCxnSpPr>
        <p:spPr>
          <a:xfrm rot="5400000">
            <a:off x="2683655" y="2817015"/>
            <a:ext cx="2071702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428992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Q2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  <p:bldP spid="35" grpId="0"/>
      <p:bldP spid="37" grpId="0"/>
      <p:bldP spid="40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500826" y="292893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 1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2571736" y="1571612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500826" y="128586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 2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57158" y="464344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passant de la courbe d’offre 1 à la courbe d’offre 2, l’offre diminue ou augmente ? Quelles conséquences ?</a:t>
            </a:r>
            <a:endParaRPr lang="fr-FR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928662" y="550070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L’offre augmente</a:t>
            </a:r>
            <a:endParaRPr lang="fr-FR" sz="2000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00430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d’offre</a:t>
            </a:r>
            <a:endParaRPr lang="fr-FR" sz="2000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5000628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715008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prix diminue</a:t>
            </a:r>
            <a:endParaRPr lang="fr-FR" sz="2000" dirty="0"/>
          </a:p>
        </p:txBody>
      </p:sp>
      <p:cxnSp>
        <p:nvCxnSpPr>
          <p:cNvPr id="38" name="Connecteur droit 37"/>
          <p:cNvCxnSpPr/>
          <p:nvPr/>
        </p:nvCxnSpPr>
        <p:spPr>
          <a:xfrm rot="10800000">
            <a:off x="1714480" y="2357430"/>
            <a:ext cx="314327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285852" y="214311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P2</a:t>
            </a:r>
            <a:endParaRPr lang="fr-FR" sz="2000" dirty="0"/>
          </a:p>
        </p:txBody>
      </p:sp>
      <p:cxnSp>
        <p:nvCxnSpPr>
          <p:cNvPr id="41" name="Connecteur droit 40"/>
          <p:cNvCxnSpPr/>
          <p:nvPr/>
        </p:nvCxnSpPr>
        <p:spPr>
          <a:xfrm rot="5400000">
            <a:off x="4112415" y="3102767"/>
            <a:ext cx="150019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64343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Q2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  <p:bldP spid="35" grpId="0"/>
      <p:bldP spid="37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357950" y="3071810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 1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3214678" y="714356"/>
            <a:ext cx="3286148" cy="1857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429388" y="235743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 2</a:t>
            </a:r>
            <a:endParaRPr lang="fr-FR" sz="2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57158" y="464344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passant de la courbe de demande 1 à la courbe de demande 2, la demande diminue ou augmente ? Quelles conséquences ?</a:t>
            </a:r>
            <a:endParaRPr lang="fr-FR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85720" y="550070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demande augmente</a:t>
            </a:r>
            <a:endParaRPr lang="fr-FR" sz="2000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00430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de demande</a:t>
            </a:r>
            <a:endParaRPr lang="fr-FR" sz="2000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5572132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215074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prix augmente</a:t>
            </a:r>
            <a:endParaRPr lang="fr-FR" sz="2000" dirty="0"/>
          </a:p>
        </p:txBody>
      </p:sp>
      <p:cxnSp>
        <p:nvCxnSpPr>
          <p:cNvPr id="38" name="Connecteur droit 37"/>
          <p:cNvCxnSpPr/>
          <p:nvPr/>
        </p:nvCxnSpPr>
        <p:spPr>
          <a:xfrm rot="10800000">
            <a:off x="1714480" y="1643050"/>
            <a:ext cx="314327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285852" y="142873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P2</a:t>
            </a:r>
            <a:endParaRPr lang="fr-FR" sz="2000" dirty="0"/>
          </a:p>
        </p:txBody>
      </p:sp>
      <p:cxnSp>
        <p:nvCxnSpPr>
          <p:cNvPr id="41" name="Connecteur droit 40"/>
          <p:cNvCxnSpPr/>
          <p:nvPr/>
        </p:nvCxnSpPr>
        <p:spPr>
          <a:xfrm rot="5400000">
            <a:off x="3790944" y="2781296"/>
            <a:ext cx="2143140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4572000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Q2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  <p:bldP spid="35" grpId="0"/>
      <p:bldP spid="37" grpId="0"/>
      <p:bldP spid="40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rot="5400000">
            <a:off x="107919" y="2249479"/>
            <a:ext cx="321471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10800000" flipV="1">
            <a:off x="1714480" y="3857628"/>
            <a:ext cx="5134012" cy="9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00100" y="50004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Prix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572264" y="39290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Quantité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357422" y="1000108"/>
            <a:ext cx="3929090" cy="2143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286512" y="292893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 1</a:t>
            </a:r>
            <a:endParaRPr lang="fr-FR" sz="20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2285984" y="1000108"/>
            <a:ext cx="3857652" cy="20717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286512" y="71435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Offre</a:t>
            </a:r>
            <a:endParaRPr lang="fr-FR" sz="2000" dirty="0">
              <a:solidFill>
                <a:srgbClr val="FF000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 rot="10800000">
            <a:off x="1714480" y="2000240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285852" y="17859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P1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 rot="5400000">
            <a:off x="3290878" y="2924172"/>
            <a:ext cx="185738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929058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Q1</a:t>
            </a:r>
            <a:endParaRPr lang="fr-FR" sz="20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2500298" y="1714488"/>
            <a:ext cx="3286148" cy="18573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786446" y="335756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Demande 2</a:t>
            </a:r>
            <a:endParaRPr lang="fr-FR" sz="2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57158" y="464344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En passant de la courbe de demande 1 à la courbe de demande 2, la demande diminue ou augmente ? Quelles conséquences ?</a:t>
            </a:r>
            <a:endParaRPr lang="fr-FR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85720" y="5500702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demande diminue</a:t>
            </a:r>
            <a:endParaRPr lang="fr-FR" sz="2000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500430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Excès d’offre</a:t>
            </a:r>
            <a:endParaRPr lang="fr-FR" sz="2000" dirty="0"/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4929190" y="5715016"/>
            <a:ext cx="64294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643570" y="550070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prix diminue</a:t>
            </a:r>
            <a:endParaRPr lang="fr-FR" sz="2000" dirty="0"/>
          </a:p>
        </p:txBody>
      </p:sp>
      <p:cxnSp>
        <p:nvCxnSpPr>
          <p:cNvPr id="38" name="Connecteur droit 37"/>
          <p:cNvCxnSpPr/>
          <p:nvPr/>
        </p:nvCxnSpPr>
        <p:spPr>
          <a:xfrm rot="10800000">
            <a:off x="1714480" y="2357430"/>
            <a:ext cx="192882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1285852" y="221455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P2</a:t>
            </a:r>
            <a:endParaRPr lang="fr-FR" sz="2000" dirty="0"/>
          </a:p>
        </p:txBody>
      </p:sp>
      <p:cxnSp>
        <p:nvCxnSpPr>
          <p:cNvPr id="41" name="Connecteur droit 40"/>
          <p:cNvCxnSpPr/>
          <p:nvPr/>
        </p:nvCxnSpPr>
        <p:spPr>
          <a:xfrm rot="5400000">
            <a:off x="2897969" y="3102767"/>
            <a:ext cx="1500198" cy="95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357554" y="385762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Q2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30" grpId="0"/>
      <p:bldP spid="35" grpId="0"/>
      <p:bldP spid="37" grpId="0"/>
      <p:bldP spid="40" grpId="0"/>
      <p:bldP spid="4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Affichage à l'écran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2020-05-13T10:47:50Z</dcterms:created>
  <dcterms:modified xsi:type="dcterms:W3CDTF">2020-05-13T10:49:15Z</dcterms:modified>
</cp:coreProperties>
</file>