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C700-4443-48A4-B5FB-92BDC50FA85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AF19-6797-4050-8378-19A7F72B7C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C700-4443-48A4-B5FB-92BDC50FA85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AF19-6797-4050-8378-19A7F72B7C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C700-4443-48A4-B5FB-92BDC50FA85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AF19-6797-4050-8378-19A7F72B7C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re et contenu sur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8F84B48-A2A7-4748-BBE0-72D2B89FB01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C700-4443-48A4-B5FB-92BDC50FA85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AF19-6797-4050-8378-19A7F72B7C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C700-4443-48A4-B5FB-92BDC50FA85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AF19-6797-4050-8378-19A7F72B7C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C700-4443-48A4-B5FB-92BDC50FA85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AF19-6797-4050-8378-19A7F72B7C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C700-4443-48A4-B5FB-92BDC50FA85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AF19-6797-4050-8378-19A7F72B7C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C700-4443-48A4-B5FB-92BDC50FA85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AF19-6797-4050-8378-19A7F72B7C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C700-4443-48A4-B5FB-92BDC50FA85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AF19-6797-4050-8378-19A7F72B7C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C700-4443-48A4-B5FB-92BDC50FA85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AF19-6797-4050-8378-19A7F72B7C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C700-4443-48A4-B5FB-92BDC50FA85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0AF19-6797-4050-8378-19A7F72B7C0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7C700-4443-48A4-B5FB-92BDC50FA85B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0AF19-6797-4050-8378-19A7F72B7C0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 rot="5400000">
            <a:off x="107919" y="2249479"/>
            <a:ext cx="321471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rot="10800000" flipV="1">
            <a:off x="1714480" y="3857628"/>
            <a:ext cx="5134012" cy="952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1000100" y="500042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Prix</a:t>
            </a:r>
            <a:endParaRPr lang="fr-FR" sz="2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572264" y="3929066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Quantité</a:t>
            </a:r>
            <a:endParaRPr lang="fr-FR" sz="2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928662" y="4572008"/>
            <a:ext cx="71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A mesure que le prix diminue, la quantité demandée augmente. </a:t>
            </a:r>
            <a:endParaRPr lang="fr-FR" sz="2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1000100" y="4929198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(Tracez la courbe de demande)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928662" y="5286388"/>
            <a:ext cx="71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A mesure que le prix augmente, la quantité offerte augmente. </a:t>
            </a:r>
            <a:endParaRPr lang="fr-FR" sz="20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000100" y="5572140"/>
            <a:ext cx="371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(Tracez la courbe d’offre)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928662" y="5857892"/>
            <a:ext cx="7286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La rencontre entre l’offre et la demande permet de fixer un prix (P1) auquel va s’échanger une certaine quantité (Q1). </a:t>
            </a:r>
            <a:endParaRPr lang="fr-FR" sz="2000" dirty="0"/>
          </a:p>
        </p:txBody>
      </p:sp>
      <p:cxnSp>
        <p:nvCxnSpPr>
          <p:cNvPr id="21" name="Connecteur droit 20"/>
          <p:cNvCxnSpPr/>
          <p:nvPr/>
        </p:nvCxnSpPr>
        <p:spPr>
          <a:xfrm>
            <a:off x="2357422" y="1000108"/>
            <a:ext cx="3929090" cy="21431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6500826" y="292893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Demande</a:t>
            </a:r>
            <a:endParaRPr lang="fr-FR" sz="2000" dirty="0"/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2285984" y="1000108"/>
            <a:ext cx="3857652" cy="20717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6286512" y="714356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Offre</a:t>
            </a:r>
            <a:endParaRPr lang="fr-FR" sz="2000" dirty="0">
              <a:solidFill>
                <a:srgbClr val="FF0000"/>
              </a:solidFill>
            </a:endParaRPr>
          </a:p>
        </p:txBody>
      </p:sp>
      <p:cxnSp>
        <p:nvCxnSpPr>
          <p:cNvPr id="27" name="Connecteur droit 26"/>
          <p:cNvCxnSpPr/>
          <p:nvPr/>
        </p:nvCxnSpPr>
        <p:spPr>
          <a:xfrm rot="10800000">
            <a:off x="1714480" y="2000240"/>
            <a:ext cx="250033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285852" y="178592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P1</a:t>
            </a:r>
            <a:endParaRPr lang="fr-FR" sz="2000" dirty="0"/>
          </a:p>
        </p:txBody>
      </p:sp>
      <p:cxnSp>
        <p:nvCxnSpPr>
          <p:cNvPr id="29" name="Connecteur droit 28"/>
          <p:cNvCxnSpPr/>
          <p:nvPr/>
        </p:nvCxnSpPr>
        <p:spPr>
          <a:xfrm rot="5400000">
            <a:off x="3290878" y="2924172"/>
            <a:ext cx="1857388" cy="952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3929058" y="385762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Q1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6" grpId="1"/>
      <p:bldP spid="17" grpId="0"/>
      <p:bldP spid="18" grpId="0"/>
      <p:bldP spid="18" grpId="1"/>
      <p:bldP spid="19" grpId="0"/>
      <p:bldP spid="22" grpId="0"/>
      <p:bldP spid="25" grpId="0"/>
      <p:bldP spid="28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 rot="5400000">
            <a:off x="107919" y="2249479"/>
            <a:ext cx="321471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rot="10800000" flipV="1">
            <a:off x="1714480" y="3857628"/>
            <a:ext cx="5134012" cy="952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1000100" y="500042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Prix</a:t>
            </a:r>
            <a:endParaRPr lang="fr-FR" sz="2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572264" y="3929066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Quantité</a:t>
            </a:r>
            <a:endParaRPr lang="fr-FR" sz="2000" dirty="0"/>
          </a:p>
        </p:txBody>
      </p:sp>
      <p:cxnSp>
        <p:nvCxnSpPr>
          <p:cNvPr id="21" name="Connecteur droit 20"/>
          <p:cNvCxnSpPr/>
          <p:nvPr/>
        </p:nvCxnSpPr>
        <p:spPr>
          <a:xfrm>
            <a:off x="2357422" y="1000108"/>
            <a:ext cx="3929090" cy="21431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6500826" y="292893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Demande</a:t>
            </a:r>
            <a:endParaRPr lang="fr-FR" sz="2000" dirty="0"/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2285984" y="1000108"/>
            <a:ext cx="3857652" cy="20717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6286512" y="714356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Offre</a:t>
            </a:r>
            <a:endParaRPr lang="fr-FR" sz="2000" dirty="0">
              <a:solidFill>
                <a:srgbClr val="FF0000"/>
              </a:solidFill>
            </a:endParaRPr>
          </a:p>
        </p:txBody>
      </p:sp>
      <p:cxnSp>
        <p:nvCxnSpPr>
          <p:cNvPr id="27" name="Connecteur droit 26"/>
          <p:cNvCxnSpPr/>
          <p:nvPr/>
        </p:nvCxnSpPr>
        <p:spPr>
          <a:xfrm rot="10800000">
            <a:off x="1714480" y="2000240"/>
            <a:ext cx="250033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285852" y="178592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P1</a:t>
            </a:r>
            <a:endParaRPr lang="fr-FR" sz="2000" dirty="0"/>
          </a:p>
        </p:txBody>
      </p:sp>
      <p:cxnSp>
        <p:nvCxnSpPr>
          <p:cNvPr id="29" name="Connecteur droit 28"/>
          <p:cNvCxnSpPr/>
          <p:nvPr/>
        </p:nvCxnSpPr>
        <p:spPr>
          <a:xfrm rot="5400000">
            <a:off x="3290878" y="2924172"/>
            <a:ext cx="1857388" cy="952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3929058" y="385762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Q1</a:t>
            </a:r>
            <a:endParaRPr lang="fr-FR" sz="2000" dirty="0"/>
          </a:p>
        </p:txBody>
      </p:sp>
      <p:sp>
        <p:nvSpPr>
          <p:cNvPr id="20" name="ZoneTexte 19"/>
          <p:cNvSpPr txBox="1"/>
          <p:nvPr/>
        </p:nvSpPr>
        <p:spPr>
          <a:xfrm>
            <a:off x="928662" y="4643446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Pour le prix P2, l’offre est supérieure ou inférieure à la demande ?</a:t>
            </a:r>
            <a:endParaRPr lang="fr-FR" sz="2000" dirty="0"/>
          </a:p>
        </p:txBody>
      </p:sp>
      <p:sp>
        <p:nvSpPr>
          <p:cNvPr id="24" name="ZoneTexte 23"/>
          <p:cNvSpPr txBox="1"/>
          <p:nvPr/>
        </p:nvSpPr>
        <p:spPr>
          <a:xfrm>
            <a:off x="1285852" y="1285860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P2 _</a:t>
            </a:r>
            <a:endParaRPr lang="fr-FR" sz="2000" dirty="0"/>
          </a:p>
        </p:txBody>
      </p:sp>
      <p:cxnSp>
        <p:nvCxnSpPr>
          <p:cNvPr id="31" name="Connecteur droit 30"/>
          <p:cNvCxnSpPr/>
          <p:nvPr/>
        </p:nvCxnSpPr>
        <p:spPr>
          <a:xfrm>
            <a:off x="1714480" y="1571612"/>
            <a:ext cx="3357586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Accolade fermante 33"/>
          <p:cNvSpPr/>
          <p:nvPr/>
        </p:nvSpPr>
        <p:spPr>
          <a:xfrm rot="16200000">
            <a:off x="4036215" y="464323"/>
            <a:ext cx="357190" cy="1714512"/>
          </a:xfrm>
          <a:prstGeom prst="rightBrace">
            <a:avLst>
              <a:gd name="adj1" fmla="val 8333"/>
              <a:gd name="adj2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ZoneTexte 34"/>
          <p:cNvSpPr txBox="1"/>
          <p:nvPr/>
        </p:nvSpPr>
        <p:spPr>
          <a:xfrm>
            <a:off x="3500430" y="857232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Excès d’offre</a:t>
            </a:r>
            <a:endParaRPr lang="fr-FR" sz="2000" dirty="0"/>
          </a:p>
        </p:txBody>
      </p:sp>
      <p:cxnSp>
        <p:nvCxnSpPr>
          <p:cNvPr id="36" name="Connecteur droit 35"/>
          <p:cNvCxnSpPr/>
          <p:nvPr/>
        </p:nvCxnSpPr>
        <p:spPr>
          <a:xfrm rot="5400000">
            <a:off x="2214546" y="2714620"/>
            <a:ext cx="2286016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3071802" y="385762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QD</a:t>
            </a:r>
            <a:endParaRPr lang="fr-FR" sz="2000" dirty="0"/>
          </a:p>
        </p:txBody>
      </p:sp>
      <p:cxnSp>
        <p:nvCxnSpPr>
          <p:cNvPr id="39" name="Connecteur droit 38"/>
          <p:cNvCxnSpPr/>
          <p:nvPr/>
        </p:nvCxnSpPr>
        <p:spPr>
          <a:xfrm rot="5400000">
            <a:off x="3929852" y="2713826"/>
            <a:ext cx="2286016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ZoneTexte 40"/>
          <p:cNvSpPr txBox="1"/>
          <p:nvPr/>
        </p:nvSpPr>
        <p:spPr>
          <a:xfrm>
            <a:off x="4786314" y="385762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QO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928662" y="4786322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Pour le prix P2, l’offre est supérieure à la demande.</a:t>
            </a:r>
            <a:endParaRPr lang="fr-FR" sz="2000" dirty="0"/>
          </a:p>
        </p:txBody>
      </p:sp>
      <p:sp>
        <p:nvSpPr>
          <p:cNvPr id="44" name="ZoneTexte 43"/>
          <p:cNvSpPr txBox="1"/>
          <p:nvPr/>
        </p:nvSpPr>
        <p:spPr>
          <a:xfrm>
            <a:off x="1285852" y="2357430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P3 _</a:t>
            </a:r>
            <a:endParaRPr lang="fr-FR" sz="2000" dirty="0"/>
          </a:p>
        </p:txBody>
      </p:sp>
      <p:sp>
        <p:nvSpPr>
          <p:cNvPr id="45" name="ZoneTexte 44"/>
          <p:cNvSpPr txBox="1"/>
          <p:nvPr/>
        </p:nvSpPr>
        <p:spPr>
          <a:xfrm>
            <a:off x="928662" y="5500702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Pour le prix P3, l’offre est supérieure ou inférieure à la demande ?</a:t>
            </a:r>
            <a:endParaRPr lang="fr-FR" sz="2000" dirty="0"/>
          </a:p>
        </p:txBody>
      </p:sp>
      <p:cxnSp>
        <p:nvCxnSpPr>
          <p:cNvPr id="46" name="Connecteur droit 45"/>
          <p:cNvCxnSpPr/>
          <p:nvPr/>
        </p:nvCxnSpPr>
        <p:spPr>
          <a:xfrm>
            <a:off x="1785918" y="2643182"/>
            <a:ext cx="357190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Accolade fermante 47"/>
          <p:cNvSpPr/>
          <p:nvPr/>
        </p:nvSpPr>
        <p:spPr>
          <a:xfrm rot="5400000">
            <a:off x="4071934" y="1714488"/>
            <a:ext cx="357190" cy="2214578"/>
          </a:xfrm>
          <a:prstGeom prst="rightBrace">
            <a:avLst>
              <a:gd name="adj1" fmla="val 8333"/>
              <a:gd name="adj2" fmla="val 5000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48"/>
          <p:cNvSpPr txBox="1"/>
          <p:nvPr/>
        </p:nvSpPr>
        <p:spPr>
          <a:xfrm>
            <a:off x="3286116" y="2928934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Excès de demande</a:t>
            </a:r>
            <a:endParaRPr lang="fr-FR" sz="2000" dirty="0"/>
          </a:p>
        </p:txBody>
      </p:sp>
      <p:sp>
        <p:nvSpPr>
          <p:cNvPr id="50" name="ZoneTexte 49"/>
          <p:cNvSpPr txBox="1"/>
          <p:nvPr/>
        </p:nvSpPr>
        <p:spPr>
          <a:xfrm>
            <a:off x="928662" y="5643578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Pour le prix P3, l’offre est inférieure à la demande.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24" grpId="0"/>
      <p:bldP spid="34" grpId="0" animBg="1"/>
      <p:bldP spid="35" grpId="0"/>
      <p:bldP spid="38" grpId="0"/>
      <p:bldP spid="38" grpId="1"/>
      <p:bldP spid="41" grpId="0"/>
      <p:bldP spid="41" grpId="1"/>
      <p:bldP spid="43" grpId="0"/>
      <p:bldP spid="44" grpId="0"/>
      <p:bldP spid="45" grpId="0"/>
      <p:bldP spid="45" grpId="1"/>
      <p:bldP spid="48" grpId="0" animBg="1"/>
      <p:bldP spid="49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 rot="5400000">
            <a:off x="107919" y="2249479"/>
            <a:ext cx="321471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rot="10800000" flipV="1">
            <a:off x="1714480" y="3857628"/>
            <a:ext cx="5134012" cy="952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1000100" y="500042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Prix</a:t>
            </a:r>
            <a:endParaRPr lang="fr-FR" sz="2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572264" y="3929066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Quantité</a:t>
            </a:r>
            <a:endParaRPr lang="fr-FR" sz="2000" dirty="0"/>
          </a:p>
        </p:txBody>
      </p:sp>
      <p:cxnSp>
        <p:nvCxnSpPr>
          <p:cNvPr id="21" name="Connecteur droit 20"/>
          <p:cNvCxnSpPr/>
          <p:nvPr/>
        </p:nvCxnSpPr>
        <p:spPr>
          <a:xfrm>
            <a:off x="2357422" y="1000108"/>
            <a:ext cx="3929090" cy="21431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6500826" y="292893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Demande</a:t>
            </a:r>
            <a:endParaRPr lang="fr-FR" sz="2000" dirty="0"/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2285984" y="1000108"/>
            <a:ext cx="3857652" cy="20717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6286512" y="714356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Offre 1</a:t>
            </a:r>
            <a:endParaRPr lang="fr-FR" sz="2000" dirty="0">
              <a:solidFill>
                <a:srgbClr val="FF0000"/>
              </a:solidFill>
            </a:endParaRPr>
          </a:p>
        </p:txBody>
      </p:sp>
      <p:cxnSp>
        <p:nvCxnSpPr>
          <p:cNvPr id="27" name="Connecteur droit 26"/>
          <p:cNvCxnSpPr/>
          <p:nvPr/>
        </p:nvCxnSpPr>
        <p:spPr>
          <a:xfrm rot="10800000">
            <a:off x="1714480" y="2000240"/>
            <a:ext cx="250033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285852" y="178592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P1</a:t>
            </a:r>
            <a:endParaRPr lang="fr-FR" sz="2000" dirty="0"/>
          </a:p>
        </p:txBody>
      </p:sp>
      <p:cxnSp>
        <p:nvCxnSpPr>
          <p:cNvPr id="29" name="Connecteur droit 28"/>
          <p:cNvCxnSpPr/>
          <p:nvPr/>
        </p:nvCxnSpPr>
        <p:spPr>
          <a:xfrm rot="5400000">
            <a:off x="3290878" y="2924172"/>
            <a:ext cx="1857388" cy="952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3929058" y="385762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Q1</a:t>
            </a:r>
            <a:endParaRPr lang="fr-FR" sz="2000" dirty="0"/>
          </a:p>
        </p:txBody>
      </p:sp>
      <p:cxnSp>
        <p:nvCxnSpPr>
          <p:cNvPr id="20" name="Connecteur droit 19"/>
          <p:cNvCxnSpPr/>
          <p:nvPr/>
        </p:nvCxnSpPr>
        <p:spPr>
          <a:xfrm flipV="1">
            <a:off x="2000232" y="571480"/>
            <a:ext cx="3857652" cy="20717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5929322" y="285728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Offre 2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57158" y="4643446"/>
            <a:ext cx="71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En passant de la courbe d’offre 1 à la courbe d’offre 2, l’offre diminue ou augmente ? Quelles conséquences ?</a:t>
            </a:r>
            <a:endParaRPr lang="fr-FR" sz="2000" dirty="0"/>
          </a:p>
        </p:txBody>
      </p:sp>
      <p:sp>
        <p:nvSpPr>
          <p:cNvPr id="30" name="ZoneTexte 29"/>
          <p:cNvSpPr txBox="1"/>
          <p:nvPr/>
        </p:nvSpPr>
        <p:spPr>
          <a:xfrm>
            <a:off x="1071538" y="5500702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L’offre diminue</a:t>
            </a:r>
            <a:endParaRPr lang="fr-FR" sz="2000" dirty="0"/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2786050" y="5715016"/>
            <a:ext cx="642942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3500430" y="550070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Excès de demande</a:t>
            </a:r>
            <a:endParaRPr lang="fr-FR" sz="2000" dirty="0"/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5572132" y="5715016"/>
            <a:ext cx="642942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6215074" y="550070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 prix augmente</a:t>
            </a:r>
            <a:endParaRPr lang="fr-FR" sz="2000" dirty="0"/>
          </a:p>
        </p:txBody>
      </p:sp>
      <p:cxnSp>
        <p:nvCxnSpPr>
          <p:cNvPr id="38" name="Connecteur droit 37"/>
          <p:cNvCxnSpPr/>
          <p:nvPr/>
        </p:nvCxnSpPr>
        <p:spPr>
          <a:xfrm rot="10800000">
            <a:off x="1714480" y="1714488"/>
            <a:ext cx="200026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1285852" y="142873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P2</a:t>
            </a:r>
            <a:endParaRPr lang="fr-FR" sz="2000" dirty="0"/>
          </a:p>
        </p:txBody>
      </p:sp>
      <p:cxnSp>
        <p:nvCxnSpPr>
          <p:cNvPr id="41" name="Connecteur droit 40"/>
          <p:cNvCxnSpPr/>
          <p:nvPr/>
        </p:nvCxnSpPr>
        <p:spPr>
          <a:xfrm rot="5400000">
            <a:off x="2683655" y="2817015"/>
            <a:ext cx="2071702" cy="952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3428992" y="385762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Q2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30" grpId="0"/>
      <p:bldP spid="35" grpId="0"/>
      <p:bldP spid="37" grpId="0"/>
      <p:bldP spid="40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 rot="5400000">
            <a:off x="107919" y="2249479"/>
            <a:ext cx="321471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rot="10800000" flipV="1">
            <a:off x="1714480" y="3857628"/>
            <a:ext cx="5134012" cy="952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1000100" y="500042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Prix</a:t>
            </a:r>
            <a:endParaRPr lang="fr-FR" sz="2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572264" y="3929066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Quantité</a:t>
            </a:r>
            <a:endParaRPr lang="fr-FR" sz="2000" dirty="0"/>
          </a:p>
        </p:txBody>
      </p:sp>
      <p:cxnSp>
        <p:nvCxnSpPr>
          <p:cNvPr id="21" name="Connecteur droit 20"/>
          <p:cNvCxnSpPr/>
          <p:nvPr/>
        </p:nvCxnSpPr>
        <p:spPr>
          <a:xfrm>
            <a:off x="2357422" y="1000108"/>
            <a:ext cx="3929090" cy="21431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6500826" y="292893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Demande</a:t>
            </a:r>
            <a:endParaRPr lang="fr-FR" sz="2000" dirty="0"/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2285984" y="1000108"/>
            <a:ext cx="3857652" cy="20717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6286512" y="714356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Offre 1</a:t>
            </a:r>
            <a:endParaRPr lang="fr-FR" sz="2000" dirty="0">
              <a:solidFill>
                <a:srgbClr val="FF0000"/>
              </a:solidFill>
            </a:endParaRPr>
          </a:p>
        </p:txBody>
      </p:sp>
      <p:cxnSp>
        <p:nvCxnSpPr>
          <p:cNvPr id="27" name="Connecteur droit 26"/>
          <p:cNvCxnSpPr/>
          <p:nvPr/>
        </p:nvCxnSpPr>
        <p:spPr>
          <a:xfrm rot="10800000">
            <a:off x="1714480" y="2000240"/>
            <a:ext cx="250033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285852" y="178592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P1</a:t>
            </a:r>
            <a:endParaRPr lang="fr-FR" sz="2000" dirty="0"/>
          </a:p>
        </p:txBody>
      </p:sp>
      <p:cxnSp>
        <p:nvCxnSpPr>
          <p:cNvPr id="29" name="Connecteur droit 28"/>
          <p:cNvCxnSpPr/>
          <p:nvPr/>
        </p:nvCxnSpPr>
        <p:spPr>
          <a:xfrm rot="5400000">
            <a:off x="3290878" y="2924172"/>
            <a:ext cx="1857388" cy="952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3929058" y="385762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Q1</a:t>
            </a:r>
            <a:endParaRPr lang="fr-FR" sz="2000" dirty="0"/>
          </a:p>
        </p:txBody>
      </p:sp>
      <p:cxnSp>
        <p:nvCxnSpPr>
          <p:cNvPr id="20" name="Connecteur droit 19"/>
          <p:cNvCxnSpPr/>
          <p:nvPr/>
        </p:nvCxnSpPr>
        <p:spPr>
          <a:xfrm flipV="1">
            <a:off x="2571736" y="1571612"/>
            <a:ext cx="3857652" cy="20717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6500826" y="1285860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Offre 2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57158" y="4643446"/>
            <a:ext cx="71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En passant de la courbe d’offre 1 à la courbe d’offre 2, l’offre diminue ou augmente ? Quelles conséquences ?</a:t>
            </a:r>
            <a:endParaRPr lang="fr-FR" sz="2000" dirty="0"/>
          </a:p>
        </p:txBody>
      </p:sp>
      <p:sp>
        <p:nvSpPr>
          <p:cNvPr id="30" name="ZoneTexte 29"/>
          <p:cNvSpPr txBox="1"/>
          <p:nvPr/>
        </p:nvSpPr>
        <p:spPr>
          <a:xfrm>
            <a:off x="928662" y="5500702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L’offre augmente</a:t>
            </a:r>
            <a:endParaRPr lang="fr-FR" sz="2000" dirty="0"/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2786050" y="5715016"/>
            <a:ext cx="642942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3500430" y="550070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Excès d’offre</a:t>
            </a:r>
            <a:endParaRPr lang="fr-FR" sz="2000" dirty="0"/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5000628" y="5715016"/>
            <a:ext cx="642942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5715008" y="550070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 prix diminue</a:t>
            </a:r>
            <a:endParaRPr lang="fr-FR" sz="2000" dirty="0"/>
          </a:p>
        </p:txBody>
      </p:sp>
      <p:cxnSp>
        <p:nvCxnSpPr>
          <p:cNvPr id="38" name="Connecteur droit 37"/>
          <p:cNvCxnSpPr/>
          <p:nvPr/>
        </p:nvCxnSpPr>
        <p:spPr>
          <a:xfrm rot="10800000">
            <a:off x="1714480" y="2357430"/>
            <a:ext cx="3143272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1285852" y="214311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P2</a:t>
            </a:r>
            <a:endParaRPr lang="fr-FR" sz="2000" dirty="0"/>
          </a:p>
        </p:txBody>
      </p:sp>
      <p:cxnSp>
        <p:nvCxnSpPr>
          <p:cNvPr id="41" name="Connecteur droit 40"/>
          <p:cNvCxnSpPr/>
          <p:nvPr/>
        </p:nvCxnSpPr>
        <p:spPr>
          <a:xfrm rot="5400000">
            <a:off x="4112415" y="3102767"/>
            <a:ext cx="1500198" cy="952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4643438" y="385762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Q2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30" grpId="0"/>
      <p:bldP spid="35" grpId="0"/>
      <p:bldP spid="37" grpId="0"/>
      <p:bldP spid="40" grpId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 rot="5400000">
            <a:off x="107919" y="2249479"/>
            <a:ext cx="321471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rot="10800000" flipV="1">
            <a:off x="1714480" y="3857628"/>
            <a:ext cx="5134012" cy="952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1000100" y="500042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Prix</a:t>
            </a:r>
            <a:endParaRPr lang="fr-FR" sz="2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572264" y="3929066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Quantité</a:t>
            </a:r>
            <a:endParaRPr lang="fr-FR" sz="2000" dirty="0"/>
          </a:p>
        </p:txBody>
      </p:sp>
      <p:cxnSp>
        <p:nvCxnSpPr>
          <p:cNvPr id="21" name="Connecteur droit 20"/>
          <p:cNvCxnSpPr/>
          <p:nvPr/>
        </p:nvCxnSpPr>
        <p:spPr>
          <a:xfrm>
            <a:off x="2357422" y="1000108"/>
            <a:ext cx="3929090" cy="21431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6357950" y="3071810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Demande 1</a:t>
            </a:r>
            <a:endParaRPr lang="fr-FR" sz="2000" dirty="0"/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2285984" y="1000108"/>
            <a:ext cx="3857652" cy="20717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6286512" y="714356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Offre</a:t>
            </a:r>
            <a:endParaRPr lang="fr-FR" sz="2000" dirty="0">
              <a:solidFill>
                <a:srgbClr val="FF0000"/>
              </a:solidFill>
            </a:endParaRPr>
          </a:p>
        </p:txBody>
      </p:sp>
      <p:cxnSp>
        <p:nvCxnSpPr>
          <p:cNvPr id="27" name="Connecteur droit 26"/>
          <p:cNvCxnSpPr/>
          <p:nvPr/>
        </p:nvCxnSpPr>
        <p:spPr>
          <a:xfrm rot="10800000">
            <a:off x="1714480" y="2000240"/>
            <a:ext cx="250033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285852" y="178592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P1</a:t>
            </a:r>
            <a:endParaRPr lang="fr-FR" sz="2000" dirty="0"/>
          </a:p>
        </p:txBody>
      </p:sp>
      <p:cxnSp>
        <p:nvCxnSpPr>
          <p:cNvPr id="29" name="Connecteur droit 28"/>
          <p:cNvCxnSpPr/>
          <p:nvPr/>
        </p:nvCxnSpPr>
        <p:spPr>
          <a:xfrm rot="5400000">
            <a:off x="3290878" y="2924172"/>
            <a:ext cx="1857388" cy="952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3929058" y="385762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Q1</a:t>
            </a:r>
            <a:endParaRPr lang="fr-FR" sz="2000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3214678" y="714356"/>
            <a:ext cx="3286148" cy="18573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6429388" y="2357430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Demande 2</a:t>
            </a:r>
            <a:endParaRPr lang="fr-FR" sz="2000" dirty="0"/>
          </a:p>
        </p:txBody>
      </p:sp>
      <p:sp>
        <p:nvSpPr>
          <p:cNvPr id="26" name="ZoneTexte 25"/>
          <p:cNvSpPr txBox="1"/>
          <p:nvPr/>
        </p:nvSpPr>
        <p:spPr>
          <a:xfrm>
            <a:off x="357158" y="4643446"/>
            <a:ext cx="71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En passant de la courbe de demande 1 à la courbe de demande 2, la demande diminue ou augmente ? Quelles conséquences ?</a:t>
            </a:r>
            <a:endParaRPr lang="fr-FR" sz="2000" dirty="0"/>
          </a:p>
        </p:txBody>
      </p:sp>
      <p:sp>
        <p:nvSpPr>
          <p:cNvPr id="30" name="ZoneTexte 29"/>
          <p:cNvSpPr txBox="1"/>
          <p:nvPr/>
        </p:nvSpPr>
        <p:spPr>
          <a:xfrm>
            <a:off x="285720" y="5500702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La demande augmente</a:t>
            </a:r>
            <a:endParaRPr lang="fr-FR" sz="2000" dirty="0"/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2786050" y="5715016"/>
            <a:ext cx="642942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3500430" y="550070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Excès de demande</a:t>
            </a:r>
            <a:endParaRPr lang="fr-FR" sz="2000" dirty="0"/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5572132" y="5715016"/>
            <a:ext cx="642942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6215074" y="550070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 prix augmente</a:t>
            </a:r>
            <a:endParaRPr lang="fr-FR" sz="2000" dirty="0"/>
          </a:p>
        </p:txBody>
      </p:sp>
      <p:cxnSp>
        <p:nvCxnSpPr>
          <p:cNvPr id="38" name="Connecteur droit 37"/>
          <p:cNvCxnSpPr/>
          <p:nvPr/>
        </p:nvCxnSpPr>
        <p:spPr>
          <a:xfrm rot="10800000">
            <a:off x="1714480" y="1643050"/>
            <a:ext cx="3143272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1285852" y="142873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P2</a:t>
            </a:r>
            <a:endParaRPr lang="fr-FR" sz="2000" dirty="0"/>
          </a:p>
        </p:txBody>
      </p:sp>
      <p:cxnSp>
        <p:nvCxnSpPr>
          <p:cNvPr id="41" name="Connecteur droit 40"/>
          <p:cNvCxnSpPr/>
          <p:nvPr/>
        </p:nvCxnSpPr>
        <p:spPr>
          <a:xfrm rot="5400000">
            <a:off x="3790944" y="2781296"/>
            <a:ext cx="2143140" cy="952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4572000" y="385762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Q2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30" grpId="0"/>
      <p:bldP spid="35" grpId="0"/>
      <p:bldP spid="37" grpId="0"/>
      <p:bldP spid="40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 rot="5400000">
            <a:off x="107919" y="2249479"/>
            <a:ext cx="3214710" cy="1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rot="10800000" flipV="1">
            <a:off x="1714480" y="3857628"/>
            <a:ext cx="5134012" cy="952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1000100" y="500042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Prix</a:t>
            </a:r>
            <a:endParaRPr lang="fr-FR" sz="2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6572264" y="3929066"/>
            <a:ext cx="1285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Quantité</a:t>
            </a:r>
            <a:endParaRPr lang="fr-FR" sz="2000" dirty="0"/>
          </a:p>
        </p:txBody>
      </p:sp>
      <p:cxnSp>
        <p:nvCxnSpPr>
          <p:cNvPr id="21" name="Connecteur droit 20"/>
          <p:cNvCxnSpPr/>
          <p:nvPr/>
        </p:nvCxnSpPr>
        <p:spPr>
          <a:xfrm>
            <a:off x="2357422" y="1000108"/>
            <a:ext cx="3929090" cy="214314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6286512" y="2928934"/>
            <a:ext cx="15716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Demande 1</a:t>
            </a:r>
            <a:endParaRPr lang="fr-FR" sz="2000" dirty="0"/>
          </a:p>
        </p:txBody>
      </p:sp>
      <p:cxnSp>
        <p:nvCxnSpPr>
          <p:cNvPr id="23" name="Connecteur droit 22"/>
          <p:cNvCxnSpPr/>
          <p:nvPr/>
        </p:nvCxnSpPr>
        <p:spPr>
          <a:xfrm flipV="1">
            <a:off x="2285984" y="1000108"/>
            <a:ext cx="3857652" cy="20717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6286512" y="714356"/>
            <a:ext cx="857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rgbClr val="FF0000"/>
                </a:solidFill>
              </a:rPr>
              <a:t>Offre</a:t>
            </a:r>
            <a:endParaRPr lang="fr-FR" sz="2000" dirty="0">
              <a:solidFill>
                <a:srgbClr val="FF0000"/>
              </a:solidFill>
            </a:endParaRPr>
          </a:p>
        </p:txBody>
      </p:sp>
      <p:cxnSp>
        <p:nvCxnSpPr>
          <p:cNvPr id="27" name="Connecteur droit 26"/>
          <p:cNvCxnSpPr/>
          <p:nvPr/>
        </p:nvCxnSpPr>
        <p:spPr>
          <a:xfrm rot="10800000">
            <a:off x="1714480" y="2000240"/>
            <a:ext cx="2500330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1285852" y="1785926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P1</a:t>
            </a:r>
            <a:endParaRPr lang="fr-FR" sz="2000" dirty="0"/>
          </a:p>
        </p:txBody>
      </p:sp>
      <p:cxnSp>
        <p:nvCxnSpPr>
          <p:cNvPr id="29" name="Connecteur droit 28"/>
          <p:cNvCxnSpPr/>
          <p:nvPr/>
        </p:nvCxnSpPr>
        <p:spPr>
          <a:xfrm rot="5400000">
            <a:off x="3290878" y="2924172"/>
            <a:ext cx="1857388" cy="952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3929058" y="385762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Q1</a:t>
            </a:r>
            <a:endParaRPr lang="fr-FR" sz="2000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2500298" y="1714488"/>
            <a:ext cx="3286148" cy="18573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5786446" y="3357562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Demande 2</a:t>
            </a:r>
            <a:endParaRPr lang="fr-FR" sz="2000" dirty="0"/>
          </a:p>
        </p:txBody>
      </p:sp>
      <p:sp>
        <p:nvSpPr>
          <p:cNvPr id="26" name="ZoneTexte 25"/>
          <p:cNvSpPr txBox="1"/>
          <p:nvPr/>
        </p:nvSpPr>
        <p:spPr>
          <a:xfrm>
            <a:off x="357158" y="4643446"/>
            <a:ext cx="71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En passant de la courbe de demande 1 à la courbe de demande 2, la demande diminue ou augmente ? Quelles conséquences ?</a:t>
            </a:r>
            <a:endParaRPr lang="fr-FR" sz="2000" dirty="0"/>
          </a:p>
        </p:txBody>
      </p:sp>
      <p:sp>
        <p:nvSpPr>
          <p:cNvPr id="30" name="ZoneTexte 29"/>
          <p:cNvSpPr txBox="1"/>
          <p:nvPr/>
        </p:nvSpPr>
        <p:spPr>
          <a:xfrm>
            <a:off x="285720" y="5500702"/>
            <a:ext cx="2643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La demande diminue</a:t>
            </a:r>
            <a:endParaRPr lang="fr-FR" sz="2000" dirty="0"/>
          </a:p>
        </p:txBody>
      </p:sp>
      <p:cxnSp>
        <p:nvCxnSpPr>
          <p:cNvPr id="32" name="Connecteur droit avec flèche 31"/>
          <p:cNvCxnSpPr/>
          <p:nvPr/>
        </p:nvCxnSpPr>
        <p:spPr>
          <a:xfrm>
            <a:off x="2786050" y="5715016"/>
            <a:ext cx="642942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3500430" y="550070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Excès d’offre</a:t>
            </a:r>
            <a:endParaRPr lang="fr-FR" sz="2000" dirty="0"/>
          </a:p>
        </p:txBody>
      </p:sp>
      <p:cxnSp>
        <p:nvCxnSpPr>
          <p:cNvPr id="36" name="Connecteur droit avec flèche 35"/>
          <p:cNvCxnSpPr/>
          <p:nvPr/>
        </p:nvCxnSpPr>
        <p:spPr>
          <a:xfrm>
            <a:off x="4929190" y="5715016"/>
            <a:ext cx="642942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5643570" y="5500702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Le prix diminue</a:t>
            </a:r>
            <a:endParaRPr lang="fr-FR" sz="2000" dirty="0"/>
          </a:p>
        </p:txBody>
      </p:sp>
      <p:cxnSp>
        <p:nvCxnSpPr>
          <p:cNvPr id="38" name="Connecteur droit 37"/>
          <p:cNvCxnSpPr/>
          <p:nvPr/>
        </p:nvCxnSpPr>
        <p:spPr>
          <a:xfrm rot="10800000">
            <a:off x="1714480" y="2357430"/>
            <a:ext cx="1928826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1285852" y="2214554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P2</a:t>
            </a:r>
            <a:endParaRPr lang="fr-FR" sz="2000" dirty="0"/>
          </a:p>
        </p:txBody>
      </p:sp>
      <p:cxnSp>
        <p:nvCxnSpPr>
          <p:cNvPr id="41" name="Connecteur droit 40"/>
          <p:cNvCxnSpPr/>
          <p:nvPr/>
        </p:nvCxnSpPr>
        <p:spPr>
          <a:xfrm rot="5400000">
            <a:off x="2897969" y="3102767"/>
            <a:ext cx="1500198" cy="9524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ZoneTexte 42"/>
          <p:cNvSpPr txBox="1"/>
          <p:nvPr/>
        </p:nvSpPr>
        <p:spPr>
          <a:xfrm>
            <a:off x="3357554" y="3857628"/>
            <a:ext cx="6429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Q2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30" grpId="0"/>
      <p:bldP spid="35" grpId="0"/>
      <p:bldP spid="37" grpId="0"/>
      <p:bldP spid="40" grpId="0"/>
      <p:bldP spid="4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302</Words>
  <Application>Microsoft Office PowerPoint</Application>
  <PresentationFormat>Affichage à l'écran (4:3)</PresentationFormat>
  <Paragraphs>79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flacher</dc:creator>
  <cp:lastModifiedBy>flacher</cp:lastModifiedBy>
  <cp:revision>1</cp:revision>
  <dcterms:created xsi:type="dcterms:W3CDTF">2020-05-13T10:47:50Z</dcterms:created>
  <dcterms:modified xsi:type="dcterms:W3CDTF">2020-05-13T10:49:15Z</dcterms:modified>
</cp:coreProperties>
</file>