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FFFFCC"/>
    <a:srgbClr val="CCCC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96" y="-4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5D998A-E57A-4464-9827-56D3E7766C37}" type="datetimeFigureOut">
              <a:rPr lang="fr-FR" smtClean="0"/>
              <a:t>22/02/2011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74800D-4BFF-43C1-BA6B-F78605173B9D}"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D974800D-4BFF-43C1-BA6B-F78605173B9D}" type="slidenum">
              <a:rPr lang="fr-FR" smtClean="0"/>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D974800D-4BFF-43C1-BA6B-F78605173B9D}" type="slidenum">
              <a:rPr lang="fr-FR" smtClean="0"/>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D974800D-4BFF-43C1-BA6B-F78605173B9D}" type="slidenum">
              <a:rPr lang="fr-FR" smtClean="0"/>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D974800D-4BFF-43C1-BA6B-F78605173B9D}" type="slidenum">
              <a:rPr lang="fr-FR" smtClean="0"/>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D974800D-4BFF-43C1-BA6B-F78605173B9D}" type="slidenum">
              <a:rPr lang="fr-FR" smtClean="0"/>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9522CD6-1540-4A49-9CA9-26D94FE57971}" type="datetimeFigureOut">
              <a:rPr lang="fr-FR" smtClean="0"/>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522CD6-1540-4A49-9CA9-26D94FE57971}" type="datetimeFigureOut">
              <a:rPr lang="fr-FR" smtClean="0"/>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522CD6-1540-4A49-9CA9-26D94FE57971}" type="datetimeFigureOut">
              <a:rPr lang="fr-FR" smtClean="0"/>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522CD6-1540-4A49-9CA9-26D94FE57971}" type="datetimeFigureOut">
              <a:rPr lang="fr-FR" smtClean="0"/>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9522CD6-1540-4A49-9CA9-26D94FE57971}" type="datetimeFigureOut">
              <a:rPr lang="fr-FR" smtClean="0"/>
              <a:t>22/02/2011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9522CD6-1540-4A49-9CA9-26D94FE57971}" type="datetimeFigureOut">
              <a:rPr lang="fr-FR" smtClean="0"/>
              <a:t>22/02/2011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9522CD6-1540-4A49-9CA9-26D94FE57971}" type="datetimeFigureOut">
              <a:rPr lang="fr-FR" smtClean="0"/>
              <a:t>22/02/2011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9522CD6-1540-4A49-9CA9-26D94FE57971}" type="datetimeFigureOut">
              <a:rPr lang="fr-FR" smtClean="0"/>
              <a:t>22/02/2011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522CD6-1540-4A49-9CA9-26D94FE57971}" type="datetimeFigureOut">
              <a:rPr lang="fr-FR" smtClean="0"/>
              <a:t>22/02/2011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9522CD6-1540-4A49-9CA9-26D94FE57971}" type="datetimeFigureOut">
              <a:rPr lang="fr-FR" smtClean="0"/>
              <a:t>22/02/2011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9522CD6-1540-4A49-9CA9-26D94FE57971}" type="datetimeFigureOut">
              <a:rPr lang="fr-FR" smtClean="0"/>
              <a:t>22/02/2011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AFF61F0-E6F2-4F64-B9A6-72AAA3F1FA8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522CD6-1540-4A49-9CA9-26D94FE57971}" type="datetimeFigureOut">
              <a:rPr lang="fr-FR" smtClean="0"/>
              <a:t>22/02/2011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F61F0-E6F2-4F64-B9A6-72AAA3F1FA8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5508104" y="5157192"/>
            <a:ext cx="3528392"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18" name="Rectangle à coins arrondis 17"/>
          <p:cNvSpPr/>
          <p:nvPr/>
        </p:nvSpPr>
        <p:spPr>
          <a:xfrm>
            <a:off x="467544" y="5013176"/>
            <a:ext cx="4104456" cy="12961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4" name="ZoneTexte 3"/>
          <p:cNvSpPr txBox="1"/>
          <p:nvPr/>
        </p:nvSpPr>
        <p:spPr>
          <a:xfrm>
            <a:off x="251520" y="332656"/>
            <a:ext cx="5832648" cy="510778"/>
          </a:xfrm>
          <a:prstGeom prst="round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sz="2400" dirty="0" smtClean="0"/>
              <a:t>1°) Comment calcule-t-on le taux de marge ?</a:t>
            </a:r>
            <a:endParaRPr lang="fr-FR" sz="2400" dirty="0"/>
          </a:p>
        </p:txBody>
      </p:sp>
      <p:sp>
        <p:nvSpPr>
          <p:cNvPr id="5" name="ZoneTexte 4"/>
          <p:cNvSpPr txBox="1"/>
          <p:nvPr/>
        </p:nvSpPr>
        <p:spPr>
          <a:xfrm>
            <a:off x="323528" y="1124744"/>
            <a:ext cx="8352928" cy="1008112"/>
          </a:xfrm>
          <a:prstGeom prst="downArrowCallou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dirty="0" smtClean="0"/>
              <a:t>Pour calculer le taux de marge d’une entreprise, il faut déjà connaître les montants de la valeur ajoutée et de l’EBE (excédent brut d’exploitation).</a:t>
            </a:r>
            <a:endParaRPr lang="fr-FR" dirty="0"/>
          </a:p>
        </p:txBody>
      </p:sp>
      <p:sp>
        <p:nvSpPr>
          <p:cNvPr id="6" name="ZoneTexte 5"/>
          <p:cNvSpPr txBox="1"/>
          <p:nvPr/>
        </p:nvSpPr>
        <p:spPr>
          <a:xfrm>
            <a:off x="395536" y="2276872"/>
            <a:ext cx="8352928" cy="120032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fr-FR" dirty="0" smtClean="0"/>
              <a:t>Exemple : Une entreprise a vendu toute sa production pour un montant de 800 000 €. Le montant des consommations intermédiaires (matières premières et éléments du produit achetés à d’autres entreprises) est de 200 000 €. Les salaires et les charges sociales s’élèvent à 400 000 € et les impôts sur la production à 50 000 €.</a:t>
            </a:r>
            <a:endParaRPr lang="fr-FR" dirty="0"/>
          </a:p>
        </p:txBody>
      </p:sp>
      <p:sp>
        <p:nvSpPr>
          <p:cNvPr id="8" name="ZoneTexte 7"/>
          <p:cNvSpPr txBox="1"/>
          <p:nvPr/>
        </p:nvSpPr>
        <p:spPr>
          <a:xfrm>
            <a:off x="1187624" y="3789040"/>
            <a:ext cx="47525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Valeur ajoutée = 800 000 – 200 000 = 600 000 €</a:t>
            </a:r>
            <a:endParaRPr lang="fr-FR" dirty="0"/>
          </a:p>
        </p:txBody>
      </p:sp>
      <p:sp>
        <p:nvSpPr>
          <p:cNvPr id="10" name="ZoneTexte 9"/>
          <p:cNvSpPr txBox="1"/>
          <p:nvPr/>
        </p:nvSpPr>
        <p:spPr>
          <a:xfrm>
            <a:off x="1187624" y="4293096"/>
            <a:ext cx="47525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EBE = 600 000 – 400 000 – 50 000 = 150 000 €</a:t>
            </a:r>
            <a:endParaRPr lang="fr-FR" dirty="0"/>
          </a:p>
        </p:txBody>
      </p:sp>
      <p:sp>
        <p:nvSpPr>
          <p:cNvPr id="11" name="ZoneTexte 10"/>
          <p:cNvSpPr txBox="1"/>
          <p:nvPr/>
        </p:nvSpPr>
        <p:spPr>
          <a:xfrm>
            <a:off x="467544" y="5373216"/>
            <a:ext cx="1728192" cy="369332"/>
          </a:xfrm>
          <a:prstGeom prst="rect">
            <a:avLst/>
          </a:prstGeom>
          <a:noFill/>
        </p:spPr>
        <p:txBody>
          <a:bodyPr wrap="square" rtlCol="0">
            <a:spAutoFit/>
          </a:bodyPr>
          <a:lstStyle/>
          <a:p>
            <a:r>
              <a:rPr lang="fr-FR" dirty="0" smtClean="0"/>
              <a:t>Taux de marge =</a:t>
            </a:r>
            <a:endParaRPr lang="fr-FR" dirty="0"/>
          </a:p>
        </p:txBody>
      </p:sp>
      <p:cxnSp>
        <p:nvCxnSpPr>
          <p:cNvPr id="13" name="Connecteur droit 12"/>
          <p:cNvCxnSpPr/>
          <p:nvPr/>
        </p:nvCxnSpPr>
        <p:spPr>
          <a:xfrm>
            <a:off x="2267744" y="5589240"/>
            <a:ext cx="144016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14" name="ZoneTexte 13"/>
          <p:cNvSpPr txBox="1"/>
          <p:nvPr/>
        </p:nvSpPr>
        <p:spPr>
          <a:xfrm>
            <a:off x="2627784" y="5157192"/>
            <a:ext cx="792088" cy="369332"/>
          </a:xfrm>
          <a:prstGeom prst="rect">
            <a:avLst/>
          </a:prstGeom>
          <a:noFill/>
        </p:spPr>
        <p:txBody>
          <a:bodyPr wrap="square" rtlCol="0">
            <a:spAutoFit/>
          </a:bodyPr>
          <a:lstStyle/>
          <a:p>
            <a:r>
              <a:rPr lang="fr-FR" dirty="0" smtClean="0"/>
              <a:t>EBE</a:t>
            </a:r>
            <a:endParaRPr lang="fr-FR" dirty="0"/>
          </a:p>
        </p:txBody>
      </p:sp>
      <p:sp>
        <p:nvSpPr>
          <p:cNvPr id="15" name="ZoneTexte 14"/>
          <p:cNvSpPr txBox="1"/>
          <p:nvPr/>
        </p:nvSpPr>
        <p:spPr>
          <a:xfrm>
            <a:off x="2195736" y="5589240"/>
            <a:ext cx="1584176" cy="369332"/>
          </a:xfrm>
          <a:prstGeom prst="rect">
            <a:avLst/>
          </a:prstGeom>
          <a:noFill/>
        </p:spPr>
        <p:txBody>
          <a:bodyPr wrap="square" rtlCol="0">
            <a:spAutoFit/>
          </a:bodyPr>
          <a:lstStyle/>
          <a:p>
            <a:r>
              <a:rPr lang="fr-FR" dirty="0" smtClean="0"/>
              <a:t>Valeur ajoutée</a:t>
            </a:r>
            <a:endParaRPr lang="fr-FR" dirty="0"/>
          </a:p>
        </p:txBody>
      </p:sp>
      <p:sp>
        <p:nvSpPr>
          <p:cNvPr id="17" name="ZoneTexte 16"/>
          <p:cNvSpPr txBox="1"/>
          <p:nvPr/>
        </p:nvSpPr>
        <p:spPr>
          <a:xfrm>
            <a:off x="3779912" y="5373216"/>
            <a:ext cx="792088" cy="369332"/>
          </a:xfrm>
          <a:prstGeom prst="rect">
            <a:avLst/>
          </a:prstGeom>
          <a:noFill/>
        </p:spPr>
        <p:txBody>
          <a:bodyPr wrap="square" rtlCol="0">
            <a:spAutoFit/>
          </a:bodyPr>
          <a:lstStyle/>
          <a:p>
            <a:r>
              <a:rPr lang="fr-FR" dirty="0" smtClean="0"/>
              <a:t>X 100</a:t>
            </a:r>
            <a:endParaRPr lang="fr-FR" dirty="0"/>
          </a:p>
        </p:txBody>
      </p:sp>
      <p:sp>
        <p:nvSpPr>
          <p:cNvPr id="19" name="Flèche droite 18"/>
          <p:cNvSpPr/>
          <p:nvPr/>
        </p:nvSpPr>
        <p:spPr>
          <a:xfrm>
            <a:off x="4716016" y="5445224"/>
            <a:ext cx="720080" cy="288032"/>
          </a:xfrm>
          <a:prstGeom prst="righ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fr-FR"/>
          </a:p>
        </p:txBody>
      </p:sp>
      <p:sp>
        <p:nvSpPr>
          <p:cNvPr id="20" name="ZoneTexte 19"/>
          <p:cNvSpPr txBox="1"/>
          <p:nvPr/>
        </p:nvSpPr>
        <p:spPr>
          <a:xfrm>
            <a:off x="5580112" y="5157192"/>
            <a:ext cx="1728192" cy="646331"/>
          </a:xfrm>
          <a:prstGeom prst="rect">
            <a:avLst/>
          </a:prstGeom>
          <a:noFill/>
        </p:spPr>
        <p:txBody>
          <a:bodyPr wrap="square" rtlCol="0">
            <a:spAutoFit/>
          </a:bodyPr>
          <a:lstStyle/>
          <a:p>
            <a:r>
              <a:rPr lang="fr-FR" dirty="0" smtClean="0"/>
              <a:t>Taux de </a:t>
            </a:r>
          </a:p>
          <a:p>
            <a:r>
              <a:rPr lang="fr-FR" dirty="0"/>
              <a:t>m</a:t>
            </a:r>
            <a:r>
              <a:rPr lang="fr-FR" dirty="0" smtClean="0"/>
              <a:t>arge    =</a:t>
            </a:r>
            <a:endParaRPr lang="fr-FR" dirty="0"/>
          </a:p>
        </p:txBody>
      </p:sp>
      <p:sp>
        <p:nvSpPr>
          <p:cNvPr id="21" name="ZoneTexte 20"/>
          <p:cNvSpPr txBox="1"/>
          <p:nvPr/>
        </p:nvSpPr>
        <p:spPr>
          <a:xfrm>
            <a:off x="6732240" y="5229200"/>
            <a:ext cx="936104" cy="369332"/>
          </a:xfrm>
          <a:prstGeom prst="rect">
            <a:avLst/>
          </a:prstGeom>
          <a:noFill/>
        </p:spPr>
        <p:txBody>
          <a:bodyPr wrap="square" rtlCol="0">
            <a:spAutoFit/>
          </a:bodyPr>
          <a:lstStyle/>
          <a:p>
            <a:r>
              <a:rPr lang="fr-FR" dirty="0" smtClean="0"/>
              <a:t>150 000</a:t>
            </a:r>
            <a:endParaRPr lang="fr-FR" dirty="0"/>
          </a:p>
        </p:txBody>
      </p:sp>
      <p:sp>
        <p:nvSpPr>
          <p:cNvPr id="22" name="ZoneTexte 21"/>
          <p:cNvSpPr txBox="1"/>
          <p:nvPr/>
        </p:nvSpPr>
        <p:spPr>
          <a:xfrm>
            <a:off x="6732240" y="5589240"/>
            <a:ext cx="1080120" cy="369332"/>
          </a:xfrm>
          <a:prstGeom prst="rect">
            <a:avLst/>
          </a:prstGeom>
          <a:noFill/>
        </p:spPr>
        <p:txBody>
          <a:bodyPr wrap="square" rtlCol="0">
            <a:spAutoFit/>
          </a:bodyPr>
          <a:lstStyle/>
          <a:p>
            <a:r>
              <a:rPr lang="fr-FR" dirty="0" smtClean="0"/>
              <a:t>600 000</a:t>
            </a:r>
            <a:endParaRPr lang="fr-FR" dirty="0"/>
          </a:p>
        </p:txBody>
      </p:sp>
      <p:cxnSp>
        <p:nvCxnSpPr>
          <p:cNvPr id="23" name="Connecteur droit 22"/>
          <p:cNvCxnSpPr/>
          <p:nvPr/>
        </p:nvCxnSpPr>
        <p:spPr>
          <a:xfrm>
            <a:off x="6732240" y="5589240"/>
            <a:ext cx="936104"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25" name="ZoneTexte 24"/>
          <p:cNvSpPr txBox="1"/>
          <p:nvPr/>
        </p:nvSpPr>
        <p:spPr>
          <a:xfrm>
            <a:off x="7668344" y="5373216"/>
            <a:ext cx="792088" cy="369332"/>
          </a:xfrm>
          <a:prstGeom prst="rect">
            <a:avLst/>
          </a:prstGeom>
          <a:noFill/>
        </p:spPr>
        <p:txBody>
          <a:bodyPr wrap="square" rtlCol="0">
            <a:spAutoFit/>
          </a:bodyPr>
          <a:lstStyle/>
          <a:p>
            <a:r>
              <a:rPr lang="fr-FR" dirty="0" smtClean="0"/>
              <a:t>X 100</a:t>
            </a:r>
            <a:endParaRPr lang="fr-FR" dirty="0"/>
          </a:p>
        </p:txBody>
      </p:sp>
      <p:sp>
        <p:nvSpPr>
          <p:cNvPr id="26" name="ZoneTexte 25"/>
          <p:cNvSpPr txBox="1"/>
          <p:nvPr/>
        </p:nvSpPr>
        <p:spPr>
          <a:xfrm>
            <a:off x="8279904" y="5373216"/>
            <a:ext cx="864096" cy="369332"/>
          </a:xfrm>
          <a:prstGeom prst="rect">
            <a:avLst/>
          </a:prstGeom>
          <a:noFill/>
        </p:spPr>
        <p:txBody>
          <a:bodyPr wrap="square" rtlCol="0">
            <a:spAutoFit/>
          </a:bodyPr>
          <a:lstStyle/>
          <a:p>
            <a:r>
              <a:rPr lang="fr-FR" dirty="0" smtClean="0"/>
              <a:t>=  25 %</a:t>
            </a:r>
            <a:endParaRPr lang="fr-FR" dirty="0"/>
          </a:p>
        </p:txBody>
      </p:sp>
    </p:spTree>
    <p:custDataLst>
      <p:tags r:id="rId1"/>
    </p:custDataLst>
  </p:cSld>
  <p:clrMapOvr>
    <a:masterClrMapping/>
  </p:clrMapOvr>
  <p:transition advTm="6681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anim calcmode="lin" valueType="num">
                                      <p:cBhvr>
                                        <p:cTn id="20" dur="2000" fill="hold"/>
                                        <p:tgtEl>
                                          <p:spTgt spid="8"/>
                                        </p:tgtEl>
                                        <p:attrNameLst>
                                          <p:attrName>style.rotation</p:attrName>
                                        </p:attrNameLst>
                                      </p:cBhvr>
                                      <p:tavLst>
                                        <p:tav tm="0">
                                          <p:val>
                                            <p:fltVal val="720"/>
                                          </p:val>
                                        </p:tav>
                                        <p:tav tm="100000">
                                          <p:val>
                                            <p:fltVal val="0"/>
                                          </p:val>
                                        </p:tav>
                                      </p:tavLst>
                                    </p:anim>
                                    <p:anim calcmode="lin" valueType="num">
                                      <p:cBhvr>
                                        <p:cTn id="21" dur="2000" fill="hold"/>
                                        <p:tgtEl>
                                          <p:spTgt spid="8"/>
                                        </p:tgtEl>
                                        <p:attrNameLst>
                                          <p:attrName>ppt_h</p:attrName>
                                        </p:attrNameLst>
                                      </p:cBhvr>
                                      <p:tavLst>
                                        <p:tav tm="0">
                                          <p:val>
                                            <p:fltVal val="0"/>
                                          </p:val>
                                        </p:tav>
                                        <p:tav tm="100000">
                                          <p:val>
                                            <p:strVal val="#ppt_h"/>
                                          </p:val>
                                        </p:tav>
                                      </p:tavLst>
                                    </p:anim>
                                    <p:anim calcmode="lin" valueType="num">
                                      <p:cBhvr>
                                        <p:cTn id="22" dur="2000" fill="hold"/>
                                        <p:tgtEl>
                                          <p:spTgt spid="8"/>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anim calcmode="lin" valueType="num">
                                      <p:cBhvr>
                                        <p:cTn id="28" dur="2000" fill="hold"/>
                                        <p:tgtEl>
                                          <p:spTgt spid="10"/>
                                        </p:tgtEl>
                                        <p:attrNameLst>
                                          <p:attrName>style.rotation</p:attrName>
                                        </p:attrNameLst>
                                      </p:cBhvr>
                                      <p:tavLst>
                                        <p:tav tm="0">
                                          <p:val>
                                            <p:fltVal val="720"/>
                                          </p:val>
                                        </p:tav>
                                        <p:tav tm="100000">
                                          <p:val>
                                            <p:fltVal val="0"/>
                                          </p:val>
                                        </p:tav>
                                      </p:tavLst>
                                    </p:anim>
                                    <p:anim calcmode="lin" valueType="num">
                                      <p:cBhvr>
                                        <p:cTn id="29" dur="2000" fill="hold"/>
                                        <p:tgtEl>
                                          <p:spTgt spid="10"/>
                                        </p:tgtEl>
                                        <p:attrNameLst>
                                          <p:attrName>ppt_h</p:attrName>
                                        </p:attrNameLst>
                                      </p:cBhvr>
                                      <p:tavLst>
                                        <p:tav tm="0">
                                          <p:val>
                                            <p:fltVal val="0"/>
                                          </p:val>
                                        </p:tav>
                                        <p:tav tm="100000">
                                          <p:val>
                                            <p:strVal val="#ppt_h"/>
                                          </p:val>
                                        </p:tav>
                                      </p:tavLst>
                                    </p:anim>
                                    <p:anim calcmode="lin" valueType="num">
                                      <p:cBhvr>
                                        <p:cTn id="30" dur="2000" fill="hold"/>
                                        <p:tgtEl>
                                          <p:spTgt spid="10"/>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1000"/>
                                        <p:tgtEl>
                                          <p:spTgt spid="11"/>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10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1000"/>
                                        <p:tgtEl>
                                          <p:spTgt spid="14"/>
                                        </p:tgtEl>
                                      </p:cBhvr>
                                    </p:animEffect>
                                    <p:anim calcmode="lin" valueType="num">
                                      <p:cBhvr>
                                        <p:cTn id="44" dur="1000" fill="hold"/>
                                        <p:tgtEl>
                                          <p:spTgt spid="14"/>
                                        </p:tgtEl>
                                        <p:attrNameLst>
                                          <p:attrName>ppt_x</p:attrName>
                                        </p:attrNameLst>
                                      </p:cBhvr>
                                      <p:tavLst>
                                        <p:tav tm="0">
                                          <p:val>
                                            <p:strVal val="#ppt_x"/>
                                          </p:val>
                                        </p:tav>
                                        <p:tav tm="100000">
                                          <p:val>
                                            <p:strVal val="#ppt_x"/>
                                          </p:val>
                                        </p:tav>
                                      </p:tavLst>
                                    </p:anim>
                                    <p:anim calcmode="lin" valueType="num">
                                      <p:cBhvr>
                                        <p:cTn id="4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left)">
                                      <p:cBhvr>
                                        <p:cTn id="50" dur="10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1000"/>
                                        <p:tgtEl>
                                          <p:spTgt spid="15"/>
                                        </p:tgtEl>
                                      </p:cBhvr>
                                    </p:animEffect>
                                    <p:anim calcmode="lin" valueType="num">
                                      <p:cBhvr>
                                        <p:cTn id="56" dur="1000" fill="hold"/>
                                        <p:tgtEl>
                                          <p:spTgt spid="15"/>
                                        </p:tgtEl>
                                        <p:attrNameLst>
                                          <p:attrName>ppt_x</p:attrName>
                                        </p:attrNameLst>
                                      </p:cBhvr>
                                      <p:tavLst>
                                        <p:tav tm="0">
                                          <p:val>
                                            <p:strVal val="#ppt_x"/>
                                          </p:val>
                                        </p:tav>
                                        <p:tav tm="100000">
                                          <p:val>
                                            <p:strVal val="#ppt_x"/>
                                          </p:val>
                                        </p:tav>
                                      </p:tavLst>
                                    </p:anim>
                                    <p:anim calcmode="lin" valueType="num">
                                      <p:cBhvr>
                                        <p:cTn id="5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1000"/>
                                        <p:tgtEl>
                                          <p:spTgt spid="17"/>
                                        </p:tgtEl>
                                      </p:cBhvr>
                                    </p:animEffect>
                                    <p:anim calcmode="lin" valueType="num">
                                      <p:cBhvr>
                                        <p:cTn id="63" dur="1000" fill="hold"/>
                                        <p:tgtEl>
                                          <p:spTgt spid="17"/>
                                        </p:tgtEl>
                                        <p:attrNameLst>
                                          <p:attrName>ppt_x</p:attrName>
                                        </p:attrNameLst>
                                      </p:cBhvr>
                                      <p:tavLst>
                                        <p:tav tm="0">
                                          <p:val>
                                            <p:strVal val="#ppt_x"/>
                                          </p:val>
                                        </p:tav>
                                        <p:tav tm="100000">
                                          <p:val>
                                            <p:strVal val="#ppt_x"/>
                                          </p:val>
                                        </p:tav>
                                      </p:tavLst>
                                    </p:anim>
                                    <p:anim calcmode="lin" valueType="num">
                                      <p:cBhvr>
                                        <p:cTn id="6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wipe(left)">
                                      <p:cBhvr>
                                        <p:cTn id="69" dur="10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wipe(left)">
                                      <p:cBhvr>
                                        <p:cTn id="74" dur="1000"/>
                                        <p:tgtEl>
                                          <p:spTgt spid="20"/>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10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47"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fade">
                                      <p:cBhvr>
                                        <p:cTn id="82" dur="1000"/>
                                        <p:tgtEl>
                                          <p:spTgt spid="21"/>
                                        </p:tgtEl>
                                      </p:cBhvr>
                                    </p:animEffect>
                                    <p:anim calcmode="lin" valueType="num">
                                      <p:cBhvr>
                                        <p:cTn id="83" dur="1000" fill="hold"/>
                                        <p:tgtEl>
                                          <p:spTgt spid="21"/>
                                        </p:tgtEl>
                                        <p:attrNameLst>
                                          <p:attrName>ppt_x</p:attrName>
                                        </p:attrNameLst>
                                      </p:cBhvr>
                                      <p:tavLst>
                                        <p:tav tm="0">
                                          <p:val>
                                            <p:strVal val="#ppt_x"/>
                                          </p:val>
                                        </p:tav>
                                        <p:tav tm="100000">
                                          <p:val>
                                            <p:strVal val="#ppt_x"/>
                                          </p:val>
                                        </p:tav>
                                      </p:tavLst>
                                    </p:anim>
                                    <p:anim calcmode="lin" valueType="num">
                                      <p:cBhvr>
                                        <p:cTn id="8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left)">
                                      <p:cBhvr>
                                        <p:cTn id="89" dur="1000"/>
                                        <p:tgtEl>
                                          <p:spTgt spid="23"/>
                                        </p:tgtEl>
                                      </p:cBhvr>
                                    </p:animEffect>
                                  </p:childTnLst>
                                </p:cTn>
                              </p:par>
                            </p:childTnLst>
                          </p:cTn>
                        </p:par>
                      </p:childTnLst>
                    </p:cTn>
                  </p:par>
                  <p:par>
                    <p:cTn id="90" fill="hold">
                      <p:stCondLst>
                        <p:cond delay="indefinite"/>
                      </p:stCondLst>
                      <p:childTnLst>
                        <p:par>
                          <p:cTn id="91" fill="hold">
                            <p:stCondLst>
                              <p:cond delay="0"/>
                            </p:stCondLst>
                            <p:childTnLst>
                              <p:par>
                                <p:cTn id="92" presetID="47" presetClass="entr" presetSubtype="0" fill="hold" grpId="0" nodeType="clickEffect">
                                  <p:stCondLst>
                                    <p:cond delay="0"/>
                                  </p:stCondLst>
                                  <p:childTnLst>
                                    <p:set>
                                      <p:cBhvr>
                                        <p:cTn id="93" dur="1" fill="hold">
                                          <p:stCondLst>
                                            <p:cond delay="0"/>
                                          </p:stCondLst>
                                        </p:cTn>
                                        <p:tgtEl>
                                          <p:spTgt spid="22"/>
                                        </p:tgtEl>
                                        <p:attrNameLst>
                                          <p:attrName>style.visibility</p:attrName>
                                        </p:attrNameLst>
                                      </p:cBhvr>
                                      <p:to>
                                        <p:strVal val="visible"/>
                                      </p:to>
                                    </p:set>
                                    <p:animEffect transition="in" filter="fade">
                                      <p:cBhvr>
                                        <p:cTn id="94" dur="1000"/>
                                        <p:tgtEl>
                                          <p:spTgt spid="22"/>
                                        </p:tgtEl>
                                      </p:cBhvr>
                                    </p:animEffect>
                                    <p:anim calcmode="lin" valueType="num">
                                      <p:cBhvr>
                                        <p:cTn id="95" dur="1000" fill="hold"/>
                                        <p:tgtEl>
                                          <p:spTgt spid="22"/>
                                        </p:tgtEl>
                                        <p:attrNameLst>
                                          <p:attrName>ppt_x</p:attrName>
                                        </p:attrNameLst>
                                      </p:cBhvr>
                                      <p:tavLst>
                                        <p:tav tm="0">
                                          <p:val>
                                            <p:strVal val="#ppt_x"/>
                                          </p:val>
                                        </p:tav>
                                        <p:tav tm="100000">
                                          <p:val>
                                            <p:strVal val="#ppt_x"/>
                                          </p:val>
                                        </p:tav>
                                      </p:tavLst>
                                    </p:anim>
                                    <p:anim calcmode="lin" valueType="num">
                                      <p:cBhvr>
                                        <p:cTn id="9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7" presetClass="entr" presetSubtype="0" fill="hold" grpId="0" nodeType="clickEffect">
                                  <p:stCondLst>
                                    <p:cond delay="0"/>
                                  </p:stCondLst>
                                  <p:childTnLst>
                                    <p:set>
                                      <p:cBhvr>
                                        <p:cTn id="100" dur="1" fill="hold">
                                          <p:stCondLst>
                                            <p:cond delay="0"/>
                                          </p:stCondLst>
                                        </p:cTn>
                                        <p:tgtEl>
                                          <p:spTgt spid="25"/>
                                        </p:tgtEl>
                                        <p:attrNameLst>
                                          <p:attrName>style.visibility</p:attrName>
                                        </p:attrNameLst>
                                      </p:cBhvr>
                                      <p:to>
                                        <p:strVal val="visible"/>
                                      </p:to>
                                    </p:set>
                                    <p:animEffect transition="in" filter="fade">
                                      <p:cBhvr>
                                        <p:cTn id="101" dur="1000"/>
                                        <p:tgtEl>
                                          <p:spTgt spid="25"/>
                                        </p:tgtEl>
                                      </p:cBhvr>
                                    </p:animEffect>
                                    <p:anim calcmode="lin" valueType="num">
                                      <p:cBhvr>
                                        <p:cTn id="102" dur="1000" fill="hold"/>
                                        <p:tgtEl>
                                          <p:spTgt spid="25"/>
                                        </p:tgtEl>
                                        <p:attrNameLst>
                                          <p:attrName>ppt_x</p:attrName>
                                        </p:attrNameLst>
                                      </p:cBhvr>
                                      <p:tavLst>
                                        <p:tav tm="0">
                                          <p:val>
                                            <p:strVal val="#ppt_x"/>
                                          </p:val>
                                        </p:tav>
                                        <p:tav tm="100000">
                                          <p:val>
                                            <p:strVal val="#ppt_x"/>
                                          </p:val>
                                        </p:tav>
                                      </p:tavLst>
                                    </p:anim>
                                    <p:anim calcmode="lin" valueType="num">
                                      <p:cBhvr>
                                        <p:cTn id="10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47" presetClass="entr" presetSubtype="0" fill="hold" grpId="0" nodeType="click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fade">
                                      <p:cBhvr>
                                        <p:cTn id="108" dur="1000"/>
                                        <p:tgtEl>
                                          <p:spTgt spid="26"/>
                                        </p:tgtEl>
                                      </p:cBhvr>
                                    </p:animEffect>
                                    <p:anim calcmode="lin" valueType="num">
                                      <p:cBhvr>
                                        <p:cTn id="109" dur="1000" fill="hold"/>
                                        <p:tgtEl>
                                          <p:spTgt spid="26"/>
                                        </p:tgtEl>
                                        <p:attrNameLst>
                                          <p:attrName>ppt_x</p:attrName>
                                        </p:attrNameLst>
                                      </p:cBhvr>
                                      <p:tavLst>
                                        <p:tav tm="0">
                                          <p:val>
                                            <p:strVal val="#ppt_x"/>
                                          </p:val>
                                        </p:tav>
                                        <p:tav tm="100000">
                                          <p:val>
                                            <p:strVal val="#ppt_x"/>
                                          </p:val>
                                        </p:tav>
                                      </p:tavLst>
                                    </p:anim>
                                    <p:anim calcmode="lin" valueType="num">
                                      <p:cBhvr>
                                        <p:cTn id="11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18" grpId="0" animBg="1"/>
      <p:bldP spid="5" grpId="0" animBg="1"/>
      <p:bldP spid="6" grpId="0" animBg="1"/>
      <p:bldP spid="8" grpId="0" animBg="1"/>
      <p:bldP spid="10" grpId="0" animBg="1"/>
      <p:bldP spid="11" grpId="0"/>
      <p:bldP spid="14" grpId="0"/>
      <p:bldP spid="15" grpId="0"/>
      <p:bldP spid="17" grpId="0"/>
      <p:bldP spid="19" grpId="0" animBg="1"/>
      <p:bldP spid="20" grpId="0"/>
      <p:bldP spid="21" grpId="0"/>
      <p:bldP spid="22"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260648"/>
            <a:ext cx="4536504" cy="510778"/>
          </a:xfrm>
          <a:prstGeom prst="round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sz="2400" dirty="0" smtClean="0"/>
              <a:t>2°) Que mesure le taux de marge ?</a:t>
            </a:r>
            <a:endParaRPr lang="fr-FR" sz="2400" dirty="0"/>
          </a:p>
        </p:txBody>
      </p:sp>
      <p:sp>
        <p:nvSpPr>
          <p:cNvPr id="5" name="ZoneTexte 4"/>
          <p:cNvSpPr txBox="1"/>
          <p:nvPr/>
        </p:nvSpPr>
        <p:spPr>
          <a:xfrm>
            <a:off x="1475656" y="980728"/>
            <a:ext cx="5976664" cy="442674"/>
          </a:xfrm>
          <a:prstGeom prst="round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sz="2000" dirty="0" smtClean="0"/>
              <a:t>Il mesure la part du profit (EBE) dans la valeur ajoutée.</a:t>
            </a:r>
            <a:endParaRPr lang="fr-FR" sz="2000" dirty="0"/>
          </a:p>
        </p:txBody>
      </p:sp>
      <p:sp>
        <p:nvSpPr>
          <p:cNvPr id="7" name="Ellipse 6"/>
          <p:cNvSpPr/>
          <p:nvPr/>
        </p:nvSpPr>
        <p:spPr>
          <a:xfrm>
            <a:off x="755576" y="1700808"/>
            <a:ext cx="3096344" cy="3096344"/>
          </a:xfrm>
          <a:prstGeom prst="ellipse">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fr-FR" dirty="0" smtClean="0"/>
              <a:t>Valeur ajoutée de 600 000 €</a:t>
            </a:r>
            <a:endParaRPr lang="fr-FR" dirty="0"/>
          </a:p>
        </p:txBody>
      </p:sp>
      <p:sp>
        <p:nvSpPr>
          <p:cNvPr id="6" name="Secteurs 5"/>
          <p:cNvSpPr/>
          <p:nvPr/>
        </p:nvSpPr>
        <p:spPr>
          <a:xfrm>
            <a:off x="683568" y="1700808"/>
            <a:ext cx="3168352" cy="3096344"/>
          </a:xfrm>
          <a:prstGeom prst="pie">
            <a:avLst>
              <a:gd name="adj1" fmla="val 0"/>
              <a:gd name="adj2" fmla="val 5399997"/>
            </a:avLst>
          </a:prstGeom>
        </p:spPr>
        <p:style>
          <a:lnRef idx="1">
            <a:schemeClr val="accent5"/>
          </a:lnRef>
          <a:fillRef idx="2">
            <a:schemeClr val="accent5"/>
          </a:fillRef>
          <a:effectRef idx="1">
            <a:schemeClr val="accent5"/>
          </a:effectRef>
          <a:fontRef idx="minor">
            <a:schemeClr val="dk1"/>
          </a:fontRef>
        </p:style>
        <p:txBody>
          <a:bodyPr rtlCol="0" anchor="b" anchorCtr="0">
            <a:normAutofit/>
          </a:bodyPr>
          <a:lstStyle/>
          <a:p>
            <a:pPr algn="ctr"/>
            <a:r>
              <a:rPr lang="fr-FR" dirty="0" smtClean="0">
                <a:solidFill>
                  <a:schemeClr val="tx1"/>
                </a:solidFill>
              </a:rPr>
              <a:t>          EBE </a:t>
            </a:r>
          </a:p>
          <a:p>
            <a:pPr algn="ctr"/>
            <a:r>
              <a:rPr lang="fr-FR" dirty="0" smtClean="0">
                <a:solidFill>
                  <a:schemeClr val="tx1"/>
                </a:solidFill>
              </a:rPr>
              <a:t>                  150 000 €  </a:t>
            </a:r>
            <a:endParaRPr lang="fr-FR" dirty="0">
              <a:solidFill>
                <a:schemeClr val="tx1"/>
              </a:solidFill>
            </a:endParaRPr>
          </a:p>
        </p:txBody>
      </p:sp>
      <p:sp>
        <p:nvSpPr>
          <p:cNvPr id="8" name="ZoneTexte 7"/>
          <p:cNvSpPr txBox="1"/>
          <p:nvPr/>
        </p:nvSpPr>
        <p:spPr>
          <a:xfrm>
            <a:off x="179512" y="4869160"/>
            <a:ext cx="4320480" cy="1021556"/>
          </a:xfrm>
          <a:prstGeom prst="round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Dans notre exemple, le profit représente un quart de la valeur ajoutée, autrement dit le taux de marge est de 25 %.</a:t>
            </a:r>
            <a:endParaRPr lang="fr-FR" dirty="0"/>
          </a:p>
        </p:txBody>
      </p:sp>
      <p:sp>
        <p:nvSpPr>
          <p:cNvPr id="9" name="Ellipse 8"/>
          <p:cNvSpPr/>
          <p:nvPr/>
        </p:nvSpPr>
        <p:spPr>
          <a:xfrm>
            <a:off x="5148064" y="1700808"/>
            <a:ext cx="3096344" cy="3096344"/>
          </a:xfrm>
          <a:prstGeom prst="ellipse">
            <a:avLst/>
          </a:prstGeom>
        </p:spPr>
        <p:style>
          <a:lnRef idx="1">
            <a:schemeClr val="accent2"/>
          </a:lnRef>
          <a:fillRef idx="2">
            <a:schemeClr val="accent2"/>
          </a:fillRef>
          <a:effectRef idx="1">
            <a:schemeClr val="accent2"/>
          </a:effectRef>
          <a:fontRef idx="minor">
            <a:schemeClr val="dk1"/>
          </a:fontRef>
        </p:style>
        <p:txBody>
          <a:bodyPr rtlCol="0" anchor="t" anchorCtr="0"/>
          <a:lstStyle/>
          <a:p>
            <a:pPr algn="ctr"/>
            <a:r>
              <a:rPr lang="fr-FR" dirty="0" smtClean="0"/>
              <a:t>Valeur ajoutée </a:t>
            </a:r>
            <a:endParaRPr lang="fr-FR" dirty="0"/>
          </a:p>
        </p:txBody>
      </p:sp>
      <p:sp>
        <p:nvSpPr>
          <p:cNvPr id="10" name="Secteurs 9"/>
          <p:cNvSpPr/>
          <p:nvPr/>
        </p:nvSpPr>
        <p:spPr>
          <a:xfrm>
            <a:off x="5148064" y="1700808"/>
            <a:ext cx="3096344" cy="3096344"/>
          </a:xfrm>
          <a:prstGeom prst="pie">
            <a:avLst>
              <a:gd name="adj1" fmla="val 0"/>
              <a:gd name="adj2" fmla="val 7380350"/>
            </a:avLst>
          </a:prstGeom>
        </p:spPr>
        <p:style>
          <a:lnRef idx="1">
            <a:schemeClr val="accent5"/>
          </a:lnRef>
          <a:fillRef idx="2">
            <a:schemeClr val="accent5"/>
          </a:fillRef>
          <a:effectRef idx="1">
            <a:schemeClr val="accent5"/>
          </a:effectRef>
          <a:fontRef idx="minor">
            <a:schemeClr val="dk1"/>
          </a:fontRef>
        </p:style>
        <p:txBody>
          <a:bodyPr rtlCol="0" anchor="b" anchorCtr="0">
            <a:normAutofit/>
          </a:bodyPr>
          <a:lstStyle/>
          <a:p>
            <a:pPr algn="ctr"/>
            <a:r>
              <a:rPr lang="fr-FR" dirty="0" smtClean="0">
                <a:solidFill>
                  <a:schemeClr val="tx1"/>
                </a:solidFill>
              </a:rPr>
              <a:t>          EBE </a:t>
            </a:r>
          </a:p>
          <a:p>
            <a:pPr algn="ctr"/>
            <a:r>
              <a:rPr lang="fr-FR" dirty="0" smtClean="0">
                <a:solidFill>
                  <a:schemeClr val="tx1"/>
                </a:solidFill>
              </a:rPr>
              <a:t>                    </a:t>
            </a:r>
            <a:endParaRPr lang="fr-FR" dirty="0">
              <a:solidFill>
                <a:schemeClr val="tx1"/>
              </a:solidFill>
            </a:endParaRPr>
          </a:p>
        </p:txBody>
      </p:sp>
      <p:sp>
        <p:nvSpPr>
          <p:cNvPr id="11" name="ZoneTexte 10"/>
          <p:cNvSpPr txBox="1"/>
          <p:nvPr/>
        </p:nvSpPr>
        <p:spPr>
          <a:xfrm>
            <a:off x="4644008" y="4941168"/>
            <a:ext cx="4320480" cy="715089"/>
          </a:xfrm>
          <a:prstGeom prst="round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Si le profit représente un tiers de la valeur ajoutée, le taux de marge est de 33 %.</a:t>
            </a:r>
            <a:endParaRPr lang="fr-FR" b="1" dirty="0"/>
          </a:p>
        </p:txBody>
      </p:sp>
      <p:sp>
        <p:nvSpPr>
          <p:cNvPr id="12" name="ZoneTexte 11"/>
          <p:cNvSpPr txBox="1"/>
          <p:nvPr/>
        </p:nvSpPr>
        <p:spPr>
          <a:xfrm>
            <a:off x="251520" y="6021288"/>
            <a:ext cx="8568952"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t>Une hausse du taux de marge est donc une bonne nouvelle du point de vue de l’entreprise car cela signifie que le partage de la valeur ajoutée lui est plus favorable.</a:t>
            </a:r>
            <a:endParaRPr lang="fr-FR" dirty="0"/>
          </a:p>
        </p:txBody>
      </p:sp>
    </p:spTree>
    <p:custDataLst>
      <p:tags r:id="rId1"/>
    </p:custDataLst>
  </p:cSld>
  <p:clrMapOvr>
    <a:masterClrMapping/>
  </p:clrMapOvr>
  <p:transition advTm="4299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anim calcmode="lin" valueType="num">
                                      <p:cBhvr>
                                        <p:cTn id="16" dur="2000" fill="hold"/>
                                        <p:tgtEl>
                                          <p:spTgt spid="7"/>
                                        </p:tgtEl>
                                        <p:attrNameLst>
                                          <p:attrName>style.rotation</p:attrName>
                                        </p:attrNameLst>
                                      </p:cBhvr>
                                      <p:tavLst>
                                        <p:tav tm="0">
                                          <p:val>
                                            <p:fltVal val="720"/>
                                          </p:val>
                                        </p:tav>
                                        <p:tav tm="100000">
                                          <p:val>
                                            <p:fltVal val="0"/>
                                          </p:val>
                                        </p:tav>
                                      </p:tavLst>
                                    </p:anim>
                                    <p:anim calcmode="lin" valueType="num">
                                      <p:cBhvr>
                                        <p:cTn id="17" dur="2000" fill="hold"/>
                                        <p:tgtEl>
                                          <p:spTgt spid="7"/>
                                        </p:tgtEl>
                                        <p:attrNameLst>
                                          <p:attrName>ppt_h</p:attrName>
                                        </p:attrNameLst>
                                      </p:cBhvr>
                                      <p:tavLst>
                                        <p:tav tm="0">
                                          <p:val>
                                            <p:fltVal val="0"/>
                                          </p:val>
                                        </p:tav>
                                        <p:tav tm="100000">
                                          <p:val>
                                            <p:strVal val="#ppt_h"/>
                                          </p:val>
                                        </p:tav>
                                      </p:tavLst>
                                    </p:anim>
                                    <p:anim calcmode="lin" valueType="num">
                                      <p:cBhvr>
                                        <p:cTn id="18" dur="2000" fill="hold"/>
                                        <p:tgtEl>
                                          <p:spTgt spid="7"/>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000"/>
                                        <p:tgtEl>
                                          <p:spTgt spid="6"/>
                                        </p:tgtEl>
                                      </p:cBhvr>
                                    </p:animEffect>
                                    <p:anim calcmode="lin" valueType="num">
                                      <p:cBhvr>
                                        <p:cTn id="24" dur="2000" fill="hold"/>
                                        <p:tgtEl>
                                          <p:spTgt spid="6"/>
                                        </p:tgtEl>
                                        <p:attrNameLst>
                                          <p:attrName>style.rotation</p:attrName>
                                        </p:attrNameLst>
                                      </p:cBhvr>
                                      <p:tavLst>
                                        <p:tav tm="0">
                                          <p:val>
                                            <p:fltVal val="720"/>
                                          </p:val>
                                        </p:tav>
                                        <p:tav tm="100000">
                                          <p:val>
                                            <p:fltVal val="0"/>
                                          </p:val>
                                        </p:tav>
                                      </p:tavLst>
                                    </p:anim>
                                    <p:anim calcmode="lin" valueType="num">
                                      <p:cBhvr>
                                        <p:cTn id="25" dur="2000" fill="hold"/>
                                        <p:tgtEl>
                                          <p:spTgt spid="6"/>
                                        </p:tgtEl>
                                        <p:attrNameLst>
                                          <p:attrName>ppt_h</p:attrName>
                                        </p:attrNameLst>
                                      </p:cBhvr>
                                      <p:tavLst>
                                        <p:tav tm="0">
                                          <p:val>
                                            <p:fltVal val="0"/>
                                          </p:val>
                                        </p:tav>
                                        <p:tav tm="100000">
                                          <p:val>
                                            <p:strVal val="#ppt_h"/>
                                          </p:val>
                                        </p:tav>
                                      </p:tavLst>
                                    </p:anim>
                                    <p:anim calcmode="lin" valueType="num">
                                      <p:cBhvr>
                                        <p:cTn id="26"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5"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2000"/>
                                        <p:tgtEl>
                                          <p:spTgt spid="9"/>
                                        </p:tgtEl>
                                      </p:cBhvr>
                                    </p:animEffect>
                                    <p:anim calcmode="lin" valueType="num">
                                      <p:cBhvr>
                                        <p:cTn id="39" dur="2000" fill="hold"/>
                                        <p:tgtEl>
                                          <p:spTgt spid="9"/>
                                        </p:tgtEl>
                                        <p:attrNameLst>
                                          <p:attrName>style.rotation</p:attrName>
                                        </p:attrNameLst>
                                      </p:cBhvr>
                                      <p:tavLst>
                                        <p:tav tm="0">
                                          <p:val>
                                            <p:fltVal val="720"/>
                                          </p:val>
                                        </p:tav>
                                        <p:tav tm="100000">
                                          <p:val>
                                            <p:fltVal val="0"/>
                                          </p:val>
                                        </p:tav>
                                      </p:tavLst>
                                    </p:anim>
                                    <p:anim calcmode="lin" valueType="num">
                                      <p:cBhvr>
                                        <p:cTn id="40" dur="2000" fill="hold"/>
                                        <p:tgtEl>
                                          <p:spTgt spid="9"/>
                                        </p:tgtEl>
                                        <p:attrNameLst>
                                          <p:attrName>ppt_h</p:attrName>
                                        </p:attrNameLst>
                                      </p:cBhvr>
                                      <p:tavLst>
                                        <p:tav tm="0">
                                          <p:val>
                                            <p:fltVal val="0"/>
                                          </p:val>
                                        </p:tav>
                                        <p:tav tm="100000">
                                          <p:val>
                                            <p:strVal val="#ppt_h"/>
                                          </p:val>
                                        </p:tav>
                                      </p:tavLst>
                                    </p:anim>
                                    <p:anim calcmode="lin" valueType="num">
                                      <p:cBhvr>
                                        <p:cTn id="41" dur="2000" fill="hold"/>
                                        <p:tgtEl>
                                          <p:spTgt spid="9"/>
                                        </p:tgtEl>
                                        <p:attrNameLst>
                                          <p:attrName>ppt_w</p:attrName>
                                        </p:attrNameLst>
                                      </p:cBhvr>
                                      <p:tavLst>
                                        <p:tav tm="0">
                                          <p:val>
                                            <p:fltVal val="0"/>
                                          </p:val>
                                        </p:tav>
                                        <p:tav tm="100000">
                                          <p:val>
                                            <p:strVal val="#ppt_w"/>
                                          </p:val>
                                        </p:tav>
                                      </p:tavLst>
                                    </p:anim>
                                  </p:childTnLst>
                                </p:cTn>
                              </p:par>
                            </p:childTnLst>
                          </p:cTn>
                        </p:par>
                      </p:childTnLst>
                    </p:cTn>
                  </p:par>
                  <p:par>
                    <p:cTn id="42" fill="hold">
                      <p:stCondLst>
                        <p:cond delay="indefinite"/>
                      </p:stCondLst>
                      <p:childTnLst>
                        <p:par>
                          <p:cTn id="43" fill="hold">
                            <p:stCondLst>
                              <p:cond delay="0"/>
                            </p:stCondLst>
                            <p:childTnLst>
                              <p:par>
                                <p:cTn id="44" presetID="35"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2000"/>
                                        <p:tgtEl>
                                          <p:spTgt spid="10"/>
                                        </p:tgtEl>
                                      </p:cBhvr>
                                    </p:animEffect>
                                    <p:anim calcmode="lin" valueType="num">
                                      <p:cBhvr>
                                        <p:cTn id="47" dur="2000" fill="hold"/>
                                        <p:tgtEl>
                                          <p:spTgt spid="10"/>
                                        </p:tgtEl>
                                        <p:attrNameLst>
                                          <p:attrName>style.rotation</p:attrName>
                                        </p:attrNameLst>
                                      </p:cBhvr>
                                      <p:tavLst>
                                        <p:tav tm="0">
                                          <p:val>
                                            <p:fltVal val="720"/>
                                          </p:val>
                                        </p:tav>
                                        <p:tav tm="100000">
                                          <p:val>
                                            <p:fltVal val="0"/>
                                          </p:val>
                                        </p:tav>
                                      </p:tavLst>
                                    </p:anim>
                                    <p:anim calcmode="lin" valueType="num">
                                      <p:cBhvr>
                                        <p:cTn id="48" dur="2000" fill="hold"/>
                                        <p:tgtEl>
                                          <p:spTgt spid="10"/>
                                        </p:tgtEl>
                                        <p:attrNameLst>
                                          <p:attrName>ppt_h</p:attrName>
                                        </p:attrNameLst>
                                      </p:cBhvr>
                                      <p:tavLst>
                                        <p:tav tm="0">
                                          <p:val>
                                            <p:fltVal val="0"/>
                                          </p:val>
                                        </p:tav>
                                        <p:tav tm="100000">
                                          <p:val>
                                            <p:strVal val="#ppt_h"/>
                                          </p:val>
                                        </p:tav>
                                      </p:tavLst>
                                    </p:anim>
                                    <p:anim calcmode="lin" valueType="num">
                                      <p:cBhvr>
                                        <p:cTn id="49" dur="2000" fill="hold"/>
                                        <p:tgtEl>
                                          <p:spTgt spid="10"/>
                                        </p:tgtEl>
                                        <p:attrNameLst>
                                          <p:attrName>ppt_w</p:attrName>
                                        </p:attrNameLst>
                                      </p:cBhvr>
                                      <p:tavLst>
                                        <p:tav tm="0">
                                          <p:val>
                                            <p:fltVal val="0"/>
                                          </p:val>
                                        </p:tav>
                                        <p:tav tm="100000">
                                          <p:val>
                                            <p:strVal val="#ppt_w"/>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1000"/>
                                        <p:tgtEl>
                                          <p:spTgt spid="11"/>
                                        </p:tgtEl>
                                      </p:cBhvr>
                                    </p:animEffect>
                                    <p:anim calcmode="lin" valueType="num">
                                      <p:cBhvr>
                                        <p:cTn id="55" dur="1000" fill="hold"/>
                                        <p:tgtEl>
                                          <p:spTgt spid="11"/>
                                        </p:tgtEl>
                                        <p:attrNameLst>
                                          <p:attrName>ppt_x</p:attrName>
                                        </p:attrNameLst>
                                      </p:cBhvr>
                                      <p:tavLst>
                                        <p:tav tm="0">
                                          <p:val>
                                            <p:strVal val="#ppt_x"/>
                                          </p:val>
                                        </p:tav>
                                        <p:tav tm="100000">
                                          <p:val>
                                            <p:strVal val="#ppt_x"/>
                                          </p:val>
                                        </p:tav>
                                      </p:tavLst>
                                    </p:anim>
                                    <p:anim calcmode="lin" valueType="num">
                                      <p:cBhvr>
                                        <p:cTn id="5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1000"/>
                                        <p:tgtEl>
                                          <p:spTgt spid="12"/>
                                        </p:tgtEl>
                                      </p:cBhvr>
                                    </p:animEffect>
                                    <p:anim calcmode="lin" valueType="num">
                                      <p:cBhvr>
                                        <p:cTn id="62" dur="1000" fill="hold"/>
                                        <p:tgtEl>
                                          <p:spTgt spid="12"/>
                                        </p:tgtEl>
                                        <p:attrNameLst>
                                          <p:attrName>ppt_x</p:attrName>
                                        </p:attrNameLst>
                                      </p:cBhvr>
                                      <p:tavLst>
                                        <p:tav tm="0">
                                          <p:val>
                                            <p:strVal val="#ppt_x"/>
                                          </p:val>
                                        </p:tav>
                                        <p:tav tm="100000">
                                          <p:val>
                                            <p:strVal val="#ppt_x"/>
                                          </p:val>
                                        </p:tav>
                                      </p:tavLst>
                                    </p:anim>
                                    <p:anim calcmode="lin" valueType="num">
                                      <p:cBhvr>
                                        <p:cTn id="6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P spid="8" grpId="0" animBg="1"/>
      <p:bldP spid="9" grpId="0" animBg="1"/>
      <p:bldP spid="10" grpId="0" animBg="1"/>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6" y="980728"/>
            <a:ext cx="8280920" cy="919401"/>
          </a:xfrm>
          <a:prstGeom prst="round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sz="2400" dirty="0" smtClean="0"/>
              <a:t>Le taux de marge est un indicateur du partage de la richesse entre les salaires et les profits.</a:t>
            </a:r>
            <a:endParaRPr lang="fr-FR" sz="2400" dirty="0"/>
          </a:p>
        </p:txBody>
      </p:sp>
      <p:sp>
        <p:nvSpPr>
          <p:cNvPr id="5" name="ZoneTexte 4"/>
          <p:cNvSpPr txBox="1"/>
          <p:nvPr/>
        </p:nvSpPr>
        <p:spPr>
          <a:xfrm>
            <a:off x="107504" y="260648"/>
            <a:ext cx="8856984" cy="510778"/>
          </a:xfrm>
          <a:prstGeom prst="round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sz="2400" dirty="0"/>
              <a:t>3</a:t>
            </a:r>
            <a:r>
              <a:rPr lang="fr-FR" sz="2400" dirty="0" smtClean="0"/>
              <a:t>°) Quel est le lien entre le coût salarial et le taux de marge ?</a:t>
            </a:r>
            <a:endParaRPr lang="fr-FR" sz="2400" dirty="0"/>
          </a:p>
        </p:txBody>
      </p:sp>
      <p:sp>
        <p:nvSpPr>
          <p:cNvPr id="8" name="Ellipse 7"/>
          <p:cNvSpPr/>
          <p:nvPr/>
        </p:nvSpPr>
        <p:spPr>
          <a:xfrm>
            <a:off x="4788024" y="1988840"/>
            <a:ext cx="3096344" cy="309634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nchorCtr="0"/>
          <a:lstStyle/>
          <a:p>
            <a:pPr algn="ctr"/>
            <a:r>
              <a:rPr lang="fr-FR" sz="2800" dirty="0" smtClean="0"/>
              <a:t>Valeur ajoutée</a:t>
            </a:r>
            <a:endParaRPr lang="fr-FR" sz="2800" dirty="0"/>
          </a:p>
        </p:txBody>
      </p:sp>
      <p:sp>
        <p:nvSpPr>
          <p:cNvPr id="9" name="Secteurs 8"/>
          <p:cNvSpPr/>
          <p:nvPr/>
        </p:nvSpPr>
        <p:spPr>
          <a:xfrm>
            <a:off x="4788024" y="1988840"/>
            <a:ext cx="3096344" cy="3096344"/>
          </a:xfrm>
          <a:prstGeom prst="pie">
            <a:avLst>
              <a:gd name="adj1" fmla="val 7377034"/>
              <a:gd name="adj2" fmla="val 21583988"/>
            </a:avLst>
          </a:prstGeom>
        </p:spPr>
        <p:style>
          <a:lnRef idx="1">
            <a:schemeClr val="accent3"/>
          </a:lnRef>
          <a:fillRef idx="2">
            <a:schemeClr val="accent3"/>
          </a:fillRef>
          <a:effectRef idx="1">
            <a:schemeClr val="accent3"/>
          </a:effectRef>
          <a:fontRef idx="minor">
            <a:schemeClr val="dk1"/>
          </a:fontRef>
        </p:style>
        <p:txBody>
          <a:bodyPr rtlCol="0" anchor="t" anchorCtr="0"/>
          <a:lstStyle/>
          <a:p>
            <a:pPr algn="ctr"/>
            <a:r>
              <a:rPr lang="fr-FR" sz="2400" dirty="0" smtClean="0">
                <a:solidFill>
                  <a:schemeClr val="tx1"/>
                </a:solidFill>
              </a:rPr>
              <a:t>Salaires et charges sociales</a:t>
            </a:r>
            <a:endParaRPr lang="fr-FR" sz="2400" dirty="0">
              <a:solidFill>
                <a:schemeClr val="tx1"/>
              </a:solidFill>
            </a:endParaRPr>
          </a:p>
        </p:txBody>
      </p:sp>
      <p:sp>
        <p:nvSpPr>
          <p:cNvPr id="7" name="Secteurs 6"/>
          <p:cNvSpPr/>
          <p:nvPr/>
        </p:nvSpPr>
        <p:spPr>
          <a:xfrm>
            <a:off x="4788024" y="1988840"/>
            <a:ext cx="3096344" cy="3096344"/>
          </a:xfrm>
          <a:prstGeom prst="pie">
            <a:avLst>
              <a:gd name="adj1" fmla="val 0"/>
              <a:gd name="adj2" fmla="val 7380350"/>
            </a:avLst>
          </a:prstGeom>
        </p:spPr>
        <p:style>
          <a:lnRef idx="1">
            <a:schemeClr val="accent5"/>
          </a:lnRef>
          <a:fillRef idx="2">
            <a:schemeClr val="accent5"/>
          </a:fillRef>
          <a:effectRef idx="1">
            <a:schemeClr val="accent5"/>
          </a:effectRef>
          <a:fontRef idx="minor">
            <a:schemeClr val="dk1"/>
          </a:fontRef>
        </p:style>
        <p:txBody>
          <a:bodyPr rtlCol="0" anchor="b" anchorCtr="0">
            <a:normAutofit/>
          </a:bodyPr>
          <a:lstStyle/>
          <a:p>
            <a:pPr algn="ctr"/>
            <a:r>
              <a:rPr lang="fr-FR" dirty="0" smtClean="0">
                <a:solidFill>
                  <a:schemeClr val="tx1"/>
                </a:solidFill>
              </a:rPr>
              <a:t>                 </a:t>
            </a:r>
            <a:r>
              <a:rPr lang="fr-FR" sz="2400" dirty="0" smtClean="0">
                <a:solidFill>
                  <a:schemeClr val="tx1"/>
                </a:solidFill>
              </a:rPr>
              <a:t>EBE </a:t>
            </a:r>
          </a:p>
          <a:p>
            <a:pPr algn="ctr"/>
            <a:r>
              <a:rPr lang="fr-FR" sz="2400" dirty="0">
                <a:solidFill>
                  <a:schemeClr val="tx1"/>
                </a:solidFill>
              </a:rPr>
              <a:t> </a:t>
            </a:r>
            <a:r>
              <a:rPr lang="fr-FR" sz="2400" dirty="0" smtClean="0">
                <a:solidFill>
                  <a:schemeClr val="tx1"/>
                </a:solidFill>
              </a:rPr>
              <a:t>            </a:t>
            </a:r>
            <a:endParaRPr lang="fr-FR" sz="2400" dirty="0">
              <a:solidFill>
                <a:schemeClr val="tx1"/>
              </a:solidFill>
            </a:endParaRPr>
          </a:p>
        </p:txBody>
      </p:sp>
      <p:sp>
        <p:nvSpPr>
          <p:cNvPr id="10" name="ZoneTexte 9"/>
          <p:cNvSpPr txBox="1"/>
          <p:nvPr/>
        </p:nvSpPr>
        <p:spPr>
          <a:xfrm>
            <a:off x="1043608" y="2996952"/>
            <a:ext cx="338437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Une partie de cette richesse créée  permet de rémunérer les salariés.</a:t>
            </a:r>
            <a:endParaRPr lang="fr-FR" dirty="0"/>
          </a:p>
        </p:txBody>
      </p:sp>
      <p:sp>
        <p:nvSpPr>
          <p:cNvPr id="11" name="ZoneTexte 10"/>
          <p:cNvSpPr txBox="1"/>
          <p:nvPr/>
        </p:nvSpPr>
        <p:spPr>
          <a:xfrm>
            <a:off x="1043608" y="2204864"/>
            <a:ext cx="3384376"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dirty="0" smtClean="0"/>
              <a:t>La valeur ajoutée est la richesse créée dans l’entreprise.</a:t>
            </a:r>
            <a:endParaRPr lang="fr-FR" dirty="0"/>
          </a:p>
        </p:txBody>
      </p:sp>
      <p:sp>
        <p:nvSpPr>
          <p:cNvPr id="12" name="ZoneTexte 11"/>
          <p:cNvSpPr txBox="1"/>
          <p:nvPr/>
        </p:nvSpPr>
        <p:spPr>
          <a:xfrm>
            <a:off x="1043608" y="3789040"/>
            <a:ext cx="3384376"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dirty="0" smtClean="0"/>
              <a:t>L’autre partie constitue l’EBE, c’est-à-dire le profit.</a:t>
            </a:r>
            <a:endParaRPr lang="fr-FR" dirty="0"/>
          </a:p>
        </p:txBody>
      </p:sp>
      <p:sp>
        <p:nvSpPr>
          <p:cNvPr id="13" name="Secteurs 12"/>
          <p:cNvSpPr/>
          <p:nvPr/>
        </p:nvSpPr>
        <p:spPr>
          <a:xfrm>
            <a:off x="4788024" y="1988840"/>
            <a:ext cx="3096344" cy="3096344"/>
          </a:xfrm>
          <a:prstGeom prst="pie">
            <a:avLst>
              <a:gd name="adj1" fmla="val 5412193"/>
              <a:gd name="adj2" fmla="val 21583988"/>
            </a:avLst>
          </a:prstGeom>
        </p:spPr>
        <p:style>
          <a:lnRef idx="1">
            <a:schemeClr val="accent3"/>
          </a:lnRef>
          <a:fillRef idx="2">
            <a:schemeClr val="accent3"/>
          </a:fillRef>
          <a:effectRef idx="1">
            <a:schemeClr val="accent3"/>
          </a:effectRef>
          <a:fontRef idx="minor">
            <a:schemeClr val="dk1"/>
          </a:fontRef>
        </p:style>
        <p:txBody>
          <a:bodyPr rtlCol="0" anchor="t" anchorCtr="0"/>
          <a:lstStyle/>
          <a:p>
            <a:pPr algn="ctr"/>
            <a:r>
              <a:rPr lang="fr-FR" sz="2400" dirty="0" smtClean="0">
                <a:solidFill>
                  <a:schemeClr val="tx1"/>
                </a:solidFill>
              </a:rPr>
              <a:t>Salaires et charges sociales</a:t>
            </a:r>
            <a:endParaRPr lang="fr-FR" sz="2400" dirty="0">
              <a:solidFill>
                <a:schemeClr val="tx1"/>
              </a:solidFill>
            </a:endParaRPr>
          </a:p>
        </p:txBody>
      </p:sp>
      <p:sp>
        <p:nvSpPr>
          <p:cNvPr id="14" name="ZoneTexte 13"/>
          <p:cNvSpPr txBox="1"/>
          <p:nvPr/>
        </p:nvSpPr>
        <p:spPr>
          <a:xfrm>
            <a:off x="4716016" y="5157192"/>
            <a:ext cx="3888432"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Si la part consacrée au coût salarial augmente, la part des profits diminue.</a:t>
            </a:r>
            <a:endParaRPr lang="fr-FR" dirty="0"/>
          </a:p>
        </p:txBody>
      </p:sp>
      <p:sp>
        <p:nvSpPr>
          <p:cNvPr id="15" name="ZoneTexte 14"/>
          <p:cNvSpPr txBox="1"/>
          <p:nvPr/>
        </p:nvSpPr>
        <p:spPr>
          <a:xfrm>
            <a:off x="1907704" y="5877272"/>
            <a:ext cx="6696744"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Donc le taux de marge baisse : le partage de la valeur ajoutée est plus favorable aux salariés et moins favorable à l’entreprise.</a:t>
            </a:r>
            <a:endParaRPr lang="fr-FR" dirty="0"/>
          </a:p>
        </p:txBody>
      </p:sp>
      <p:sp>
        <p:nvSpPr>
          <p:cNvPr id="18" name="Forme libre 17"/>
          <p:cNvSpPr/>
          <p:nvPr/>
        </p:nvSpPr>
        <p:spPr>
          <a:xfrm>
            <a:off x="3923928" y="4653136"/>
            <a:ext cx="1872207" cy="864096"/>
          </a:xfrm>
          <a:custGeom>
            <a:avLst/>
            <a:gdLst>
              <a:gd name="connsiteX0" fmla="*/ 373742 w 722085"/>
              <a:gd name="connsiteY0" fmla="*/ 957943 h 957943"/>
              <a:gd name="connsiteX1" fmla="*/ 58057 w 722085"/>
              <a:gd name="connsiteY1" fmla="*/ 794657 h 957943"/>
              <a:gd name="connsiteX2" fmla="*/ 722085 w 722085"/>
              <a:gd name="connsiteY2" fmla="*/ 0 h 957943"/>
            </a:gdLst>
            <a:ahLst/>
            <a:cxnLst>
              <a:cxn ang="0">
                <a:pos x="connsiteX0" y="connsiteY0"/>
              </a:cxn>
              <a:cxn ang="0">
                <a:pos x="connsiteX1" y="connsiteY1"/>
              </a:cxn>
              <a:cxn ang="0">
                <a:pos x="connsiteX2" y="connsiteY2"/>
              </a:cxn>
            </a:cxnLst>
            <a:rect l="l" t="t" r="r" b="b"/>
            <a:pathLst>
              <a:path w="722085" h="957943">
                <a:moveTo>
                  <a:pt x="373742" y="957943"/>
                </a:moveTo>
                <a:cubicBezTo>
                  <a:pt x="186871" y="956128"/>
                  <a:pt x="0" y="954314"/>
                  <a:pt x="58057" y="794657"/>
                </a:cubicBezTo>
                <a:cubicBezTo>
                  <a:pt x="116114" y="635000"/>
                  <a:pt x="419099" y="317500"/>
                  <a:pt x="722085" y="0"/>
                </a:cubicBezTo>
              </a:path>
            </a:pathLst>
          </a:custGeom>
          <a:ln w="28575">
            <a:solidFill>
              <a:schemeClr val="tx1"/>
            </a:solidFill>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fr-FR"/>
          </a:p>
        </p:txBody>
      </p:sp>
    </p:spTree>
    <p:custDataLst>
      <p:tags r:id="rId1"/>
    </p:custDataLst>
  </p:cSld>
  <p:clrMapOvr>
    <a:masterClrMapping/>
  </p:clrMapOvr>
  <p:transition advTm="5352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heel(4)">
                                      <p:cBhvr>
                                        <p:cTn id="14" dur="20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anim calcmode="lin" valueType="num">
                                      <p:cBhvr>
                                        <p:cTn id="20" dur="2000" fill="hold"/>
                                        <p:tgtEl>
                                          <p:spTgt spid="8"/>
                                        </p:tgtEl>
                                        <p:attrNameLst>
                                          <p:attrName>style.rotation</p:attrName>
                                        </p:attrNameLst>
                                      </p:cBhvr>
                                      <p:tavLst>
                                        <p:tav tm="0">
                                          <p:val>
                                            <p:fltVal val="720"/>
                                          </p:val>
                                        </p:tav>
                                        <p:tav tm="100000">
                                          <p:val>
                                            <p:fltVal val="0"/>
                                          </p:val>
                                        </p:tav>
                                      </p:tavLst>
                                    </p:anim>
                                    <p:anim calcmode="lin" valueType="num">
                                      <p:cBhvr>
                                        <p:cTn id="21" dur="2000" fill="hold"/>
                                        <p:tgtEl>
                                          <p:spTgt spid="8"/>
                                        </p:tgtEl>
                                        <p:attrNameLst>
                                          <p:attrName>ppt_h</p:attrName>
                                        </p:attrNameLst>
                                      </p:cBhvr>
                                      <p:tavLst>
                                        <p:tav tm="0">
                                          <p:val>
                                            <p:fltVal val="0"/>
                                          </p:val>
                                        </p:tav>
                                        <p:tav tm="100000">
                                          <p:val>
                                            <p:strVal val="#ppt_h"/>
                                          </p:val>
                                        </p:tav>
                                      </p:tavLst>
                                    </p:anim>
                                    <p:anim calcmode="lin" valueType="num">
                                      <p:cBhvr>
                                        <p:cTn id="22" dur="2000" fill="hold"/>
                                        <p:tgtEl>
                                          <p:spTgt spid="8"/>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4)">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1"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1000" fill="hold"/>
                                        <p:tgtEl>
                                          <p:spTgt spid="9"/>
                                        </p:tgtEl>
                                        <p:attrNameLst>
                                          <p:attrName>ppt_w</p:attrName>
                                        </p:attrNameLst>
                                      </p:cBhvr>
                                      <p:tavLst>
                                        <p:tav tm="0">
                                          <p:val>
                                            <p:strVal val="#ppt_w*0.70"/>
                                          </p:val>
                                        </p:tav>
                                        <p:tav tm="100000">
                                          <p:val>
                                            <p:strVal val="#ppt_w"/>
                                          </p:val>
                                        </p:tav>
                                      </p:tavLst>
                                    </p:anim>
                                    <p:anim calcmode="lin" valueType="num">
                                      <p:cBhvr>
                                        <p:cTn id="33" dur="1000" fill="hold"/>
                                        <p:tgtEl>
                                          <p:spTgt spid="9"/>
                                        </p:tgtEl>
                                        <p:attrNameLst>
                                          <p:attrName>ppt_h</p:attrName>
                                        </p:attrNameLst>
                                      </p:cBhvr>
                                      <p:tavLst>
                                        <p:tav tm="0">
                                          <p:val>
                                            <p:strVal val="#ppt_h"/>
                                          </p:val>
                                        </p:tav>
                                        <p:tav tm="100000">
                                          <p:val>
                                            <p:strVal val="#ppt_h"/>
                                          </p:val>
                                        </p:tav>
                                      </p:tavLst>
                                    </p:anim>
                                    <p:animEffect transition="in" filter="fade">
                                      <p:cBhvr>
                                        <p:cTn id="34" dur="10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4)">
                                      <p:cBhvr>
                                        <p:cTn id="39" dur="20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1000" fill="hold"/>
                                        <p:tgtEl>
                                          <p:spTgt spid="7"/>
                                        </p:tgtEl>
                                        <p:attrNameLst>
                                          <p:attrName>ppt_w</p:attrName>
                                        </p:attrNameLst>
                                      </p:cBhvr>
                                      <p:tavLst>
                                        <p:tav tm="0">
                                          <p:val>
                                            <p:strVal val="#ppt_w*0.70"/>
                                          </p:val>
                                        </p:tav>
                                        <p:tav tm="100000">
                                          <p:val>
                                            <p:strVal val="#ppt_w"/>
                                          </p:val>
                                        </p:tav>
                                      </p:tavLst>
                                    </p:anim>
                                    <p:anim calcmode="lin" valueType="num">
                                      <p:cBhvr>
                                        <p:cTn id="45" dur="1000" fill="hold"/>
                                        <p:tgtEl>
                                          <p:spTgt spid="7"/>
                                        </p:tgtEl>
                                        <p:attrNameLst>
                                          <p:attrName>ppt_h</p:attrName>
                                        </p:attrNameLst>
                                      </p:cBhvr>
                                      <p:tavLst>
                                        <p:tav tm="0">
                                          <p:val>
                                            <p:strVal val="#ppt_h"/>
                                          </p:val>
                                        </p:tav>
                                        <p:tav tm="100000">
                                          <p:val>
                                            <p:strVal val="#ppt_h"/>
                                          </p:val>
                                        </p:tav>
                                      </p:tavLst>
                                    </p:anim>
                                    <p:animEffect transition="in" filter="fade">
                                      <p:cBhvr>
                                        <p:cTn id="46" dur="10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1000"/>
                                        <p:tgtEl>
                                          <p:spTgt spid="14"/>
                                        </p:tgtEl>
                                      </p:cBhvr>
                                    </p:animEffect>
                                    <p:anim calcmode="lin" valueType="num">
                                      <p:cBhvr>
                                        <p:cTn id="52" dur="1000" fill="hold"/>
                                        <p:tgtEl>
                                          <p:spTgt spid="14"/>
                                        </p:tgtEl>
                                        <p:attrNameLst>
                                          <p:attrName>ppt_x</p:attrName>
                                        </p:attrNameLst>
                                      </p:cBhvr>
                                      <p:tavLst>
                                        <p:tav tm="0">
                                          <p:val>
                                            <p:strVal val="#ppt_x"/>
                                          </p:val>
                                        </p:tav>
                                        <p:tav tm="100000">
                                          <p:val>
                                            <p:strVal val="#ppt_x"/>
                                          </p:val>
                                        </p:tav>
                                      </p:tavLst>
                                    </p:anim>
                                    <p:anim calcmode="lin" valueType="num">
                                      <p:cBhvr>
                                        <p:cTn id="5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down)">
                                      <p:cBhvr>
                                        <p:cTn id="58" dur="30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wipe(down)">
                                      <p:cBhvr>
                                        <p:cTn id="63" dur="5000"/>
                                        <p:tgtEl>
                                          <p:spTgt spid="13"/>
                                        </p:tgtEl>
                                      </p:cBhvr>
                                    </p:animEffect>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15"/>
                                        </p:tgtEl>
                                        <p:attrNameLst>
                                          <p:attrName>style.visibility</p:attrName>
                                        </p:attrNameLst>
                                      </p:cBhvr>
                                      <p:to>
                                        <p:strVal val="visible"/>
                                      </p:to>
                                    </p:set>
                                    <p:animEffect transition="in" filter="fade">
                                      <p:cBhvr>
                                        <p:cTn id="68" dur="1000"/>
                                        <p:tgtEl>
                                          <p:spTgt spid="15"/>
                                        </p:tgtEl>
                                      </p:cBhvr>
                                    </p:animEffect>
                                    <p:anim calcmode="lin" valueType="num">
                                      <p:cBhvr>
                                        <p:cTn id="69" dur="1000" fill="hold"/>
                                        <p:tgtEl>
                                          <p:spTgt spid="15"/>
                                        </p:tgtEl>
                                        <p:attrNameLst>
                                          <p:attrName>ppt_x</p:attrName>
                                        </p:attrNameLst>
                                      </p:cBhvr>
                                      <p:tavLst>
                                        <p:tav tm="0">
                                          <p:val>
                                            <p:strVal val="#ppt_x"/>
                                          </p:val>
                                        </p:tav>
                                        <p:tav tm="100000">
                                          <p:val>
                                            <p:strVal val="#ppt_x"/>
                                          </p:val>
                                        </p:tav>
                                      </p:tavLst>
                                    </p:anim>
                                    <p:anim calcmode="lin" valueType="num">
                                      <p:cBhvr>
                                        <p:cTn id="7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1" animBg="1"/>
      <p:bldP spid="7" grpId="0" animBg="1"/>
      <p:bldP spid="10" grpId="0" animBg="1"/>
      <p:bldP spid="11" grpId="0" animBg="1"/>
      <p:bldP spid="12" grpId="0" animBg="1"/>
      <p:bldP spid="13" grpId="0" animBg="1"/>
      <p:bldP spid="14" grpId="0" animBg="1"/>
      <p:bldP spid="15"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404664"/>
            <a:ext cx="8064896"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sz="2000" dirty="0" smtClean="0"/>
              <a:t>Attention ! </a:t>
            </a:r>
          </a:p>
          <a:p>
            <a:pPr algn="ctr"/>
            <a:r>
              <a:rPr lang="fr-FR" sz="2000" dirty="0" smtClean="0"/>
              <a:t>Une hausse du coût salarial n’entraîne pas forcément une baisse du taux de marge car il faut tenir compte de l’évolution de la valeur ajoutée.</a:t>
            </a:r>
            <a:endParaRPr lang="fr-FR" sz="2000" dirty="0"/>
          </a:p>
        </p:txBody>
      </p:sp>
      <p:graphicFrame>
        <p:nvGraphicFramePr>
          <p:cNvPr id="5" name="Tableau 4"/>
          <p:cNvGraphicFramePr>
            <a:graphicFrameLocks noGrp="1"/>
          </p:cNvGraphicFramePr>
          <p:nvPr/>
        </p:nvGraphicFramePr>
        <p:xfrm>
          <a:off x="1979712" y="1700808"/>
          <a:ext cx="5616623" cy="2709611"/>
        </p:xfrm>
        <a:graphic>
          <a:graphicData uri="http://schemas.openxmlformats.org/drawingml/2006/table">
            <a:tbl>
              <a:tblPr firstRow="1" bandRow="1">
                <a:tableStyleId>{5C22544A-7EE6-4342-B048-85BDC9FD1C3A}</a:tableStyleId>
              </a:tblPr>
              <a:tblGrid>
                <a:gridCol w="2877525"/>
                <a:gridCol w="1298938"/>
                <a:gridCol w="1440160"/>
              </a:tblGrid>
              <a:tr h="447153">
                <a:tc>
                  <a:txBody>
                    <a:bodyPr/>
                    <a:lstStyle/>
                    <a:p>
                      <a:r>
                        <a:rPr lang="fr-FR" dirty="0" smtClean="0"/>
                        <a:t> </a:t>
                      </a:r>
                      <a:endParaRPr lang="fr-FR" dirty="0"/>
                    </a:p>
                  </a:txBody>
                  <a:tcPr/>
                </a:tc>
                <a:tc>
                  <a:txBody>
                    <a:bodyPr/>
                    <a:lstStyle/>
                    <a:p>
                      <a:pPr algn="ctr"/>
                      <a:r>
                        <a:rPr lang="fr-FR" dirty="0" smtClean="0"/>
                        <a:t>Année 1</a:t>
                      </a:r>
                      <a:endParaRPr lang="fr-FR" dirty="0"/>
                    </a:p>
                  </a:txBody>
                  <a:tcPr/>
                </a:tc>
                <a:tc>
                  <a:txBody>
                    <a:bodyPr/>
                    <a:lstStyle/>
                    <a:p>
                      <a:pPr algn="ctr"/>
                      <a:r>
                        <a:rPr lang="fr-FR" dirty="0" smtClean="0"/>
                        <a:t>Année 2</a:t>
                      </a:r>
                      <a:endParaRPr lang="fr-FR" dirty="0"/>
                    </a:p>
                  </a:txBody>
                  <a:tcPr/>
                </a:tc>
              </a:tr>
              <a:tr h="447153">
                <a:tc>
                  <a:txBody>
                    <a:bodyPr/>
                    <a:lstStyle/>
                    <a:p>
                      <a:r>
                        <a:rPr lang="fr-FR" dirty="0" smtClean="0"/>
                        <a:t>Valeur</a:t>
                      </a:r>
                      <a:r>
                        <a:rPr lang="fr-FR" baseline="0" dirty="0" smtClean="0"/>
                        <a:t> ajoutée</a:t>
                      </a:r>
                      <a:endParaRPr lang="fr-FR" dirty="0"/>
                    </a:p>
                  </a:txBody>
                  <a:tcPr/>
                </a:tc>
                <a:tc>
                  <a:txBody>
                    <a:bodyPr/>
                    <a:lstStyle/>
                    <a:p>
                      <a:pPr algn="r"/>
                      <a:r>
                        <a:rPr lang="fr-FR" dirty="0" smtClean="0"/>
                        <a:t>600</a:t>
                      </a:r>
                      <a:r>
                        <a:rPr lang="fr-FR" baseline="0" dirty="0" smtClean="0"/>
                        <a:t> 000 €</a:t>
                      </a:r>
                      <a:endParaRPr lang="fr-FR" dirty="0"/>
                    </a:p>
                  </a:txBody>
                  <a:tcPr/>
                </a:tc>
                <a:tc>
                  <a:txBody>
                    <a:bodyPr/>
                    <a:lstStyle/>
                    <a:p>
                      <a:pPr algn="r"/>
                      <a:r>
                        <a:rPr lang="fr-FR" dirty="0" smtClean="0"/>
                        <a:t>660</a:t>
                      </a:r>
                      <a:r>
                        <a:rPr lang="fr-FR" baseline="0" dirty="0" smtClean="0"/>
                        <a:t> 000 €</a:t>
                      </a:r>
                      <a:endParaRPr lang="fr-FR" dirty="0"/>
                    </a:p>
                  </a:txBody>
                  <a:tcPr/>
                </a:tc>
              </a:tr>
              <a:tr h="473846">
                <a:tc>
                  <a:txBody>
                    <a:bodyPr/>
                    <a:lstStyle/>
                    <a:p>
                      <a:r>
                        <a:rPr lang="fr-FR" dirty="0" smtClean="0"/>
                        <a:t>Salaires et charges</a:t>
                      </a:r>
                      <a:r>
                        <a:rPr lang="fr-FR" baseline="0" dirty="0" smtClean="0"/>
                        <a:t> sociales</a:t>
                      </a:r>
                      <a:endParaRPr lang="fr-FR" dirty="0"/>
                    </a:p>
                  </a:txBody>
                  <a:tcPr/>
                </a:tc>
                <a:tc>
                  <a:txBody>
                    <a:bodyPr/>
                    <a:lstStyle/>
                    <a:p>
                      <a:pPr algn="r"/>
                      <a:r>
                        <a:rPr lang="fr-FR" dirty="0" smtClean="0"/>
                        <a:t>400 000 €</a:t>
                      </a:r>
                      <a:endParaRPr lang="fr-FR" dirty="0"/>
                    </a:p>
                  </a:txBody>
                  <a:tcPr/>
                </a:tc>
                <a:tc>
                  <a:txBody>
                    <a:bodyPr/>
                    <a:lstStyle/>
                    <a:p>
                      <a:pPr algn="r"/>
                      <a:r>
                        <a:rPr lang="fr-FR" dirty="0" smtClean="0"/>
                        <a:t>420 000 €</a:t>
                      </a:r>
                      <a:endParaRPr lang="fr-FR" dirty="0"/>
                    </a:p>
                  </a:txBody>
                  <a:tcPr/>
                </a:tc>
              </a:tr>
              <a:tr h="447153">
                <a:tc>
                  <a:txBody>
                    <a:bodyPr/>
                    <a:lstStyle/>
                    <a:p>
                      <a:r>
                        <a:rPr lang="fr-FR" dirty="0" smtClean="0"/>
                        <a:t>Impôts sur la production</a:t>
                      </a:r>
                      <a:endParaRPr lang="fr-FR" dirty="0"/>
                    </a:p>
                  </a:txBody>
                  <a:tcPr/>
                </a:tc>
                <a:tc>
                  <a:txBody>
                    <a:bodyPr/>
                    <a:lstStyle/>
                    <a:p>
                      <a:pPr algn="r"/>
                      <a:r>
                        <a:rPr lang="fr-FR" dirty="0" smtClean="0"/>
                        <a:t>50 000 €</a:t>
                      </a:r>
                      <a:endParaRPr lang="fr-FR" dirty="0"/>
                    </a:p>
                  </a:txBody>
                  <a:tcPr/>
                </a:tc>
                <a:tc>
                  <a:txBody>
                    <a:bodyPr/>
                    <a:lstStyle/>
                    <a:p>
                      <a:pPr algn="r"/>
                      <a:r>
                        <a:rPr lang="fr-FR" dirty="0" smtClean="0"/>
                        <a:t> 50 000 €</a:t>
                      </a:r>
                      <a:endParaRPr lang="fr-FR" dirty="0"/>
                    </a:p>
                  </a:txBody>
                  <a:tcPr/>
                </a:tc>
              </a:tr>
              <a:tr h="447153">
                <a:tc>
                  <a:txBody>
                    <a:bodyPr/>
                    <a:lstStyle/>
                    <a:p>
                      <a:r>
                        <a:rPr lang="fr-FR" dirty="0" smtClean="0"/>
                        <a:t>EBE</a:t>
                      </a:r>
                      <a:endParaRPr lang="fr-FR" dirty="0"/>
                    </a:p>
                  </a:txBody>
                  <a:tcPr/>
                </a:tc>
                <a:tc>
                  <a:txBody>
                    <a:bodyPr/>
                    <a:lstStyle/>
                    <a:p>
                      <a:pPr algn="r"/>
                      <a:r>
                        <a:rPr lang="fr-FR" dirty="0" smtClean="0"/>
                        <a:t>150 000 €</a:t>
                      </a:r>
                      <a:endParaRPr lang="fr-FR" dirty="0"/>
                    </a:p>
                  </a:txBody>
                  <a:tcPr/>
                </a:tc>
                <a:tc>
                  <a:txBody>
                    <a:bodyPr/>
                    <a:lstStyle/>
                    <a:p>
                      <a:pPr algn="r"/>
                      <a:r>
                        <a:rPr lang="fr-FR" dirty="0" smtClean="0"/>
                        <a:t>190 000 €</a:t>
                      </a:r>
                      <a:endParaRPr lang="fr-FR" dirty="0"/>
                    </a:p>
                  </a:txBody>
                  <a:tcPr/>
                </a:tc>
              </a:tr>
              <a:tr h="447153">
                <a:tc>
                  <a:txBody>
                    <a:bodyPr/>
                    <a:lstStyle/>
                    <a:p>
                      <a:r>
                        <a:rPr lang="fr-FR" dirty="0" smtClean="0"/>
                        <a:t>Taux de marge </a:t>
                      </a:r>
                      <a:endParaRPr lang="fr-FR" dirty="0"/>
                    </a:p>
                  </a:txBody>
                  <a:tcPr/>
                </a:tc>
                <a:tc>
                  <a:txBody>
                    <a:bodyPr/>
                    <a:lstStyle/>
                    <a:p>
                      <a:pPr algn="r"/>
                      <a:r>
                        <a:rPr lang="fr-FR" dirty="0" smtClean="0"/>
                        <a:t>25 %</a:t>
                      </a:r>
                      <a:endParaRPr lang="fr-FR" dirty="0"/>
                    </a:p>
                  </a:txBody>
                  <a:tcPr/>
                </a:tc>
                <a:tc>
                  <a:txBody>
                    <a:bodyPr/>
                    <a:lstStyle/>
                    <a:p>
                      <a:pPr algn="r"/>
                      <a:r>
                        <a:rPr lang="fr-FR" dirty="0" smtClean="0"/>
                        <a:t>28,8 %</a:t>
                      </a:r>
                      <a:endParaRPr lang="fr-FR" dirty="0"/>
                    </a:p>
                  </a:txBody>
                  <a:tcPr/>
                </a:tc>
              </a:tr>
            </a:tbl>
          </a:graphicData>
        </a:graphic>
      </p:graphicFrame>
      <p:sp>
        <p:nvSpPr>
          <p:cNvPr id="6" name="ZoneTexte 5"/>
          <p:cNvSpPr txBox="1"/>
          <p:nvPr/>
        </p:nvSpPr>
        <p:spPr>
          <a:xfrm>
            <a:off x="179512" y="1628800"/>
            <a:ext cx="1656184" cy="461665"/>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fr-FR" sz="2400" dirty="0" smtClean="0"/>
              <a:t>Explications</a:t>
            </a:r>
            <a:endParaRPr lang="fr-FR" sz="2400" dirty="0"/>
          </a:p>
        </p:txBody>
      </p:sp>
      <p:sp>
        <p:nvSpPr>
          <p:cNvPr id="7" name="ZoneTexte 6"/>
          <p:cNvSpPr txBox="1"/>
          <p:nvPr/>
        </p:nvSpPr>
        <p:spPr>
          <a:xfrm>
            <a:off x="395536" y="4797152"/>
            <a:ext cx="8064896"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Dans cet exemple, les salaires et charges sociales ont augmenté de 5 % et pourtant le taux de marge augmente car dans le même temps la VA a augmenté de 10 %. </a:t>
            </a:r>
            <a:endParaRPr lang="fr-FR" dirty="0"/>
          </a:p>
        </p:txBody>
      </p:sp>
      <p:sp>
        <p:nvSpPr>
          <p:cNvPr id="8" name="ZoneTexte 7"/>
          <p:cNvSpPr txBox="1"/>
          <p:nvPr/>
        </p:nvSpPr>
        <p:spPr>
          <a:xfrm>
            <a:off x="179512" y="6237312"/>
            <a:ext cx="8568952"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Donc le taux de marge baisse uniquement si le coût salarial augmente plus vite que la VA.</a:t>
            </a:r>
            <a:endParaRPr lang="fr-FR" dirty="0"/>
          </a:p>
        </p:txBody>
      </p:sp>
      <p:sp>
        <p:nvSpPr>
          <p:cNvPr id="9" name="ZoneTexte 8"/>
          <p:cNvSpPr txBox="1"/>
          <p:nvPr/>
        </p:nvSpPr>
        <p:spPr>
          <a:xfrm>
            <a:off x="7596336" y="2132856"/>
            <a:ext cx="864096"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fr-FR" dirty="0" smtClean="0"/>
              <a:t>+ 10 %</a:t>
            </a:r>
            <a:endParaRPr lang="fr-FR" dirty="0"/>
          </a:p>
        </p:txBody>
      </p:sp>
      <p:sp>
        <p:nvSpPr>
          <p:cNvPr id="10" name="ZoneTexte 9"/>
          <p:cNvSpPr txBox="1"/>
          <p:nvPr/>
        </p:nvSpPr>
        <p:spPr>
          <a:xfrm>
            <a:off x="7596336" y="2636912"/>
            <a:ext cx="864096"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fr-FR" dirty="0" smtClean="0"/>
              <a:t>+ 5 %</a:t>
            </a:r>
            <a:endParaRPr lang="fr-FR" dirty="0"/>
          </a:p>
        </p:txBody>
      </p:sp>
      <p:sp>
        <p:nvSpPr>
          <p:cNvPr id="11" name="ZoneTexte 10"/>
          <p:cNvSpPr txBox="1"/>
          <p:nvPr/>
        </p:nvSpPr>
        <p:spPr>
          <a:xfrm>
            <a:off x="4932040" y="4293096"/>
            <a:ext cx="259228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fr-FR" dirty="0" smtClean="0"/>
              <a:t>Hausse du taux de marge</a:t>
            </a:r>
            <a:endParaRPr lang="fr-FR" dirty="0"/>
          </a:p>
        </p:txBody>
      </p:sp>
      <p:sp>
        <p:nvSpPr>
          <p:cNvPr id="12" name="ZoneTexte 11"/>
          <p:cNvSpPr txBox="1"/>
          <p:nvPr/>
        </p:nvSpPr>
        <p:spPr>
          <a:xfrm>
            <a:off x="395536" y="5517232"/>
            <a:ext cx="8064896"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Si le gâteau à partager (VA) est plus gros, on peut donner plus aux salariés tout en augmentant la part restant à l’entreprise.</a:t>
            </a:r>
            <a:endParaRPr lang="fr-FR" dirty="0"/>
          </a:p>
        </p:txBody>
      </p:sp>
    </p:spTree>
    <p:custDataLst>
      <p:tags r:id="rId1"/>
    </p:custDataLst>
  </p:cSld>
  <p:clrMapOvr>
    <a:masterClrMapping/>
  </p:clrMapOvr>
  <p:transition advTm="6129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4)">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80">
                                          <p:stCondLst>
                                            <p:cond delay="0"/>
                                          </p:stCondLst>
                                        </p:cTn>
                                        <p:tgtEl>
                                          <p:spTgt spid="10"/>
                                        </p:tgtEl>
                                      </p:cBhvr>
                                    </p:animEffect>
                                    <p:anim calcmode="lin" valueType="num">
                                      <p:cBhvr>
                                        <p:cTn id="3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6" dur="26">
                                          <p:stCondLst>
                                            <p:cond delay="650"/>
                                          </p:stCondLst>
                                        </p:cTn>
                                        <p:tgtEl>
                                          <p:spTgt spid="10"/>
                                        </p:tgtEl>
                                      </p:cBhvr>
                                      <p:to x="100000" y="60000"/>
                                    </p:animScale>
                                    <p:animScale>
                                      <p:cBhvr>
                                        <p:cTn id="37" dur="166" decel="50000">
                                          <p:stCondLst>
                                            <p:cond delay="676"/>
                                          </p:stCondLst>
                                        </p:cTn>
                                        <p:tgtEl>
                                          <p:spTgt spid="10"/>
                                        </p:tgtEl>
                                      </p:cBhvr>
                                      <p:to x="100000" y="100000"/>
                                    </p:animScale>
                                    <p:animScale>
                                      <p:cBhvr>
                                        <p:cTn id="38" dur="26">
                                          <p:stCondLst>
                                            <p:cond delay="1312"/>
                                          </p:stCondLst>
                                        </p:cTn>
                                        <p:tgtEl>
                                          <p:spTgt spid="10"/>
                                        </p:tgtEl>
                                      </p:cBhvr>
                                      <p:to x="100000" y="80000"/>
                                    </p:animScale>
                                    <p:animScale>
                                      <p:cBhvr>
                                        <p:cTn id="39" dur="166" decel="50000">
                                          <p:stCondLst>
                                            <p:cond delay="1338"/>
                                          </p:stCondLst>
                                        </p:cTn>
                                        <p:tgtEl>
                                          <p:spTgt spid="10"/>
                                        </p:tgtEl>
                                      </p:cBhvr>
                                      <p:to x="100000" y="100000"/>
                                    </p:animScale>
                                    <p:animScale>
                                      <p:cBhvr>
                                        <p:cTn id="40" dur="26">
                                          <p:stCondLst>
                                            <p:cond delay="1642"/>
                                          </p:stCondLst>
                                        </p:cTn>
                                        <p:tgtEl>
                                          <p:spTgt spid="10"/>
                                        </p:tgtEl>
                                      </p:cBhvr>
                                      <p:to x="100000" y="90000"/>
                                    </p:animScale>
                                    <p:animScale>
                                      <p:cBhvr>
                                        <p:cTn id="41" dur="166" decel="50000">
                                          <p:stCondLst>
                                            <p:cond delay="1668"/>
                                          </p:stCondLst>
                                        </p:cTn>
                                        <p:tgtEl>
                                          <p:spTgt spid="10"/>
                                        </p:tgtEl>
                                      </p:cBhvr>
                                      <p:to x="100000" y="100000"/>
                                    </p:animScale>
                                    <p:animScale>
                                      <p:cBhvr>
                                        <p:cTn id="42" dur="26">
                                          <p:stCondLst>
                                            <p:cond delay="1808"/>
                                          </p:stCondLst>
                                        </p:cTn>
                                        <p:tgtEl>
                                          <p:spTgt spid="10"/>
                                        </p:tgtEl>
                                      </p:cBhvr>
                                      <p:to x="100000" y="95000"/>
                                    </p:animScale>
                                    <p:animScale>
                                      <p:cBhvr>
                                        <p:cTn id="43" dur="166" decel="50000">
                                          <p:stCondLst>
                                            <p:cond delay="1834"/>
                                          </p:stCondLst>
                                        </p:cTn>
                                        <p:tgtEl>
                                          <p:spTgt spid="10"/>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80">
                                          <p:stCondLst>
                                            <p:cond delay="0"/>
                                          </p:stCondLst>
                                        </p:cTn>
                                        <p:tgtEl>
                                          <p:spTgt spid="9"/>
                                        </p:tgtEl>
                                      </p:cBhvr>
                                    </p:animEffect>
                                    <p:anim calcmode="lin" valueType="num">
                                      <p:cBhvr>
                                        <p:cTn id="4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4" dur="26">
                                          <p:stCondLst>
                                            <p:cond delay="650"/>
                                          </p:stCondLst>
                                        </p:cTn>
                                        <p:tgtEl>
                                          <p:spTgt spid="9"/>
                                        </p:tgtEl>
                                      </p:cBhvr>
                                      <p:to x="100000" y="60000"/>
                                    </p:animScale>
                                    <p:animScale>
                                      <p:cBhvr>
                                        <p:cTn id="55" dur="166" decel="50000">
                                          <p:stCondLst>
                                            <p:cond delay="676"/>
                                          </p:stCondLst>
                                        </p:cTn>
                                        <p:tgtEl>
                                          <p:spTgt spid="9"/>
                                        </p:tgtEl>
                                      </p:cBhvr>
                                      <p:to x="100000" y="100000"/>
                                    </p:animScale>
                                    <p:animScale>
                                      <p:cBhvr>
                                        <p:cTn id="56" dur="26">
                                          <p:stCondLst>
                                            <p:cond delay="1312"/>
                                          </p:stCondLst>
                                        </p:cTn>
                                        <p:tgtEl>
                                          <p:spTgt spid="9"/>
                                        </p:tgtEl>
                                      </p:cBhvr>
                                      <p:to x="100000" y="80000"/>
                                    </p:animScale>
                                    <p:animScale>
                                      <p:cBhvr>
                                        <p:cTn id="57" dur="166" decel="50000">
                                          <p:stCondLst>
                                            <p:cond delay="1338"/>
                                          </p:stCondLst>
                                        </p:cTn>
                                        <p:tgtEl>
                                          <p:spTgt spid="9"/>
                                        </p:tgtEl>
                                      </p:cBhvr>
                                      <p:to x="100000" y="100000"/>
                                    </p:animScale>
                                    <p:animScale>
                                      <p:cBhvr>
                                        <p:cTn id="58" dur="26">
                                          <p:stCondLst>
                                            <p:cond delay="1642"/>
                                          </p:stCondLst>
                                        </p:cTn>
                                        <p:tgtEl>
                                          <p:spTgt spid="9"/>
                                        </p:tgtEl>
                                      </p:cBhvr>
                                      <p:to x="100000" y="90000"/>
                                    </p:animScale>
                                    <p:animScale>
                                      <p:cBhvr>
                                        <p:cTn id="59" dur="166" decel="50000">
                                          <p:stCondLst>
                                            <p:cond delay="1668"/>
                                          </p:stCondLst>
                                        </p:cTn>
                                        <p:tgtEl>
                                          <p:spTgt spid="9"/>
                                        </p:tgtEl>
                                      </p:cBhvr>
                                      <p:to x="100000" y="100000"/>
                                    </p:animScale>
                                    <p:animScale>
                                      <p:cBhvr>
                                        <p:cTn id="60" dur="26">
                                          <p:stCondLst>
                                            <p:cond delay="1808"/>
                                          </p:stCondLst>
                                        </p:cTn>
                                        <p:tgtEl>
                                          <p:spTgt spid="9"/>
                                        </p:tgtEl>
                                      </p:cBhvr>
                                      <p:to x="100000" y="95000"/>
                                    </p:animScale>
                                    <p:animScale>
                                      <p:cBhvr>
                                        <p:cTn id="61" dur="166" decel="50000">
                                          <p:stCondLst>
                                            <p:cond delay="1834"/>
                                          </p:stCondLst>
                                        </p:cTn>
                                        <p:tgtEl>
                                          <p:spTgt spid="9"/>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down)">
                                      <p:cBhvr>
                                        <p:cTn id="66" dur="580">
                                          <p:stCondLst>
                                            <p:cond delay="0"/>
                                          </p:stCondLst>
                                        </p:cTn>
                                        <p:tgtEl>
                                          <p:spTgt spid="11"/>
                                        </p:tgtEl>
                                      </p:cBhvr>
                                    </p:animEffect>
                                    <p:anim calcmode="lin" valueType="num">
                                      <p:cBhvr>
                                        <p:cTn id="67"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2" dur="26">
                                          <p:stCondLst>
                                            <p:cond delay="650"/>
                                          </p:stCondLst>
                                        </p:cTn>
                                        <p:tgtEl>
                                          <p:spTgt spid="11"/>
                                        </p:tgtEl>
                                      </p:cBhvr>
                                      <p:to x="100000" y="60000"/>
                                    </p:animScale>
                                    <p:animScale>
                                      <p:cBhvr>
                                        <p:cTn id="73" dur="166" decel="50000">
                                          <p:stCondLst>
                                            <p:cond delay="676"/>
                                          </p:stCondLst>
                                        </p:cTn>
                                        <p:tgtEl>
                                          <p:spTgt spid="11"/>
                                        </p:tgtEl>
                                      </p:cBhvr>
                                      <p:to x="100000" y="100000"/>
                                    </p:animScale>
                                    <p:animScale>
                                      <p:cBhvr>
                                        <p:cTn id="74" dur="26">
                                          <p:stCondLst>
                                            <p:cond delay="1312"/>
                                          </p:stCondLst>
                                        </p:cTn>
                                        <p:tgtEl>
                                          <p:spTgt spid="11"/>
                                        </p:tgtEl>
                                      </p:cBhvr>
                                      <p:to x="100000" y="80000"/>
                                    </p:animScale>
                                    <p:animScale>
                                      <p:cBhvr>
                                        <p:cTn id="75" dur="166" decel="50000">
                                          <p:stCondLst>
                                            <p:cond delay="1338"/>
                                          </p:stCondLst>
                                        </p:cTn>
                                        <p:tgtEl>
                                          <p:spTgt spid="11"/>
                                        </p:tgtEl>
                                      </p:cBhvr>
                                      <p:to x="100000" y="100000"/>
                                    </p:animScale>
                                    <p:animScale>
                                      <p:cBhvr>
                                        <p:cTn id="76" dur="26">
                                          <p:stCondLst>
                                            <p:cond delay="1642"/>
                                          </p:stCondLst>
                                        </p:cTn>
                                        <p:tgtEl>
                                          <p:spTgt spid="11"/>
                                        </p:tgtEl>
                                      </p:cBhvr>
                                      <p:to x="100000" y="90000"/>
                                    </p:animScale>
                                    <p:animScale>
                                      <p:cBhvr>
                                        <p:cTn id="77" dur="166" decel="50000">
                                          <p:stCondLst>
                                            <p:cond delay="1668"/>
                                          </p:stCondLst>
                                        </p:cTn>
                                        <p:tgtEl>
                                          <p:spTgt spid="11"/>
                                        </p:tgtEl>
                                      </p:cBhvr>
                                      <p:to x="100000" y="100000"/>
                                    </p:animScale>
                                    <p:animScale>
                                      <p:cBhvr>
                                        <p:cTn id="78" dur="26">
                                          <p:stCondLst>
                                            <p:cond delay="1808"/>
                                          </p:stCondLst>
                                        </p:cTn>
                                        <p:tgtEl>
                                          <p:spTgt spid="11"/>
                                        </p:tgtEl>
                                      </p:cBhvr>
                                      <p:to x="100000" y="95000"/>
                                    </p:animScale>
                                    <p:animScale>
                                      <p:cBhvr>
                                        <p:cTn id="79" dur="166" decel="50000">
                                          <p:stCondLst>
                                            <p:cond delay="1834"/>
                                          </p:stCondLst>
                                        </p:cTn>
                                        <p:tgtEl>
                                          <p:spTgt spid="11"/>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7"/>
                                        </p:tgtEl>
                                        <p:attrNameLst>
                                          <p:attrName>style.visibility</p:attrName>
                                        </p:attrNameLst>
                                      </p:cBhvr>
                                      <p:to>
                                        <p:strVal val="visible"/>
                                      </p:to>
                                    </p:set>
                                    <p:animEffect transition="in" filter="fade">
                                      <p:cBhvr>
                                        <p:cTn id="84" dur="1000"/>
                                        <p:tgtEl>
                                          <p:spTgt spid="7"/>
                                        </p:tgtEl>
                                      </p:cBhvr>
                                    </p:animEffect>
                                    <p:anim calcmode="lin" valueType="num">
                                      <p:cBhvr>
                                        <p:cTn id="85" dur="1000" fill="hold"/>
                                        <p:tgtEl>
                                          <p:spTgt spid="7"/>
                                        </p:tgtEl>
                                        <p:attrNameLst>
                                          <p:attrName>ppt_x</p:attrName>
                                        </p:attrNameLst>
                                      </p:cBhvr>
                                      <p:tavLst>
                                        <p:tav tm="0">
                                          <p:val>
                                            <p:strVal val="#ppt_x"/>
                                          </p:val>
                                        </p:tav>
                                        <p:tav tm="100000">
                                          <p:val>
                                            <p:strVal val="#ppt_x"/>
                                          </p:val>
                                        </p:tav>
                                      </p:tavLst>
                                    </p:anim>
                                    <p:anim calcmode="lin" valueType="num">
                                      <p:cBhvr>
                                        <p:cTn id="8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12"/>
                                        </p:tgtEl>
                                        <p:attrNameLst>
                                          <p:attrName>style.visibility</p:attrName>
                                        </p:attrNameLst>
                                      </p:cBhvr>
                                      <p:to>
                                        <p:strVal val="visible"/>
                                      </p:to>
                                    </p:set>
                                    <p:animEffect transition="in" filter="fade">
                                      <p:cBhvr>
                                        <p:cTn id="91" dur="1000"/>
                                        <p:tgtEl>
                                          <p:spTgt spid="12"/>
                                        </p:tgtEl>
                                      </p:cBhvr>
                                    </p:animEffect>
                                    <p:anim calcmode="lin" valueType="num">
                                      <p:cBhvr>
                                        <p:cTn id="92" dur="1000" fill="hold"/>
                                        <p:tgtEl>
                                          <p:spTgt spid="12"/>
                                        </p:tgtEl>
                                        <p:attrNameLst>
                                          <p:attrName>ppt_x</p:attrName>
                                        </p:attrNameLst>
                                      </p:cBhvr>
                                      <p:tavLst>
                                        <p:tav tm="0">
                                          <p:val>
                                            <p:strVal val="#ppt_x"/>
                                          </p:val>
                                        </p:tav>
                                        <p:tav tm="100000">
                                          <p:val>
                                            <p:strVal val="#ppt_x"/>
                                          </p:val>
                                        </p:tav>
                                      </p:tavLst>
                                    </p:anim>
                                    <p:anim calcmode="lin" valueType="num">
                                      <p:cBhvr>
                                        <p:cTn id="9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8"/>
                                        </p:tgtEl>
                                        <p:attrNameLst>
                                          <p:attrName>style.visibility</p:attrName>
                                        </p:attrNameLst>
                                      </p:cBhvr>
                                      <p:to>
                                        <p:strVal val="visible"/>
                                      </p:to>
                                    </p:set>
                                    <p:animEffect transition="in" filter="fade">
                                      <p:cBhvr>
                                        <p:cTn id="98" dur="1000"/>
                                        <p:tgtEl>
                                          <p:spTgt spid="8"/>
                                        </p:tgtEl>
                                      </p:cBhvr>
                                    </p:animEffect>
                                    <p:anim calcmode="lin" valueType="num">
                                      <p:cBhvr>
                                        <p:cTn id="99" dur="1000" fill="hold"/>
                                        <p:tgtEl>
                                          <p:spTgt spid="8"/>
                                        </p:tgtEl>
                                        <p:attrNameLst>
                                          <p:attrName>ppt_x</p:attrName>
                                        </p:attrNameLst>
                                      </p:cBhvr>
                                      <p:tavLst>
                                        <p:tav tm="0">
                                          <p:val>
                                            <p:strVal val="#ppt_x"/>
                                          </p:val>
                                        </p:tav>
                                        <p:tav tm="100000">
                                          <p:val>
                                            <p:strVal val="#ppt_x"/>
                                          </p:val>
                                        </p:tav>
                                      </p:tavLst>
                                    </p:anim>
                                    <p:anim calcmode="lin" valueType="num">
                                      <p:cBhvr>
                                        <p:cTn id="10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7544" y="260648"/>
            <a:ext cx="8136904"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smtClean="0"/>
              <a:t>Pour comprendre l’évolution du taux de marge, il faut donc tenir compte de l’évolution de la richesse créée par salarié autrement dit de la productivité du travail.</a:t>
            </a:r>
            <a:endParaRPr lang="fr-FR" dirty="0"/>
          </a:p>
        </p:txBody>
      </p:sp>
      <p:sp>
        <p:nvSpPr>
          <p:cNvPr id="5" name="ZoneTexte 4"/>
          <p:cNvSpPr txBox="1"/>
          <p:nvPr/>
        </p:nvSpPr>
        <p:spPr>
          <a:xfrm>
            <a:off x="539552" y="1196752"/>
            <a:ext cx="7920880" cy="677108"/>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sz="2000" b="1" u="sng" dirty="0" smtClean="0"/>
              <a:t>Question</a:t>
            </a:r>
            <a:r>
              <a:rPr lang="fr-FR" dirty="0" smtClean="0"/>
              <a:t>  Si l’entreprise augmente le salaire horaire de ses salariés, cela conduit-il à une baisse de la part des profits pour l’entreprise (baisse du taux de marge) ?</a:t>
            </a:r>
            <a:endParaRPr lang="fr-FR" dirty="0"/>
          </a:p>
        </p:txBody>
      </p:sp>
      <p:sp>
        <p:nvSpPr>
          <p:cNvPr id="6" name="ZoneTexte 5"/>
          <p:cNvSpPr txBox="1"/>
          <p:nvPr/>
        </p:nvSpPr>
        <p:spPr>
          <a:xfrm>
            <a:off x="827584" y="2276872"/>
            <a:ext cx="7560840" cy="67710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sz="2000" b="1" u="sng" dirty="0" smtClean="0"/>
              <a:t>Réponse</a:t>
            </a:r>
            <a:r>
              <a:rPr lang="fr-FR" dirty="0" smtClean="0"/>
              <a:t>  Si chaque salarié produit plus de richesses en 1 heure de travail, la hausse des salaires ne signifie pas forcément moins de profit pour l’entreprise.</a:t>
            </a:r>
            <a:endParaRPr lang="fr-FR" dirty="0"/>
          </a:p>
        </p:txBody>
      </p:sp>
      <p:sp>
        <p:nvSpPr>
          <p:cNvPr id="7" name="ZoneTexte 6"/>
          <p:cNvSpPr txBox="1"/>
          <p:nvPr/>
        </p:nvSpPr>
        <p:spPr>
          <a:xfrm>
            <a:off x="2267744" y="2996952"/>
            <a:ext cx="4320480" cy="1838801"/>
          </a:xfrm>
          <a:prstGeom prst="downArrowCallou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Si la richesse créée par un salarié en 1 heure de travail  (productivité horaire) augmente plus vite que son salaire, la part des profits dans la valeur ajoutée augmentera.</a:t>
            </a:r>
            <a:endParaRPr lang="fr-FR" dirty="0"/>
          </a:p>
        </p:txBody>
      </p:sp>
      <p:sp>
        <p:nvSpPr>
          <p:cNvPr id="9" name="ZoneTexte 8"/>
          <p:cNvSpPr txBox="1"/>
          <p:nvPr/>
        </p:nvSpPr>
        <p:spPr>
          <a:xfrm>
            <a:off x="1259632" y="4941168"/>
            <a:ext cx="6480720" cy="1328023"/>
          </a:xfrm>
          <a:prstGeom prst="round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fr-FR" dirty="0" smtClean="0"/>
              <a:t>Donc si la hausse du coût salarial horaire est  inférieure à la hausse de la productivité horaire, le taux de marge augmentera.</a:t>
            </a:r>
          </a:p>
          <a:p>
            <a:pPr algn="ctr"/>
            <a:r>
              <a:rPr lang="fr-FR" dirty="0" smtClean="0"/>
              <a:t> Il est donc plus facile pour une entreprise d’augmenter les salaires si la productivité progresse assez vite.</a:t>
            </a:r>
            <a:endParaRPr lang="fr-FR" dirty="0"/>
          </a:p>
        </p:txBody>
      </p:sp>
    </p:spTree>
    <p:custDataLst>
      <p:tags r:id="rId1"/>
    </p:custDataLst>
  </p:cSld>
  <p:clrMapOvr>
    <a:masterClrMapping/>
  </p:clrMapOvr>
  <p:transition advTm="5329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7|8|19|7.7|7.2|2.4|2.5|1.7|1.5|2.3|1.4|1.5|1.4|1.3|1.4|1.5"/>
</p:tagLst>
</file>

<file path=ppt/tags/tag2.xml><?xml version="1.0" encoding="utf-8"?>
<p:tagLst xmlns:a="http://schemas.openxmlformats.org/drawingml/2006/main" xmlns:r="http://schemas.openxmlformats.org/officeDocument/2006/relationships" xmlns:p="http://schemas.openxmlformats.org/presentationml/2006/main">
  <p:tag name="TIMING" val="|1.2|6.5|2.8|3.7|6.7|2.7|2.9|5.3"/>
</p:tagLst>
</file>

<file path=ppt/tags/tag3.xml><?xml version="1.0" encoding="utf-8"?>
<p:tagLst xmlns:a="http://schemas.openxmlformats.org/drawingml/2006/main" xmlns:r="http://schemas.openxmlformats.org/officeDocument/2006/relationships" xmlns:p="http://schemas.openxmlformats.org/presentationml/2006/main">
  <p:tag name="TIMING" val="|3.3|4.3|3.7|2.7|6.2|3.3|3.6|2.5|6.2|3.4|3.8"/>
</p:tagLst>
</file>

<file path=ppt/tags/tag4.xml><?xml version="1.0" encoding="utf-8"?>
<p:tagLst xmlns:a="http://schemas.openxmlformats.org/drawingml/2006/main" xmlns:r="http://schemas.openxmlformats.org/officeDocument/2006/relationships" xmlns:p="http://schemas.openxmlformats.org/presentationml/2006/main">
  <p:tag name="TIMING" val="|6.3|2.4|8.7|3.7|2.6|4.6|12.4|8.5"/>
</p:tagLst>
</file>

<file path=ppt/tags/tag5.xml><?xml version="1.0" encoding="utf-8"?>
<p:tagLst xmlns:a="http://schemas.openxmlformats.org/drawingml/2006/main" xmlns:r="http://schemas.openxmlformats.org/officeDocument/2006/relationships" xmlns:p="http://schemas.openxmlformats.org/presentationml/2006/main">
  <p:tag name="TIMING" val="|0.2|8.9|11.3|10.7|7.4"/>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714</Words>
  <Application>Microsoft Office PowerPoint</Application>
  <PresentationFormat>Affichage à l'écran (4:3)</PresentationFormat>
  <Paragraphs>76</Paragraphs>
  <Slides>5</Slides>
  <Notes>5</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Taux de marge</dc:title>
  <dc:creator>Maurice</dc:creator>
  <cp:lastModifiedBy>Maurice</cp:lastModifiedBy>
  <cp:revision>33</cp:revision>
  <dcterms:created xsi:type="dcterms:W3CDTF">2011-02-22T05:33:31Z</dcterms:created>
  <dcterms:modified xsi:type="dcterms:W3CDTF">2011-02-22T09:22:40Z</dcterms:modified>
</cp:coreProperties>
</file>