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46BF6-3FE3-4874-8BF1-FD82D2E0FB83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A77183-52A4-4FE9-8019-7E90E4480B1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935650B-D428-4EEB-AAB4-358D8D83C914}" type="slidenum">
              <a:rPr lang="fr-FR" smtClean="0"/>
              <a:pPr/>
              <a:t>1</a:t>
            </a:fld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8D37AC6-BD57-476D-9AE8-CB12BBCCF68D}" type="slidenum">
              <a:rPr lang="fr-FR" smtClean="0"/>
              <a:pPr/>
              <a:t>2</a:t>
            </a:fld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28E07-463A-4C5A-A50F-65AB87C97B33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96A9-53F9-4A83-B8C4-6BCD0C660E5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28E07-463A-4C5A-A50F-65AB87C97B33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96A9-53F9-4A83-B8C4-6BCD0C660E5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28E07-463A-4C5A-A50F-65AB87C97B33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96A9-53F9-4A83-B8C4-6BCD0C660E5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28E07-463A-4C5A-A50F-65AB87C97B33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96A9-53F9-4A83-B8C4-6BCD0C660E5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28E07-463A-4C5A-A50F-65AB87C97B33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96A9-53F9-4A83-B8C4-6BCD0C660E5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28E07-463A-4C5A-A50F-65AB87C97B33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96A9-53F9-4A83-B8C4-6BCD0C660E5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28E07-463A-4C5A-A50F-65AB87C97B33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96A9-53F9-4A83-B8C4-6BCD0C660E5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28E07-463A-4C5A-A50F-65AB87C97B33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96A9-53F9-4A83-B8C4-6BCD0C660E5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28E07-463A-4C5A-A50F-65AB87C97B33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96A9-53F9-4A83-B8C4-6BCD0C660E5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28E07-463A-4C5A-A50F-65AB87C97B33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96A9-53F9-4A83-B8C4-6BCD0C660E5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28E07-463A-4C5A-A50F-65AB87C97B33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96A9-53F9-4A83-B8C4-6BCD0C660E5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28E07-463A-4C5A-A50F-65AB87C97B33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696A9-53F9-4A83-B8C4-6BCD0C660E5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/>
        </p:nvSpPr>
        <p:spPr bwMode="auto">
          <a:xfrm>
            <a:off x="1647825" y="1401763"/>
            <a:ext cx="2924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3075" name="Rectangle 46"/>
          <p:cNvSpPr>
            <a:spLocks noChangeArrowheads="1"/>
          </p:cNvSpPr>
          <p:nvPr/>
        </p:nvSpPr>
        <p:spPr bwMode="auto">
          <a:xfrm>
            <a:off x="2171700" y="1808163"/>
            <a:ext cx="2924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fr-FR"/>
          </a:p>
        </p:txBody>
      </p:sp>
      <p:graphicFrame>
        <p:nvGraphicFramePr>
          <p:cNvPr id="3143" name="Group 71"/>
          <p:cNvGraphicFramePr>
            <a:graphicFrameLocks noGrp="1"/>
          </p:cNvGraphicFramePr>
          <p:nvPr/>
        </p:nvGraphicFramePr>
        <p:xfrm>
          <a:off x="2411413" y="765175"/>
          <a:ext cx="5400675" cy="5699760"/>
        </p:xfrm>
        <a:graphic>
          <a:graphicData uri="http://schemas.openxmlformats.org/drawingml/2006/table">
            <a:tbl>
              <a:tblPr/>
              <a:tblGrid>
                <a:gridCol w="5400675"/>
              </a:tblGrid>
              <a:tr h="435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Zone de libre-échange                             </a:t>
                      </a:r>
                      <a:r>
                        <a:rPr kumimoji="0" lang="fr-F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+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. . . . . . . . . . . . . . . . . . . . 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=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Union douanière                                    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+                                            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. . . . . . . . . . . . . . . . . . . . . .                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=                                                . . . . . . . . Marché commun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+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. . . . . . . . . . . . . . . . . . . . .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=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Union économique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+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. . . . . . . . . . . . . . . . . . . . 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=                                                </a:t>
                      </a:r>
                      <a:r>
                        <a:rPr kumimoji="0" lang="fr-F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Union économique et monétaire</a:t>
                      </a:r>
                      <a:endParaRPr kumimoji="0" 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FCA2"/>
                    </a:solidFill>
                  </a:tcPr>
                </a:tc>
              </a:tr>
            </a:tbl>
          </a:graphicData>
        </a:graphic>
      </p:graphicFrame>
      <p:sp>
        <p:nvSpPr>
          <p:cNvPr id="3082" name="Text Box 69"/>
          <p:cNvSpPr txBox="1">
            <a:spLocks noChangeArrowheads="1"/>
          </p:cNvSpPr>
          <p:nvPr/>
        </p:nvSpPr>
        <p:spPr bwMode="auto">
          <a:xfrm>
            <a:off x="179388" y="188913"/>
            <a:ext cx="32400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Complétez le schéma suivant</a:t>
            </a:r>
          </a:p>
        </p:txBody>
      </p:sp>
      <p:sp>
        <p:nvSpPr>
          <p:cNvPr id="3083" name="Line 70"/>
          <p:cNvSpPr>
            <a:spLocks noChangeShapeType="1"/>
          </p:cNvSpPr>
          <p:nvPr/>
        </p:nvSpPr>
        <p:spPr bwMode="auto">
          <a:xfrm>
            <a:off x="6588125" y="981075"/>
            <a:ext cx="0" cy="5113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084" name="Text Box 72"/>
          <p:cNvSpPr txBox="1">
            <a:spLocks noChangeArrowheads="1"/>
          </p:cNvSpPr>
          <p:nvPr/>
        </p:nvSpPr>
        <p:spPr bwMode="auto">
          <a:xfrm>
            <a:off x="3924300" y="188913"/>
            <a:ext cx="2663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b="1"/>
              <a:t>Titre 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647825" y="1401763"/>
            <a:ext cx="2924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2171700" y="1808163"/>
            <a:ext cx="2924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fr-FR"/>
          </a:p>
        </p:txBody>
      </p:sp>
      <p:graphicFrame>
        <p:nvGraphicFramePr>
          <p:cNvPr id="5124" name="Group 4"/>
          <p:cNvGraphicFramePr>
            <a:graphicFrameLocks noGrp="1"/>
          </p:cNvGraphicFramePr>
          <p:nvPr/>
        </p:nvGraphicFramePr>
        <p:xfrm>
          <a:off x="611188" y="765175"/>
          <a:ext cx="5400675" cy="5699760"/>
        </p:xfrm>
        <a:graphic>
          <a:graphicData uri="http://schemas.openxmlformats.org/drawingml/2006/table">
            <a:tbl>
              <a:tblPr/>
              <a:tblGrid>
                <a:gridCol w="5400675"/>
              </a:tblGrid>
              <a:tr h="435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Zone de libre-échange                      </a:t>
                      </a:r>
                      <a:r>
                        <a:rPr kumimoji="0" lang="fr-F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+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=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Union douanière                                    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+                                            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=                                                    Marché commun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+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=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Union économique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+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=                                          </a:t>
                      </a:r>
                      <a:r>
                        <a:rPr kumimoji="0" lang="fr-F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Union économique et monétaire</a:t>
                      </a:r>
                      <a:endParaRPr kumimoji="0" 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FCA2"/>
                    </a:solidFill>
                  </a:tcPr>
                </a:tc>
              </a:tr>
            </a:tbl>
          </a:graphicData>
        </a:graphic>
      </p:graphicFrame>
      <p:sp>
        <p:nvSpPr>
          <p:cNvPr id="4106" name="Line 11"/>
          <p:cNvSpPr>
            <a:spLocks noChangeShapeType="1"/>
          </p:cNvSpPr>
          <p:nvPr/>
        </p:nvSpPr>
        <p:spPr bwMode="auto">
          <a:xfrm>
            <a:off x="4356100" y="1052513"/>
            <a:ext cx="0" cy="5113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1692275" y="188913"/>
            <a:ext cx="67675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b="1"/>
              <a:t>Les degrés ou les formes de l’intégration économique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6084888" y="2420938"/>
            <a:ext cx="2879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>
                <a:solidFill>
                  <a:srgbClr val="FF0000"/>
                </a:solidFill>
              </a:rPr>
              <a:t>Tarif extérieur commun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6156325" y="2924175"/>
            <a:ext cx="32416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>
                <a:solidFill>
                  <a:srgbClr val="FF0000"/>
                </a:solidFill>
              </a:rPr>
              <a:t>Liberté de circulation des hommes</a:t>
            </a:r>
            <a:r>
              <a:rPr lang="fr-FR">
                <a:solidFill>
                  <a:srgbClr val="FF0000"/>
                </a:solidFill>
              </a:rPr>
              <a:t> </a:t>
            </a:r>
            <a:r>
              <a:rPr lang="fr-FR" b="1">
                <a:solidFill>
                  <a:srgbClr val="FF0000"/>
                </a:solidFill>
              </a:rPr>
              <a:t>et des capitaux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6084888" y="3213100"/>
            <a:ext cx="3422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>
                <a:solidFill>
                  <a:srgbClr val="FF0000"/>
                </a:solidFill>
              </a:rPr>
              <a:t>Harmonisation des </a:t>
            </a:r>
          </a:p>
          <a:p>
            <a:r>
              <a:rPr lang="fr-FR" b="1">
                <a:solidFill>
                  <a:srgbClr val="FF0000"/>
                </a:solidFill>
              </a:rPr>
              <a:t>politiques économiques</a:t>
            </a:r>
            <a:r>
              <a:rPr lang="fr-FR"/>
              <a:t> 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6084888" y="3357563"/>
            <a:ext cx="3422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>
                <a:solidFill>
                  <a:srgbClr val="FF0000"/>
                </a:solidFill>
              </a:rPr>
              <a:t>Zone de parité fixe,</a:t>
            </a:r>
          </a:p>
          <a:p>
            <a:r>
              <a:rPr lang="fr-FR" b="1">
                <a:solidFill>
                  <a:srgbClr val="FF0000"/>
                </a:solidFill>
              </a:rPr>
              <a:t>monnaie unique</a:t>
            </a:r>
            <a:r>
              <a:rPr lang="fr-FR"/>
              <a:t> 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4067175" y="188913"/>
            <a:ext cx="1368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/>
              <a:t>?</a:t>
            </a: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4859338" y="3284538"/>
            <a:ext cx="10080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/>
              <a:t>?</a:t>
            </a: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4427538" y="3213100"/>
            <a:ext cx="15843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/>
              <a:t>Degré d’intégration économique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85185E-6 L -0.60243 -0.01505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1" y="-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7 L -0.59861 -0.10023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9" y="-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59259E-6 L -0.5809 0.27871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0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22222E-6 L -0.5967 0.12129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8" y="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2" grpId="0"/>
      <p:bldP spid="5134" grpId="0"/>
      <p:bldP spid="5134" grpId="1"/>
      <p:bldP spid="5135" grpId="0"/>
      <p:bldP spid="5135" grpId="1"/>
      <p:bldP spid="5136" grpId="0"/>
      <p:bldP spid="5136" grpId="1"/>
      <p:bldP spid="5137" grpId="0"/>
      <p:bldP spid="5137" grpId="1"/>
      <p:bldP spid="5138" grpId="0"/>
      <p:bldP spid="5138" grpId="1"/>
      <p:bldP spid="5139" grpId="0"/>
      <p:bldP spid="5139" grpId="1"/>
      <p:bldP spid="5140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Microsoft Office PowerPoint</Application>
  <PresentationFormat>Affichage à l'écran (4:3)</PresentationFormat>
  <Paragraphs>48</Paragraphs>
  <Slides>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flacher</dc:creator>
  <cp:lastModifiedBy>flacher</cp:lastModifiedBy>
  <cp:revision>1</cp:revision>
  <dcterms:created xsi:type="dcterms:W3CDTF">2020-05-13T14:35:11Z</dcterms:created>
  <dcterms:modified xsi:type="dcterms:W3CDTF">2020-05-13T14:36:03Z</dcterms:modified>
</cp:coreProperties>
</file>