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B9AB-36C4-45F8-AD03-20CFC714179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A7EBB-4A3E-4B51-A891-4BB00E48018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horizontal à deux flèches 3"/>
          <p:cNvSpPr/>
          <p:nvPr/>
        </p:nvSpPr>
        <p:spPr>
          <a:xfrm>
            <a:off x="1928794" y="2143116"/>
            <a:ext cx="5286412" cy="3143272"/>
          </a:xfrm>
          <a:prstGeom prst="leftRightArrowCallout">
            <a:avLst>
              <a:gd name="adj1" fmla="val 9526"/>
              <a:gd name="adj2" fmla="val 13859"/>
              <a:gd name="adj3" fmla="val 25000"/>
              <a:gd name="adj4" fmla="val 481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Vous avez le choix entre deux sujets de nature différente.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1142976" y="214290"/>
            <a:ext cx="68580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L’épreuve de SES au baccalauréat</a:t>
            </a:r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357290" y="1071546"/>
            <a:ext cx="671517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Les notions de première doivent être connues mais les sujets portent sur le programme de terminale.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142844" y="3286124"/>
            <a:ext cx="171448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Une dissertation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7286644" y="3143248"/>
            <a:ext cx="171448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Une épreuve composée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85918" y="214290"/>
            <a:ext cx="5715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La dissertation de SES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42910" y="1142984"/>
            <a:ext cx="792961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Le sujet est accompagné d’un dossier documentaire : </a:t>
            </a:r>
          </a:p>
          <a:p>
            <a:pPr algn="ctr"/>
            <a:r>
              <a:rPr lang="fr-FR" sz="2400" dirty="0" smtClean="0"/>
              <a:t>3 ou 4 documents uniquement de nature factuelle, essentiellement des données statistiques.</a:t>
            </a:r>
            <a:endParaRPr lang="fr-FR" sz="2400" dirty="0"/>
          </a:p>
        </p:txBody>
      </p:sp>
      <p:sp>
        <p:nvSpPr>
          <p:cNvPr id="6" name="Flèche vers le bas 5"/>
          <p:cNvSpPr/>
          <p:nvPr/>
        </p:nvSpPr>
        <p:spPr>
          <a:xfrm>
            <a:off x="1928794" y="2357430"/>
            <a:ext cx="571504" cy="13573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00034" y="3786190"/>
            <a:ext cx="3643338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Attention, il s’agit bien d’une </a:t>
            </a:r>
            <a:r>
              <a:rPr lang="fr-FR" sz="2400" b="1" u="sng" dirty="0" smtClean="0"/>
              <a:t>dissertation</a:t>
            </a:r>
            <a:r>
              <a:rPr lang="fr-FR" sz="2400" dirty="0" smtClean="0"/>
              <a:t> et non pas d’un travail de synthèse ou de commentaire de documents !</a:t>
            </a:r>
            <a:endParaRPr lang="fr-FR" sz="2400" dirty="0"/>
          </a:p>
        </p:txBody>
      </p:sp>
      <p:sp>
        <p:nvSpPr>
          <p:cNvPr id="8" name="Flèche vers le bas 7"/>
          <p:cNvSpPr/>
          <p:nvPr/>
        </p:nvSpPr>
        <p:spPr>
          <a:xfrm>
            <a:off x="6286512" y="2357430"/>
            <a:ext cx="571504" cy="13573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286380" y="3786190"/>
            <a:ext cx="321471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Il est donc important de </a:t>
            </a:r>
            <a:r>
              <a:rPr lang="fr-FR" sz="2400" b="1" dirty="0" smtClean="0"/>
              <a:t>savoir lire </a:t>
            </a:r>
            <a:r>
              <a:rPr lang="fr-FR" sz="2400" dirty="0" smtClean="0"/>
              <a:t>correctement </a:t>
            </a:r>
            <a:r>
              <a:rPr lang="fr-FR" sz="2400" b="1" dirty="0" smtClean="0"/>
              <a:t>les pourcentages et les indices </a:t>
            </a:r>
            <a:r>
              <a:rPr lang="fr-FR" sz="2400" dirty="0" smtClean="0"/>
              <a:t>!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428604"/>
            <a:ext cx="5715040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Faire une dissertation de SES, c’est :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en angle 6"/>
          <p:cNvCxnSpPr/>
          <p:nvPr/>
        </p:nvCxnSpPr>
        <p:spPr>
          <a:xfrm>
            <a:off x="642910" y="928670"/>
            <a:ext cx="857256" cy="571504"/>
          </a:xfrm>
          <a:prstGeom prst="bentConnector3">
            <a:avLst>
              <a:gd name="adj1" fmla="val 71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571604" y="1214422"/>
            <a:ext cx="7000924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Répondre à la problématique donnée par le sujet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572132" y="2714620"/>
            <a:ext cx="3143272" cy="17366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A partir de ses connaissances et des données des documents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86116" y="2000240"/>
            <a:ext cx="3429024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En construisant un plan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14480" y="4857760"/>
            <a:ext cx="7215238" cy="13280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Rédiger clairement en respectant des règles de forme : introduction, développement, conclusion. Attention à l’orthographe !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en angle 16"/>
          <p:cNvCxnSpPr/>
          <p:nvPr/>
        </p:nvCxnSpPr>
        <p:spPr>
          <a:xfrm>
            <a:off x="2071670" y="1714488"/>
            <a:ext cx="1071570" cy="571504"/>
          </a:xfrm>
          <a:prstGeom prst="bentConnector3">
            <a:avLst>
              <a:gd name="adj1" fmla="val 1887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>
            <a:off x="4357686" y="2500306"/>
            <a:ext cx="1143008" cy="857256"/>
          </a:xfrm>
          <a:prstGeom prst="bentConnector3">
            <a:avLst>
              <a:gd name="adj1" fmla="val -1915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Connecteur en angle 39"/>
          <p:cNvCxnSpPr/>
          <p:nvPr/>
        </p:nvCxnSpPr>
        <p:spPr>
          <a:xfrm rot="16200000" flipH="1">
            <a:off x="-642974" y="2786058"/>
            <a:ext cx="3643338" cy="1071570"/>
          </a:xfrm>
          <a:prstGeom prst="bentConnector3">
            <a:avLst>
              <a:gd name="adj1" fmla="val 99929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71604" y="285728"/>
            <a:ext cx="592935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L’épreuve composée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285852" y="1142984"/>
            <a:ext cx="642942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Elle comprend trois parties indépendantes portant sur des questions différentes du programme.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642910" y="2857496"/>
            <a:ext cx="214314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Partie 1 </a:t>
            </a:r>
          </a:p>
          <a:p>
            <a:pPr algn="ctr"/>
            <a:r>
              <a:rPr lang="fr-FR" sz="2400" dirty="0" smtClean="0"/>
              <a:t>Mobilisation des connaissances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3357554" y="2857496"/>
            <a:ext cx="214314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Partie 2 </a:t>
            </a:r>
          </a:p>
          <a:p>
            <a:pPr algn="ctr"/>
            <a:r>
              <a:rPr lang="fr-FR" sz="2400" dirty="0" smtClean="0"/>
              <a:t>Etude </a:t>
            </a:r>
          </a:p>
          <a:p>
            <a:pPr algn="ctr"/>
            <a:r>
              <a:rPr lang="fr-FR" sz="2400" dirty="0" smtClean="0"/>
              <a:t>d’un </a:t>
            </a:r>
          </a:p>
          <a:p>
            <a:pPr algn="ctr"/>
            <a:r>
              <a:rPr lang="fr-FR" sz="2400" dirty="0" smtClean="0"/>
              <a:t>document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6072198" y="2857496"/>
            <a:ext cx="2143140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Partie 3 </a:t>
            </a:r>
          </a:p>
          <a:p>
            <a:pPr algn="ctr"/>
            <a:r>
              <a:rPr lang="fr-FR" sz="2400" dirty="0" smtClean="0"/>
              <a:t>Raisonnement s’appuyant sur un dossier documentaire</a:t>
            </a:r>
            <a:endParaRPr lang="fr-FR" sz="2400" dirty="0"/>
          </a:p>
        </p:txBody>
      </p:sp>
      <p:sp>
        <p:nvSpPr>
          <p:cNvPr id="9" name="Flèche vers le bas 8"/>
          <p:cNvSpPr/>
          <p:nvPr/>
        </p:nvSpPr>
        <p:spPr>
          <a:xfrm>
            <a:off x="1643042" y="2000240"/>
            <a:ext cx="357190" cy="78581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4214810" y="2000240"/>
            <a:ext cx="357190" cy="78581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6786578" y="2000240"/>
            <a:ext cx="357190" cy="78581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428604"/>
            <a:ext cx="6500858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Partie 1 – Mobilisation des connaissances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en angle 6"/>
          <p:cNvCxnSpPr/>
          <p:nvPr/>
        </p:nvCxnSpPr>
        <p:spPr>
          <a:xfrm>
            <a:off x="642910" y="928670"/>
            <a:ext cx="857256" cy="571504"/>
          </a:xfrm>
          <a:prstGeom prst="bentConnector3">
            <a:avLst>
              <a:gd name="adj1" fmla="val 71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571604" y="1214422"/>
            <a:ext cx="2928958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Une seule question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572132" y="3071810"/>
            <a:ext cx="2786082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Notée sur 4 points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86116" y="2000240"/>
            <a:ext cx="2357454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Sans document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en angle 16"/>
          <p:cNvCxnSpPr/>
          <p:nvPr/>
        </p:nvCxnSpPr>
        <p:spPr>
          <a:xfrm>
            <a:off x="2071670" y="1714488"/>
            <a:ext cx="1071570" cy="571504"/>
          </a:xfrm>
          <a:prstGeom prst="bentConnector3">
            <a:avLst>
              <a:gd name="adj1" fmla="val 1887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>
            <a:off x="4357686" y="2500306"/>
            <a:ext cx="1143008" cy="857256"/>
          </a:xfrm>
          <a:prstGeom prst="bentConnector3">
            <a:avLst>
              <a:gd name="adj1" fmla="val -1915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428604"/>
            <a:ext cx="4929222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Partie 2 – Etude d’un document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en angle 6"/>
          <p:cNvCxnSpPr/>
          <p:nvPr/>
        </p:nvCxnSpPr>
        <p:spPr>
          <a:xfrm>
            <a:off x="642910" y="928670"/>
            <a:ext cx="857256" cy="571504"/>
          </a:xfrm>
          <a:prstGeom prst="bentConnector3">
            <a:avLst>
              <a:gd name="adj1" fmla="val 71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571604" y="1214422"/>
            <a:ext cx="2857520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Notée sur 6 points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43570" y="3000372"/>
            <a:ext cx="3000396" cy="13280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Sur un document statistique (tableau, graphique…)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86116" y="2000240"/>
            <a:ext cx="4286280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Elle comporte deux questions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en angle 16"/>
          <p:cNvCxnSpPr/>
          <p:nvPr/>
        </p:nvCxnSpPr>
        <p:spPr>
          <a:xfrm>
            <a:off x="2071670" y="1714488"/>
            <a:ext cx="1071570" cy="571504"/>
          </a:xfrm>
          <a:prstGeom prst="bentConnector3">
            <a:avLst>
              <a:gd name="adj1" fmla="val 1887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>
            <a:off x="4357686" y="2500306"/>
            <a:ext cx="1143008" cy="857256"/>
          </a:xfrm>
          <a:prstGeom prst="bentConnector3">
            <a:avLst>
              <a:gd name="adj1" fmla="val -1915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Connecteur en angle 8"/>
          <p:cNvCxnSpPr>
            <a:endCxn id="10" idx="1"/>
          </p:cNvCxnSpPr>
          <p:nvPr/>
        </p:nvCxnSpPr>
        <p:spPr>
          <a:xfrm rot="16200000" flipH="1">
            <a:off x="-1051419" y="3194503"/>
            <a:ext cx="3817287" cy="428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071538" y="4857760"/>
            <a:ext cx="7858180" cy="9194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Il faut mobiliser </a:t>
            </a:r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savoirs</a:t>
            </a:r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 (connaissances) et </a:t>
            </a:r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savoir-faire</a:t>
            </a:r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 (lecture correcte et collecte pertinente des données).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142852"/>
            <a:ext cx="7929618" cy="9194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Partie 3 – Raisonnement s’appuyant sur un dossier    </a:t>
            </a:r>
          </a:p>
          <a:p>
            <a:r>
              <a:rPr lang="fr-FR" sz="2400" b="1" dirty="0">
                <a:latin typeface="Arial" pitchFamily="34" charset="0"/>
                <a:ea typeface="Verdana"/>
                <a:cs typeface="Arial" pitchFamily="34" charset="0"/>
              </a:rPr>
              <a:t> </a:t>
            </a:r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                documentaire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en angle 6"/>
          <p:cNvCxnSpPr/>
          <p:nvPr/>
        </p:nvCxnSpPr>
        <p:spPr>
          <a:xfrm>
            <a:off x="642910" y="1071546"/>
            <a:ext cx="857256" cy="428628"/>
          </a:xfrm>
          <a:prstGeom prst="bentConnector3">
            <a:avLst>
              <a:gd name="adj1" fmla="val 71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571604" y="1214422"/>
            <a:ext cx="3000396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Notée sur 10 points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214810" y="3143248"/>
            <a:ext cx="3571900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Avec ses connaissances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14480" y="2000240"/>
            <a:ext cx="2500330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Un sujet à traiter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en angle 16"/>
          <p:cNvCxnSpPr/>
          <p:nvPr/>
        </p:nvCxnSpPr>
        <p:spPr>
          <a:xfrm>
            <a:off x="642910" y="1500174"/>
            <a:ext cx="1000132" cy="785818"/>
          </a:xfrm>
          <a:prstGeom prst="bentConnector3">
            <a:avLst>
              <a:gd name="adj1" fmla="val -577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>
            <a:off x="3000364" y="2500306"/>
            <a:ext cx="1143008" cy="857256"/>
          </a:xfrm>
          <a:prstGeom prst="bentConnector3">
            <a:avLst>
              <a:gd name="adj1" fmla="val -1915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Connecteur en angle 8"/>
          <p:cNvCxnSpPr/>
          <p:nvPr/>
        </p:nvCxnSpPr>
        <p:spPr>
          <a:xfrm rot="16200000" flipH="1">
            <a:off x="-1051419" y="3480255"/>
            <a:ext cx="3817287" cy="428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285820" y="5143512"/>
            <a:ext cx="5857948" cy="9194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Il faut structurer sa réponse : </a:t>
            </a:r>
          </a:p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introduction, développement, conclusion.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necteur en angle 28"/>
          <p:cNvCxnSpPr/>
          <p:nvPr/>
        </p:nvCxnSpPr>
        <p:spPr>
          <a:xfrm>
            <a:off x="3000364" y="3429000"/>
            <a:ext cx="1143008" cy="857256"/>
          </a:xfrm>
          <a:prstGeom prst="bentConnector3">
            <a:avLst>
              <a:gd name="adj1" fmla="val -1915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4214810" y="3857628"/>
            <a:ext cx="4429156" cy="9194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A l’aide de 2 ou 3 documents : texte, graphique, tableau.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Connecteur en angle 38"/>
          <p:cNvCxnSpPr/>
          <p:nvPr/>
        </p:nvCxnSpPr>
        <p:spPr>
          <a:xfrm>
            <a:off x="642910" y="5572140"/>
            <a:ext cx="857256" cy="785818"/>
          </a:xfrm>
          <a:prstGeom prst="bentConnector3">
            <a:avLst>
              <a:gd name="adj1" fmla="val 71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571604" y="6143644"/>
            <a:ext cx="5572164" cy="510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Attention à la clarté et à l’orthographe !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0" grpId="0" animBg="1"/>
      <p:bldP spid="30" grpId="0" animBg="1"/>
      <p:bldP spid="4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291</Words>
  <Application>Microsoft Office PowerPoint</Application>
  <PresentationFormat>Affichage à l'écran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13</cp:revision>
  <dcterms:created xsi:type="dcterms:W3CDTF">2020-05-13T03:39:35Z</dcterms:created>
  <dcterms:modified xsi:type="dcterms:W3CDTF">2020-05-13T06:01:10Z</dcterms:modified>
</cp:coreProperties>
</file>