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9B9AB-36C4-45F8-AD03-20CFC7141792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A7EBB-4A3E-4B51-A891-4BB00E48018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9B9AB-36C4-45F8-AD03-20CFC7141792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A7EBB-4A3E-4B51-A891-4BB00E48018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9B9AB-36C4-45F8-AD03-20CFC7141792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A7EBB-4A3E-4B51-A891-4BB00E48018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9B9AB-36C4-45F8-AD03-20CFC7141792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A7EBB-4A3E-4B51-A891-4BB00E48018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9B9AB-36C4-45F8-AD03-20CFC7141792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A7EBB-4A3E-4B51-A891-4BB00E48018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9B9AB-36C4-45F8-AD03-20CFC7141792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A7EBB-4A3E-4B51-A891-4BB00E48018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9B9AB-36C4-45F8-AD03-20CFC7141792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A7EBB-4A3E-4B51-A891-4BB00E48018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9B9AB-36C4-45F8-AD03-20CFC7141792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A7EBB-4A3E-4B51-A891-4BB00E48018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9B9AB-36C4-45F8-AD03-20CFC7141792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A7EBB-4A3E-4B51-A891-4BB00E48018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9B9AB-36C4-45F8-AD03-20CFC7141792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A7EBB-4A3E-4B51-A891-4BB00E48018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9B9AB-36C4-45F8-AD03-20CFC7141792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A7EBB-4A3E-4B51-A891-4BB00E48018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9B9AB-36C4-45F8-AD03-20CFC7141792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A7EBB-4A3E-4B51-A891-4BB00E480189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horizontal à deux flèches 3"/>
          <p:cNvSpPr/>
          <p:nvPr/>
        </p:nvSpPr>
        <p:spPr>
          <a:xfrm>
            <a:off x="1928794" y="2143116"/>
            <a:ext cx="5286412" cy="3143272"/>
          </a:xfrm>
          <a:prstGeom prst="leftRightArrowCallout">
            <a:avLst>
              <a:gd name="adj1" fmla="val 9526"/>
              <a:gd name="adj2" fmla="val 13859"/>
              <a:gd name="adj3" fmla="val 25000"/>
              <a:gd name="adj4" fmla="val 4812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Vous avez le choix entre deux sujets de nature différente.</a:t>
            </a:r>
            <a:endParaRPr lang="fr-FR" sz="2800" dirty="0"/>
          </a:p>
        </p:txBody>
      </p:sp>
      <p:sp>
        <p:nvSpPr>
          <p:cNvPr id="5" name="ZoneTexte 4"/>
          <p:cNvSpPr txBox="1"/>
          <p:nvPr/>
        </p:nvSpPr>
        <p:spPr>
          <a:xfrm>
            <a:off x="1142976" y="214290"/>
            <a:ext cx="6858048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L’épreuve de SES au baccalauréat</a:t>
            </a:r>
            <a:endParaRPr lang="fr-FR" sz="2800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1357290" y="1071546"/>
            <a:ext cx="6715172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Les notions de première doivent être connues mais les sujets portent sur le programme de terminale.</a:t>
            </a:r>
            <a:endParaRPr lang="fr-FR" sz="2400" dirty="0"/>
          </a:p>
        </p:txBody>
      </p:sp>
      <p:sp>
        <p:nvSpPr>
          <p:cNvPr id="7" name="ZoneTexte 6"/>
          <p:cNvSpPr txBox="1"/>
          <p:nvPr/>
        </p:nvSpPr>
        <p:spPr>
          <a:xfrm>
            <a:off x="142844" y="3286124"/>
            <a:ext cx="1714480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Une dissertation</a:t>
            </a:r>
            <a:endParaRPr lang="fr-FR" sz="2400" dirty="0"/>
          </a:p>
        </p:txBody>
      </p:sp>
      <p:sp>
        <p:nvSpPr>
          <p:cNvPr id="8" name="ZoneTexte 7"/>
          <p:cNvSpPr txBox="1"/>
          <p:nvPr/>
        </p:nvSpPr>
        <p:spPr>
          <a:xfrm>
            <a:off x="7286644" y="3143248"/>
            <a:ext cx="1714480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Une épreuve composée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785918" y="214290"/>
            <a:ext cx="571504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La dissertation de SES</a:t>
            </a:r>
            <a:endParaRPr lang="fr-FR" sz="2800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642910" y="1142984"/>
            <a:ext cx="7929618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Le sujet est accompagné d’un dossier documentaire : </a:t>
            </a:r>
          </a:p>
          <a:p>
            <a:pPr algn="ctr"/>
            <a:r>
              <a:rPr lang="fr-FR" sz="2400" dirty="0" smtClean="0"/>
              <a:t>3 ou 4 documents uniquement de nature factuelle, essentiellement des données statistiques.</a:t>
            </a:r>
            <a:endParaRPr lang="fr-FR" sz="2400" dirty="0"/>
          </a:p>
        </p:txBody>
      </p:sp>
      <p:sp>
        <p:nvSpPr>
          <p:cNvPr id="6" name="Flèche vers le bas 5"/>
          <p:cNvSpPr/>
          <p:nvPr/>
        </p:nvSpPr>
        <p:spPr>
          <a:xfrm>
            <a:off x="1928794" y="2357430"/>
            <a:ext cx="571504" cy="1357322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500034" y="3786190"/>
            <a:ext cx="3643338" cy="19389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Attention, il s’agit bien d’une </a:t>
            </a:r>
            <a:r>
              <a:rPr lang="fr-FR" sz="2400" b="1" u="sng" dirty="0" smtClean="0"/>
              <a:t>dissertation</a:t>
            </a:r>
            <a:r>
              <a:rPr lang="fr-FR" sz="2400" dirty="0" smtClean="0"/>
              <a:t> et non pas d’un travail de synthèse ou de commentaire de documents !</a:t>
            </a:r>
            <a:endParaRPr lang="fr-FR" sz="2400" dirty="0"/>
          </a:p>
        </p:txBody>
      </p:sp>
      <p:sp>
        <p:nvSpPr>
          <p:cNvPr id="8" name="Flèche vers le bas 7"/>
          <p:cNvSpPr/>
          <p:nvPr/>
        </p:nvSpPr>
        <p:spPr>
          <a:xfrm>
            <a:off x="6286512" y="2357430"/>
            <a:ext cx="571504" cy="1357322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5286380" y="3786190"/>
            <a:ext cx="3214710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Il est donc important de </a:t>
            </a:r>
            <a:r>
              <a:rPr lang="fr-FR" sz="2400" b="1" dirty="0" smtClean="0"/>
              <a:t>savoir lire </a:t>
            </a:r>
            <a:r>
              <a:rPr lang="fr-FR" sz="2400" dirty="0" smtClean="0"/>
              <a:t>correctement </a:t>
            </a:r>
            <a:r>
              <a:rPr lang="fr-FR" sz="2400" b="1" dirty="0" smtClean="0"/>
              <a:t>les pourcentages et les indices </a:t>
            </a:r>
            <a:r>
              <a:rPr lang="fr-FR" sz="2400" dirty="0" smtClean="0"/>
              <a:t>!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14282" y="428604"/>
            <a:ext cx="5715040" cy="51077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Arial" pitchFamily="34" charset="0"/>
                <a:ea typeface="Verdana"/>
                <a:cs typeface="Arial" pitchFamily="34" charset="0"/>
              </a:rPr>
              <a:t>Faire une dissertation de SES, c’est :</a:t>
            </a:r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Connecteur en angle 6"/>
          <p:cNvCxnSpPr/>
          <p:nvPr/>
        </p:nvCxnSpPr>
        <p:spPr>
          <a:xfrm>
            <a:off x="642910" y="928670"/>
            <a:ext cx="857256" cy="571504"/>
          </a:xfrm>
          <a:prstGeom prst="bentConnector3">
            <a:avLst>
              <a:gd name="adj1" fmla="val 71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1571604" y="1214422"/>
            <a:ext cx="7000924" cy="51077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itchFamily="34" charset="0"/>
                <a:ea typeface="Verdana"/>
                <a:cs typeface="Arial" pitchFamily="34" charset="0"/>
              </a:rPr>
              <a:t>Répondre à la problématique donnée par le sujet</a:t>
            </a:r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572132" y="2714620"/>
            <a:ext cx="3143272" cy="173664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itchFamily="34" charset="0"/>
                <a:ea typeface="Verdana"/>
                <a:cs typeface="Arial" pitchFamily="34" charset="0"/>
              </a:rPr>
              <a:t>A partir de ses connaissances et des données des documents</a:t>
            </a:r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286116" y="2000240"/>
            <a:ext cx="3429024" cy="51077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itchFamily="34" charset="0"/>
                <a:ea typeface="Verdana"/>
                <a:cs typeface="Arial" pitchFamily="34" charset="0"/>
              </a:rPr>
              <a:t>En construisant un plan</a:t>
            </a:r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714480" y="4857760"/>
            <a:ext cx="7215238" cy="132802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itchFamily="34" charset="0"/>
                <a:ea typeface="Verdana"/>
                <a:cs typeface="Arial" pitchFamily="34" charset="0"/>
              </a:rPr>
              <a:t>Rédiger clairement en respectant des règles de forme : introduction, développement, conclusion. Attention à l’orthographe !</a:t>
            </a:r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Connecteur en angle 16"/>
          <p:cNvCxnSpPr/>
          <p:nvPr/>
        </p:nvCxnSpPr>
        <p:spPr>
          <a:xfrm>
            <a:off x="2071670" y="1714488"/>
            <a:ext cx="1071570" cy="571504"/>
          </a:xfrm>
          <a:prstGeom prst="bentConnector3">
            <a:avLst>
              <a:gd name="adj1" fmla="val 1887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Connecteur en angle 17"/>
          <p:cNvCxnSpPr/>
          <p:nvPr/>
        </p:nvCxnSpPr>
        <p:spPr>
          <a:xfrm>
            <a:off x="4357686" y="2500306"/>
            <a:ext cx="1143008" cy="857256"/>
          </a:xfrm>
          <a:prstGeom prst="bentConnector3">
            <a:avLst>
              <a:gd name="adj1" fmla="val -1915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0" name="Connecteur en angle 39"/>
          <p:cNvCxnSpPr/>
          <p:nvPr/>
        </p:nvCxnSpPr>
        <p:spPr>
          <a:xfrm rot="16200000" flipH="1">
            <a:off x="-642974" y="2786058"/>
            <a:ext cx="3643338" cy="1071570"/>
          </a:xfrm>
          <a:prstGeom prst="bentConnector3">
            <a:avLst>
              <a:gd name="adj1" fmla="val 99929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571604" y="285728"/>
            <a:ext cx="5929354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L’épreuve composée</a:t>
            </a:r>
            <a:endParaRPr lang="fr-FR" sz="2800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1285852" y="1142984"/>
            <a:ext cx="6429420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Elle comprend trois parties indépendantes portant sur des questions différentes du programme.</a:t>
            </a:r>
            <a:endParaRPr lang="fr-FR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642910" y="2857496"/>
            <a:ext cx="2143140" cy="15696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Partie 1 </a:t>
            </a:r>
          </a:p>
          <a:p>
            <a:pPr algn="ctr"/>
            <a:r>
              <a:rPr lang="fr-FR" sz="2400" dirty="0" smtClean="0"/>
              <a:t>Mobilisation des connaissances</a:t>
            </a:r>
            <a:endParaRPr lang="fr-FR" sz="2400" dirty="0"/>
          </a:p>
        </p:txBody>
      </p:sp>
      <p:sp>
        <p:nvSpPr>
          <p:cNvPr id="7" name="ZoneTexte 6"/>
          <p:cNvSpPr txBox="1"/>
          <p:nvPr/>
        </p:nvSpPr>
        <p:spPr>
          <a:xfrm>
            <a:off x="3357554" y="2857496"/>
            <a:ext cx="2143140" cy="15696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Partie 2 </a:t>
            </a:r>
          </a:p>
          <a:p>
            <a:pPr algn="ctr"/>
            <a:r>
              <a:rPr lang="fr-FR" sz="2400" dirty="0" smtClean="0"/>
              <a:t>Etude </a:t>
            </a:r>
          </a:p>
          <a:p>
            <a:pPr algn="ctr"/>
            <a:r>
              <a:rPr lang="fr-FR" sz="2400" dirty="0" smtClean="0"/>
              <a:t>d’un </a:t>
            </a:r>
          </a:p>
          <a:p>
            <a:pPr algn="ctr"/>
            <a:r>
              <a:rPr lang="fr-FR" sz="2400" dirty="0" smtClean="0"/>
              <a:t>document</a:t>
            </a:r>
            <a:endParaRPr lang="fr-FR" sz="2400" dirty="0"/>
          </a:p>
        </p:txBody>
      </p:sp>
      <p:sp>
        <p:nvSpPr>
          <p:cNvPr id="8" name="ZoneTexte 7"/>
          <p:cNvSpPr txBox="1"/>
          <p:nvPr/>
        </p:nvSpPr>
        <p:spPr>
          <a:xfrm>
            <a:off x="6072198" y="2857496"/>
            <a:ext cx="2143140" cy="19389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Partie 3 </a:t>
            </a:r>
          </a:p>
          <a:p>
            <a:pPr algn="ctr"/>
            <a:r>
              <a:rPr lang="fr-FR" sz="2400" dirty="0" smtClean="0"/>
              <a:t>Raisonnement s’appuyant sur un dossier documentaire</a:t>
            </a:r>
            <a:endParaRPr lang="fr-FR" sz="2400" dirty="0"/>
          </a:p>
        </p:txBody>
      </p:sp>
      <p:sp>
        <p:nvSpPr>
          <p:cNvPr id="9" name="Flèche vers le bas 8"/>
          <p:cNvSpPr/>
          <p:nvPr/>
        </p:nvSpPr>
        <p:spPr>
          <a:xfrm>
            <a:off x="1643042" y="2000240"/>
            <a:ext cx="357190" cy="785818"/>
          </a:xfrm>
          <a:prstGeom prst="down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lèche vers le bas 9"/>
          <p:cNvSpPr/>
          <p:nvPr/>
        </p:nvSpPr>
        <p:spPr>
          <a:xfrm>
            <a:off x="4214810" y="2000240"/>
            <a:ext cx="357190" cy="785818"/>
          </a:xfrm>
          <a:prstGeom prst="down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lèche vers le bas 10"/>
          <p:cNvSpPr/>
          <p:nvPr/>
        </p:nvSpPr>
        <p:spPr>
          <a:xfrm>
            <a:off x="6786578" y="2000240"/>
            <a:ext cx="357190" cy="785818"/>
          </a:xfrm>
          <a:prstGeom prst="down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14282" y="428604"/>
            <a:ext cx="6500858" cy="51077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Arial" pitchFamily="34" charset="0"/>
                <a:ea typeface="Verdana"/>
                <a:cs typeface="Arial" pitchFamily="34" charset="0"/>
              </a:rPr>
              <a:t>Partie 1 – Mobilisation des connaissances</a:t>
            </a:r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Connecteur en angle 6"/>
          <p:cNvCxnSpPr/>
          <p:nvPr/>
        </p:nvCxnSpPr>
        <p:spPr>
          <a:xfrm>
            <a:off x="642910" y="928670"/>
            <a:ext cx="857256" cy="571504"/>
          </a:xfrm>
          <a:prstGeom prst="bentConnector3">
            <a:avLst>
              <a:gd name="adj1" fmla="val 71"/>
            </a:avLst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1571604" y="1214422"/>
            <a:ext cx="2928958" cy="51077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itchFamily="34" charset="0"/>
                <a:ea typeface="Verdana"/>
                <a:cs typeface="Arial" pitchFamily="34" charset="0"/>
              </a:rPr>
              <a:t>Une seule question</a:t>
            </a:r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572132" y="3071810"/>
            <a:ext cx="2786082" cy="51077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itchFamily="34" charset="0"/>
                <a:ea typeface="Verdana"/>
                <a:cs typeface="Arial" pitchFamily="34" charset="0"/>
              </a:rPr>
              <a:t>Notée sur 4 points</a:t>
            </a:r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286116" y="2000240"/>
            <a:ext cx="2357454" cy="51077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itchFamily="34" charset="0"/>
                <a:ea typeface="Verdana"/>
                <a:cs typeface="Arial" pitchFamily="34" charset="0"/>
              </a:rPr>
              <a:t>Sans document</a:t>
            </a:r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Connecteur en angle 16"/>
          <p:cNvCxnSpPr/>
          <p:nvPr/>
        </p:nvCxnSpPr>
        <p:spPr>
          <a:xfrm>
            <a:off x="2071670" y="1714488"/>
            <a:ext cx="1071570" cy="571504"/>
          </a:xfrm>
          <a:prstGeom prst="bentConnector3">
            <a:avLst>
              <a:gd name="adj1" fmla="val 1887"/>
            </a:avLst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en angle 17"/>
          <p:cNvCxnSpPr/>
          <p:nvPr/>
        </p:nvCxnSpPr>
        <p:spPr>
          <a:xfrm>
            <a:off x="4357686" y="2500306"/>
            <a:ext cx="1143008" cy="857256"/>
          </a:xfrm>
          <a:prstGeom prst="bentConnector3">
            <a:avLst>
              <a:gd name="adj1" fmla="val -1915"/>
            </a:avLst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14282" y="428604"/>
            <a:ext cx="4929222" cy="51077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Arial" pitchFamily="34" charset="0"/>
                <a:ea typeface="Verdana"/>
                <a:cs typeface="Arial" pitchFamily="34" charset="0"/>
              </a:rPr>
              <a:t>Partie 2 – Etude d’un document</a:t>
            </a:r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Connecteur en angle 6"/>
          <p:cNvCxnSpPr/>
          <p:nvPr/>
        </p:nvCxnSpPr>
        <p:spPr>
          <a:xfrm>
            <a:off x="642910" y="928670"/>
            <a:ext cx="857256" cy="571504"/>
          </a:xfrm>
          <a:prstGeom prst="bentConnector3">
            <a:avLst>
              <a:gd name="adj1" fmla="val 71"/>
            </a:avLst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1571604" y="1214422"/>
            <a:ext cx="2857520" cy="51077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itchFamily="34" charset="0"/>
                <a:ea typeface="Verdana"/>
                <a:cs typeface="Arial" pitchFamily="34" charset="0"/>
              </a:rPr>
              <a:t>Notée sur 6 points</a:t>
            </a:r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643570" y="3000372"/>
            <a:ext cx="3000396" cy="132802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itchFamily="34" charset="0"/>
                <a:ea typeface="Verdana"/>
                <a:cs typeface="Arial" pitchFamily="34" charset="0"/>
              </a:rPr>
              <a:t>Sur un document statistique (tableau, graphique…)</a:t>
            </a:r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286116" y="2000240"/>
            <a:ext cx="4286280" cy="51077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itchFamily="34" charset="0"/>
                <a:ea typeface="Verdana"/>
                <a:cs typeface="Arial" pitchFamily="34" charset="0"/>
              </a:rPr>
              <a:t>Elle comporte deux questions</a:t>
            </a:r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Connecteur en angle 16"/>
          <p:cNvCxnSpPr/>
          <p:nvPr/>
        </p:nvCxnSpPr>
        <p:spPr>
          <a:xfrm>
            <a:off x="2071670" y="1714488"/>
            <a:ext cx="1071570" cy="571504"/>
          </a:xfrm>
          <a:prstGeom prst="bentConnector3">
            <a:avLst>
              <a:gd name="adj1" fmla="val 1887"/>
            </a:avLst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en angle 17"/>
          <p:cNvCxnSpPr/>
          <p:nvPr/>
        </p:nvCxnSpPr>
        <p:spPr>
          <a:xfrm>
            <a:off x="4357686" y="2500306"/>
            <a:ext cx="1143008" cy="857256"/>
          </a:xfrm>
          <a:prstGeom prst="bentConnector3">
            <a:avLst>
              <a:gd name="adj1" fmla="val -1915"/>
            </a:avLst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" name="Connecteur en angle 8"/>
          <p:cNvCxnSpPr>
            <a:endCxn id="10" idx="1"/>
          </p:cNvCxnSpPr>
          <p:nvPr/>
        </p:nvCxnSpPr>
        <p:spPr>
          <a:xfrm rot="16200000" flipH="1">
            <a:off x="-1051419" y="3194503"/>
            <a:ext cx="3817287" cy="428628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1071538" y="4857760"/>
            <a:ext cx="7858180" cy="91940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itchFamily="34" charset="0"/>
                <a:ea typeface="Verdana"/>
                <a:cs typeface="Arial" pitchFamily="34" charset="0"/>
              </a:rPr>
              <a:t>Il faut mobiliser </a:t>
            </a:r>
            <a:r>
              <a:rPr lang="fr-FR" sz="2400" b="1" dirty="0" smtClean="0">
                <a:latin typeface="Arial" pitchFamily="34" charset="0"/>
                <a:ea typeface="Verdana"/>
                <a:cs typeface="Arial" pitchFamily="34" charset="0"/>
              </a:rPr>
              <a:t>savoirs</a:t>
            </a:r>
            <a:r>
              <a:rPr lang="fr-FR" sz="2400" dirty="0" smtClean="0">
                <a:latin typeface="Arial" pitchFamily="34" charset="0"/>
                <a:ea typeface="Verdana"/>
                <a:cs typeface="Arial" pitchFamily="34" charset="0"/>
              </a:rPr>
              <a:t> (connaissances) et </a:t>
            </a:r>
            <a:r>
              <a:rPr lang="fr-FR" sz="2400" b="1" dirty="0" smtClean="0">
                <a:latin typeface="Arial" pitchFamily="34" charset="0"/>
                <a:ea typeface="Verdana"/>
                <a:cs typeface="Arial" pitchFamily="34" charset="0"/>
              </a:rPr>
              <a:t>savoir-faire</a:t>
            </a:r>
            <a:r>
              <a:rPr lang="fr-FR" sz="2400" dirty="0" smtClean="0">
                <a:latin typeface="Arial" pitchFamily="34" charset="0"/>
                <a:ea typeface="Verdana"/>
                <a:cs typeface="Arial" pitchFamily="34" charset="0"/>
              </a:rPr>
              <a:t> (lecture correcte et collecte pertinente des données).</a:t>
            </a:r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500034" y="142852"/>
            <a:ext cx="7929618" cy="91940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Arial" pitchFamily="34" charset="0"/>
                <a:ea typeface="Verdana"/>
                <a:cs typeface="Arial" pitchFamily="34" charset="0"/>
              </a:rPr>
              <a:t>Partie 3 – Raisonnement s’appuyant sur un dossier    </a:t>
            </a:r>
          </a:p>
          <a:p>
            <a:r>
              <a:rPr lang="fr-FR" sz="2400" b="1" dirty="0">
                <a:latin typeface="Arial" pitchFamily="34" charset="0"/>
                <a:ea typeface="Verdana"/>
                <a:cs typeface="Arial" pitchFamily="34" charset="0"/>
              </a:rPr>
              <a:t> </a:t>
            </a:r>
            <a:r>
              <a:rPr lang="fr-FR" sz="2400" b="1" dirty="0" smtClean="0">
                <a:latin typeface="Arial" pitchFamily="34" charset="0"/>
                <a:ea typeface="Verdana"/>
                <a:cs typeface="Arial" pitchFamily="34" charset="0"/>
              </a:rPr>
              <a:t>                documentaire</a:t>
            </a:r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Connecteur en angle 6"/>
          <p:cNvCxnSpPr/>
          <p:nvPr/>
        </p:nvCxnSpPr>
        <p:spPr>
          <a:xfrm>
            <a:off x="642910" y="1071546"/>
            <a:ext cx="857256" cy="428628"/>
          </a:xfrm>
          <a:prstGeom prst="bentConnector3">
            <a:avLst>
              <a:gd name="adj1" fmla="val 71"/>
            </a:avLst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1571604" y="1214422"/>
            <a:ext cx="3000396" cy="51077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itchFamily="34" charset="0"/>
                <a:ea typeface="Verdana"/>
                <a:cs typeface="Arial" pitchFamily="34" charset="0"/>
              </a:rPr>
              <a:t>Notée sur 10 points</a:t>
            </a:r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214810" y="3143248"/>
            <a:ext cx="3571900" cy="51077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itchFamily="34" charset="0"/>
                <a:ea typeface="Verdana"/>
                <a:cs typeface="Arial" pitchFamily="34" charset="0"/>
              </a:rPr>
              <a:t>Avec ses connaissances</a:t>
            </a:r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1714480" y="2000240"/>
            <a:ext cx="2500330" cy="51077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itchFamily="34" charset="0"/>
                <a:ea typeface="Verdana"/>
                <a:cs typeface="Arial" pitchFamily="34" charset="0"/>
              </a:rPr>
              <a:t>Un sujet à traiter</a:t>
            </a:r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Connecteur en angle 16"/>
          <p:cNvCxnSpPr/>
          <p:nvPr/>
        </p:nvCxnSpPr>
        <p:spPr>
          <a:xfrm>
            <a:off x="642910" y="1500174"/>
            <a:ext cx="1000132" cy="785818"/>
          </a:xfrm>
          <a:prstGeom prst="bentConnector3">
            <a:avLst>
              <a:gd name="adj1" fmla="val -577"/>
            </a:avLst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en angle 17"/>
          <p:cNvCxnSpPr/>
          <p:nvPr/>
        </p:nvCxnSpPr>
        <p:spPr>
          <a:xfrm>
            <a:off x="3000364" y="2500306"/>
            <a:ext cx="1143008" cy="857256"/>
          </a:xfrm>
          <a:prstGeom prst="bentConnector3">
            <a:avLst>
              <a:gd name="adj1" fmla="val -1915"/>
            </a:avLst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" name="Connecteur en angle 8"/>
          <p:cNvCxnSpPr/>
          <p:nvPr/>
        </p:nvCxnSpPr>
        <p:spPr>
          <a:xfrm rot="16200000" flipH="1">
            <a:off x="-1051419" y="3480255"/>
            <a:ext cx="3817287" cy="428628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1285820" y="5143512"/>
            <a:ext cx="5857948" cy="91940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itchFamily="34" charset="0"/>
                <a:ea typeface="Verdana"/>
                <a:cs typeface="Arial" pitchFamily="34" charset="0"/>
              </a:rPr>
              <a:t>Il faut structurer sa réponse : </a:t>
            </a:r>
          </a:p>
          <a:p>
            <a:r>
              <a:rPr lang="fr-FR" sz="2400" dirty="0" smtClean="0">
                <a:latin typeface="Arial" pitchFamily="34" charset="0"/>
                <a:ea typeface="Verdana"/>
                <a:cs typeface="Arial" pitchFamily="34" charset="0"/>
              </a:rPr>
              <a:t>introduction, développement, conclusion.</a:t>
            </a:r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9" name="Connecteur en angle 28"/>
          <p:cNvCxnSpPr/>
          <p:nvPr/>
        </p:nvCxnSpPr>
        <p:spPr>
          <a:xfrm>
            <a:off x="3000364" y="3429000"/>
            <a:ext cx="1143008" cy="857256"/>
          </a:xfrm>
          <a:prstGeom prst="bentConnector3">
            <a:avLst>
              <a:gd name="adj1" fmla="val -1915"/>
            </a:avLst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0" name="ZoneTexte 29"/>
          <p:cNvSpPr txBox="1"/>
          <p:nvPr/>
        </p:nvSpPr>
        <p:spPr>
          <a:xfrm>
            <a:off x="4214810" y="3857628"/>
            <a:ext cx="4429156" cy="91940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itchFamily="34" charset="0"/>
                <a:ea typeface="Verdana"/>
                <a:cs typeface="Arial" pitchFamily="34" charset="0"/>
              </a:rPr>
              <a:t>A l’aide de 2 ou 3 documents : texte, graphique, tableau.</a:t>
            </a:r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9" name="Connecteur en angle 38"/>
          <p:cNvCxnSpPr/>
          <p:nvPr/>
        </p:nvCxnSpPr>
        <p:spPr>
          <a:xfrm>
            <a:off x="642910" y="5572140"/>
            <a:ext cx="857256" cy="785818"/>
          </a:xfrm>
          <a:prstGeom prst="bentConnector3">
            <a:avLst>
              <a:gd name="adj1" fmla="val 71"/>
            </a:avLst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0" name="ZoneTexte 39"/>
          <p:cNvSpPr txBox="1"/>
          <p:nvPr/>
        </p:nvSpPr>
        <p:spPr>
          <a:xfrm>
            <a:off x="1571604" y="6143644"/>
            <a:ext cx="5572164" cy="51077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itchFamily="34" charset="0"/>
                <a:ea typeface="Verdana"/>
                <a:cs typeface="Arial" pitchFamily="34" charset="0"/>
              </a:rPr>
              <a:t>Attention à la clarté et à l’orthographe !</a:t>
            </a:r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0" grpId="0" animBg="1"/>
      <p:bldP spid="30" grpId="0" animBg="1"/>
      <p:bldP spid="40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291</Words>
  <Application>Microsoft Office PowerPoint</Application>
  <PresentationFormat>Affichage à l'écran (4:3)</PresentationFormat>
  <Paragraphs>43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flacher</dc:creator>
  <cp:lastModifiedBy>flacher</cp:lastModifiedBy>
  <cp:revision>13</cp:revision>
  <dcterms:created xsi:type="dcterms:W3CDTF">2020-05-13T03:39:35Z</dcterms:created>
  <dcterms:modified xsi:type="dcterms:W3CDTF">2020-05-13T06:01:10Z</dcterms:modified>
</cp:coreProperties>
</file>