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1771E-C52E-4130-B94E-9F80878649B5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F759E-0AC7-47E2-96C9-5342DFB9BD1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50881-8B30-49FA-BCF8-817DD61B01C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FD2ED-C5A8-41C5-9FD7-5FCCCD3A5C7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AB898-EBA0-480A-A76F-D0F0BB7A317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71604" y="214290"/>
            <a:ext cx="114300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Moral des ménages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 rot="5400000">
            <a:off x="2036745" y="1035033"/>
            <a:ext cx="35639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1571604" y="1285860"/>
            <a:ext cx="164307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Partage entre consommation et épargne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 rot="5400000">
            <a:off x="2036745" y="2463793"/>
            <a:ext cx="35639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000100" y="2714620"/>
            <a:ext cx="250033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CF et FBCF des ménages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4282" y="1285860"/>
            <a:ext cx="114300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Pouvoir d’achat</a:t>
            </a:r>
            <a:endParaRPr lang="fr-FR" dirty="0"/>
          </a:p>
        </p:txBody>
      </p:sp>
      <p:cxnSp>
        <p:nvCxnSpPr>
          <p:cNvPr id="10" name="Connecteur droit avec flèche 9"/>
          <p:cNvCxnSpPr/>
          <p:nvPr/>
        </p:nvCxnSpPr>
        <p:spPr>
          <a:xfrm rot="16200000" flipH="1">
            <a:off x="1179092" y="2107794"/>
            <a:ext cx="642942" cy="427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214678" y="214290"/>
            <a:ext cx="100013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Taux d’intérêt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 rot="5400000">
            <a:off x="2500695" y="1785529"/>
            <a:ext cx="171451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5400000">
            <a:off x="3286513" y="1642653"/>
            <a:ext cx="142876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857620" y="2428868"/>
            <a:ext cx="128588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FBCF des </a:t>
            </a:r>
          </a:p>
          <a:p>
            <a:r>
              <a:rPr lang="fr-FR" dirty="0" smtClean="0">
                <a:solidFill>
                  <a:srgbClr val="7030A0"/>
                </a:solidFill>
              </a:rPr>
              <a:t>entreprises</a:t>
            </a:r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3571868" y="2857496"/>
            <a:ext cx="28495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286248" y="357166"/>
            <a:ext cx="78581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Profits</a:t>
            </a:r>
            <a:endParaRPr lang="fr-FR" dirty="0"/>
          </a:p>
        </p:txBody>
      </p:sp>
      <p:cxnSp>
        <p:nvCxnSpPr>
          <p:cNvPr id="21" name="Connecteur droit avec flèche 20"/>
          <p:cNvCxnSpPr/>
          <p:nvPr/>
        </p:nvCxnSpPr>
        <p:spPr>
          <a:xfrm rot="5400000">
            <a:off x="3858414" y="157081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5143504" y="285728"/>
            <a:ext cx="128588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Choix et contraintes budgétaires</a:t>
            </a:r>
            <a:endParaRPr lang="fr-FR" dirty="0"/>
          </a:p>
        </p:txBody>
      </p:sp>
      <p:cxnSp>
        <p:nvCxnSpPr>
          <p:cNvPr id="26" name="Connecteur droit avec flèche 25"/>
          <p:cNvCxnSpPr/>
          <p:nvPr/>
        </p:nvCxnSpPr>
        <p:spPr>
          <a:xfrm rot="5400000">
            <a:off x="5358612" y="164225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5286380" y="2143116"/>
            <a:ext cx="1714512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7030A0"/>
                </a:solidFill>
              </a:rPr>
              <a:t>FBCF des </a:t>
            </a:r>
          </a:p>
          <a:p>
            <a:pPr algn="ctr"/>
            <a:r>
              <a:rPr lang="fr-FR" dirty="0" smtClean="0">
                <a:solidFill>
                  <a:srgbClr val="7030A0"/>
                </a:solidFill>
              </a:rPr>
              <a:t>administrations publiques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286644" y="2714620"/>
            <a:ext cx="142876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Exportations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572264" y="285728"/>
            <a:ext cx="128588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Demande interne des autres pays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7500958" y="1428736"/>
            <a:ext cx="150019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Compétitivité</a:t>
            </a:r>
            <a:endParaRPr lang="fr-FR" dirty="0"/>
          </a:p>
        </p:txBody>
      </p:sp>
      <p:cxnSp>
        <p:nvCxnSpPr>
          <p:cNvPr id="32" name="Connecteur droit avec flèche 31"/>
          <p:cNvCxnSpPr/>
          <p:nvPr/>
        </p:nvCxnSpPr>
        <p:spPr>
          <a:xfrm rot="16200000" flipH="1">
            <a:off x="6715934" y="1715282"/>
            <a:ext cx="1357322" cy="498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5400000">
            <a:off x="7537471" y="2249479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Accolade fermante 43"/>
          <p:cNvSpPr/>
          <p:nvPr/>
        </p:nvSpPr>
        <p:spPr>
          <a:xfrm rot="5400000">
            <a:off x="3732602" y="410745"/>
            <a:ext cx="535785" cy="6000792"/>
          </a:xfrm>
          <a:prstGeom prst="rightBrace">
            <a:avLst>
              <a:gd name="adj1" fmla="val 8333"/>
              <a:gd name="adj2" fmla="val 49745"/>
            </a:avLst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2857488" y="3714752"/>
            <a:ext cx="2500330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7030A0"/>
                </a:solidFill>
              </a:rPr>
              <a:t>Demande interne</a:t>
            </a:r>
            <a:endParaRPr lang="fr-FR" sz="2000" dirty="0">
              <a:solidFill>
                <a:srgbClr val="7030A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7643834" y="307181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00B050"/>
                </a:solidFill>
              </a:rPr>
              <a:t>=</a:t>
            </a:r>
            <a:endParaRPr lang="fr-FR" sz="3600" b="1" dirty="0">
              <a:solidFill>
                <a:srgbClr val="00B05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6715140" y="3714752"/>
            <a:ext cx="221457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B050"/>
                </a:solidFill>
              </a:rPr>
              <a:t>Demande externe</a:t>
            </a:r>
            <a:endParaRPr lang="fr-FR" sz="2000" dirty="0">
              <a:solidFill>
                <a:srgbClr val="00B050"/>
              </a:solidFill>
            </a:endParaRPr>
          </a:p>
        </p:txBody>
      </p:sp>
      <p:sp>
        <p:nvSpPr>
          <p:cNvPr id="48" name="Accolade fermante 47"/>
          <p:cNvSpPr/>
          <p:nvPr/>
        </p:nvSpPr>
        <p:spPr>
          <a:xfrm rot="5400000">
            <a:off x="5625710" y="1375159"/>
            <a:ext cx="535785" cy="6072230"/>
          </a:xfrm>
          <a:prstGeom prst="rightBrace">
            <a:avLst>
              <a:gd name="adj1" fmla="val 8333"/>
              <a:gd name="adj2" fmla="val 4974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4643438" y="4714884"/>
            <a:ext cx="242889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smtClean="0">
                <a:solidFill>
                  <a:schemeClr val="tx1"/>
                </a:solidFill>
              </a:rPr>
              <a:t>      Demande 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643702" y="6211669"/>
            <a:ext cx="11430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PIB </a:t>
            </a:r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6643702" y="5286388"/>
            <a:ext cx="15716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Importations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6643702" y="5786454"/>
            <a:ext cx="228601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Variation de stocks 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66" name="Connecteur en angle 65"/>
          <p:cNvCxnSpPr/>
          <p:nvPr/>
        </p:nvCxnSpPr>
        <p:spPr>
          <a:xfrm>
            <a:off x="5500694" y="5072074"/>
            <a:ext cx="1000132" cy="857256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necteur en angle 71"/>
          <p:cNvCxnSpPr/>
          <p:nvPr/>
        </p:nvCxnSpPr>
        <p:spPr>
          <a:xfrm>
            <a:off x="5500694" y="5072074"/>
            <a:ext cx="1000132" cy="42862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necteur en angle 76"/>
          <p:cNvCxnSpPr/>
          <p:nvPr/>
        </p:nvCxnSpPr>
        <p:spPr>
          <a:xfrm>
            <a:off x="5143504" y="5072074"/>
            <a:ext cx="1428760" cy="1285884"/>
          </a:xfrm>
          <a:prstGeom prst="bentConnector3">
            <a:avLst>
              <a:gd name="adj1" fmla="val 59290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5572132" y="5357826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Ou</a:t>
            </a:r>
          </a:p>
          <a:p>
            <a:r>
              <a:rPr lang="fr-FR" sz="2000" dirty="0" smtClean="0"/>
              <a:t>Et</a:t>
            </a:r>
            <a:endParaRPr lang="fr-FR" sz="2000" dirty="0"/>
          </a:p>
        </p:txBody>
      </p:sp>
      <p:cxnSp>
        <p:nvCxnSpPr>
          <p:cNvPr id="93" name="Connecteur droit 92"/>
          <p:cNvCxnSpPr/>
          <p:nvPr/>
        </p:nvCxnSpPr>
        <p:spPr>
          <a:xfrm>
            <a:off x="5072066" y="5072074"/>
            <a:ext cx="928694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6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9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9" grpId="0" animBg="1"/>
      <p:bldP spid="12" grpId="0" animBg="1"/>
      <p:bldP spid="17" grpId="0" animBg="1"/>
      <p:bldP spid="20" grpId="0" animBg="1"/>
      <p:bldP spid="25" grpId="0" animBg="1"/>
      <p:bldP spid="28" grpId="0" animBg="1"/>
      <p:bldP spid="29" grpId="0" animBg="1"/>
      <p:bldP spid="30" grpId="0" animBg="1"/>
      <p:bldP spid="31" grpId="0" animBg="1"/>
      <p:bldP spid="44" grpId="0" animBg="1"/>
      <p:bldP spid="45" grpId="0" animBg="1"/>
      <p:bldP spid="46" grpId="0"/>
      <p:bldP spid="47" grpId="0" animBg="1"/>
      <p:bldP spid="48" grpId="0" animBg="1"/>
      <p:bldP spid="49" grpId="0" animBg="1"/>
      <p:bldP spid="51" grpId="0" animBg="1"/>
      <p:bldP spid="52" grpId="0" animBg="1"/>
      <p:bldP spid="5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Affichage à l'écran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</cp:revision>
  <dcterms:created xsi:type="dcterms:W3CDTF">2020-05-13T14:50:26Z</dcterms:created>
  <dcterms:modified xsi:type="dcterms:W3CDTF">2020-05-13T14:51:23Z</dcterms:modified>
</cp:coreProperties>
</file>