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-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74D66B-9F79-4D68-84BC-43A71B311CC4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2D3C9E-C5A3-4B78-B45E-EE017D4D8FAD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01A5D-ECE6-4749-83F4-49A3DDAA4998}" type="slidenum">
              <a:rPr lang="fr-FR" smtClean="0"/>
              <a:pPr/>
              <a:t>1</a:t>
            </a:fld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01A5D-ECE6-4749-83F4-49A3DDAA4998}" type="slidenum">
              <a:rPr lang="fr-FR" smtClean="0"/>
              <a:pPr/>
              <a:t>2</a:t>
            </a:fld>
            <a:endParaRPr lang="fr-FR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D01A5D-ECE6-4749-83F4-49A3DDAA4998}" type="slidenum">
              <a:rPr lang="fr-FR" smtClean="0"/>
              <a:pPr/>
              <a:t>3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9CB91B-3684-4ABB-8643-D39F42923993}" type="datetimeFigureOut">
              <a:rPr lang="fr-FR" smtClean="0"/>
              <a:t>13/05/2020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CE4EA-5AFF-41FD-AB31-4A040FCF8204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142845" y="214290"/>
            <a:ext cx="900115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/>
              <a:t>  </a:t>
            </a:r>
            <a:r>
              <a:rPr lang="fr-FR" sz="2400" b="1" dirty="0" smtClean="0"/>
              <a:t>Trois </a:t>
            </a:r>
            <a:r>
              <a:rPr lang="fr-FR" sz="2400" b="1" dirty="0" smtClean="0"/>
              <a:t>grandes formes de financement pour l’entreprise</a:t>
            </a:r>
            <a:endParaRPr lang="fr-FR" sz="2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14282" y="857232"/>
            <a:ext cx="2357422" cy="14773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1- </a:t>
            </a:r>
            <a:r>
              <a:rPr lang="fr-FR" u="sng" dirty="0" smtClean="0"/>
              <a:t>Financement interne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Autofinancement</a:t>
            </a:r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714612" y="857232"/>
            <a:ext cx="3143272" cy="1477328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2- </a:t>
            </a:r>
            <a:r>
              <a:rPr lang="fr-FR" u="sng" dirty="0" smtClean="0"/>
              <a:t>Financement externe direct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Titres émis sur le marché financier </a:t>
            </a:r>
          </a:p>
          <a:p>
            <a:pPr algn="ctr"/>
            <a:endParaRPr lang="fr-FR" dirty="0" smtClean="0"/>
          </a:p>
        </p:txBody>
      </p:sp>
      <p:sp>
        <p:nvSpPr>
          <p:cNvPr id="7" name="ZoneTexte 6"/>
          <p:cNvSpPr txBox="1"/>
          <p:nvPr/>
        </p:nvSpPr>
        <p:spPr>
          <a:xfrm>
            <a:off x="6000760" y="857232"/>
            <a:ext cx="2714644" cy="120032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3- </a:t>
            </a:r>
            <a:r>
              <a:rPr lang="fr-FR" u="sng" dirty="0" smtClean="0"/>
              <a:t>Financement externe indirect ou </a:t>
            </a:r>
            <a:r>
              <a:rPr lang="fr-FR" u="sng" dirty="0" err="1" smtClean="0"/>
              <a:t>intermédié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Crédits bancaires</a:t>
            </a:r>
            <a:endParaRPr lang="fr-FR" dirty="0"/>
          </a:p>
        </p:txBody>
      </p:sp>
      <p:sp>
        <p:nvSpPr>
          <p:cNvPr id="10" name="Accolade fermante 9"/>
          <p:cNvSpPr/>
          <p:nvPr/>
        </p:nvSpPr>
        <p:spPr>
          <a:xfrm rot="5400000">
            <a:off x="1893075" y="1893083"/>
            <a:ext cx="714380" cy="4071966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428596" y="4429132"/>
            <a:ext cx="37147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Financement sur fonds propres : pas d’endettement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5929322" y="4500570"/>
            <a:ext cx="15716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Endettement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714612" y="2500306"/>
            <a:ext cx="1571636" cy="10001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Augmentation de capital : Actions</a:t>
            </a:r>
            <a:endParaRPr lang="fr-FR" dirty="0"/>
          </a:p>
        </p:txBody>
      </p:sp>
      <p:sp>
        <p:nvSpPr>
          <p:cNvPr id="15" name="Rectangle 14"/>
          <p:cNvSpPr/>
          <p:nvPr/>
        </p:nvSpPr>
        <p:spPr>
          <a:xfrm>
            <a:off x="4357686" y="2500306"/>
            <a:ext cx="1571636" cy="10001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Emprunt  obligataire : Obligations</a:t>
            </a:r>
            <a:endParaRPr lang="fr-FR" dirty="0"/>
          </a:p>
        </p:txBody>
      </p:sp>
      <p:sp>
        <p:nvSpPr>
          <p:cNvPr id="16" name="Accolade fermante 15"/>
          <p:cNvSpPr/>
          <p:nvPr/>
        </p:nvSpPr>
        <p:spPr>
          <a:xfrm rot="5400000">
            <a:off x="6036479" y="1893083"/>
            <a:ext cx="714380" cy="4071966"/>
          </a:xfrm>
          <a:prstGeom prst="rightBrace">
            <a:avLst/>
          </a:prstGeom>
          <a:ln w="1905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0" grpId="0" animBg="1"/>
      <p:bldP spid="11" grpId="0"/>
      <p:bldP spid="12" grpId="0"/>
      <p:bldP spid="14" grpId="0" animBg="1"/>
      <p:bldP spid="15" grpId="0" animBg="1"/>
      <p:bldP spid="1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2571736" y="3571876"/>
            <a:ext cx="2357454" cy="2357454"/>
          </a:xfrm>
          <a:prstGeom prst="wedgeRectCallout">
            <a:avLst>
              <a:gd name="adj1" fmla="val 72459"/>
              <a:gd name="adj2" fmla="val -21892"/>
            </a:avLst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>
              <a:solidFill>
                <a:srgbClr val="C0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571736" y="1785926"/>
            <a:ext cx="2500330" cy="1428760"/>
          </a:xfrm>
          <a:prstGeom prst="wedgeRectCallout">
            <a:avLst>
              <a:gd name="adj1" fmla="val 66126"/>
              <a:gd name="adj2" fmla="val 19834"/>
            </a:avLst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6991" y="214290"/>
            <a:ext cx="8817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/>
              <a:t> </a:t>
            </a:r>
            <a:r>
              <a:rPr lang="fr-FR" sz="2400" b="1" u="sng" dirty="0" smtClean="0"/>
              <a:t>Les </a:t>
            </a:r>
            <a:r>
              <a:rPr lang="fr-FR" sz="2400" b="1" u="sng" dirty="0" smtClean="0"/>
              <a:t>titres et les marchés permettant le financement direct</a:t>
            </a:r>
            <a:endParaRPr lang="fr-FR" sz="2400" dirty="0" smtClean="0"/>
          </a:p>
        </p:txBody>
      </p:sp>
      <p:graphicFrame>
        <p:nvGraphicFramePr>
          <p:cNvPr id="9" name="Tableau 8"/>
          <p:cNvGraphicFramePr>
            <a:graphicFrameLocks noGrp="1"/>
          </p:cNvGraphicFramePr>
          <p:nvPr/>
        </p:nvGraphicFramePr>
        <p:xfrm>
          <a:off x="428596" y="928670"/>
          <a:ext cx="4071966" cy="5212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47868"/>
                <a:gridCol w="20240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u="sng" dirty="0" smtClean="0">
                          <a:solidFill>
                            <a:schemeClr val="tx2"/>
                          </a:solidFill>
                        </a:rPr>
                        <a:t>Agent économique qui émet le titre</a:t>
                      </a:r>
                      <a:endParaRPr lang="fr-FR" b="1" u="sng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u="sng" dirty="0" smtClean="0">
                          <a:solidFill>
                            <a:srgbClr val="7030A0"/>
                          </a:solidFill>
                        </a:rPr>
                        <a:t>Nom du titre</a:t>
                      </a:r>
                      <a:endParaRPr lang="fr-FR" b="1" u="sng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Entreprises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Actions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Entreprises</a:t>
                      </a:r>
                      <a:r>
                        <a:rPr lang="fr-FR" baseline="0" dirty="0" smtClean="0">
                          <a:solidFill>
                            <a:schemeClr val="tx2"/>
                          </a:solidFill>
                        </a:rPr>
                        <a:t> et Etat</a:t>
                      </a:r>
                    </a:p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Obligations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Entreprises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Billets</a:t>
                      </a:r>
                      <a:r>
                        <a:rPr lang="fr-FR" baseline="0" dirty="0" smtClean="0">
                          <a:solidFill>
                            <a:srgbClr val="7030A0"/>
                          </a:solidFill>
                        </a:rPr>
                        <a:t> de trésorerie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Etat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Bons du Trésor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chemeClr val="tx2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chemeClr val="tx2"/>
                          </a:solidFill>
                        </a:rPr>
                        <a:t>Banques</a:t>
                      </a:r>
                    </a:p>
                    <a:p>
                      <a:pPr algn="ctr"/>
                      <a:endParaRPr lang="fr-FR" dirty="0">
                        <a:solidFill>
                          <a:schemeClr val="tx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 smtClean="0">
                        <a:solidFill>
                          <a:srgbClr val="7030A0"/>
                        </a:solidFill>
                      </a:endParaRPr>
                    </a:p>
                    <a:p>
                      <a:pPr algn="ctr"/>
                      <a:r>
                        <a:rPr lang="fr-FR" dirty="0" smtClean="0">
                          <a:solidFill>
                            <a:srgbClr val="7030A0"/>
                          </a:solidFill>
                        </a:rPr>
                        <a:t>Certificats de dépôt</a:t>
                      </a:r>
                      <a:endParaRPr lang="fr-FR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ZoneTexte 10"/>
          <p:cNvSpPr txBox="1"/>
          <p:nvPr/>
        </p:nvSpPr>
        <p:spPr>
          <a:xfrm>
            <a:off x="5572132" y="2500306"/>
            <a:ext cx="18573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B050"/>
                </a:solidFill>
              </a:rPr>
              <a:t>Marché financier</a:t>
            </a:r>
            <a:endParaRPr lang="fr-FR" sz="2000" b="1" dirty="0">
              <a:solidFill>
                <a:srgbClr val="00B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5572132" y="3786190"/>
            <a:ext cx="150019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C00000"/>
                </a:solidFill>
              </a:rPr>
              <a:t>Marché des 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titres de 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créances 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négociables 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(marché </a:t>
            </a:r>
          </a:p>
          <a:p>
            <a:r>
              <a:rPr lang="fr-FR" sz="2000" b="1" dirty="0" smtClean="0">
                <a:solidFill>
                  <a:srgbClr val="C00000"/>
                </a:solidFill>
              </a:rPr>
              <a:t>monétaire)</a:t>
            </a:r>
            <a:endParaRPr lang="fr-FR" sz="2000" b="1" dirty="0">
              <a:solidFill>
                <a:srgbClr val="C00000"/>
              </a:solidFill>
            </a:endParaRPr>
          </a:p>
        </p:txBody>
      </p:sp>
      <p:sp>
        <p:nvSpPr>
          <p:cNvPr id="16" name="Accolade fermante 15"/>
          <p:cNvSpPr/>
          <p:nvPr/>
        </p:nvSpPr>
        <p:spPr>
          <a:xfrm>
            <a:off x="6858016" y="2571744"/>
            <a:ext cx="357190" cy="3071834"/>
          </a:xfrm>
          <a:prstGeom prst="rightBrace">
            <a:avLst>
              <a:gd name="adj1" fmla="val 8333"/>
              <a:gd name="adj2" fmla="val 50441"/>
            </a:avLst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ZoneTexte 16"/>
          <p:cNvSpPr txBox="1"/>
          <p:nvPr/>
        </p:nvSpPr>
        <p:spPr>
          <a:xfrm>
            <a:off x="7215206" y="3429000"/>
            <a:ext cx="171448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/>
              <a:t>Marché unique des capitaux accessible à tous les agents économiques</a:t>
            </a:r>
            <a:endParaRPr lang="fr-FR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0" grpId="0" animBg="1"/>
      <p:bldP spid="11" grpId="0"/>
      <p:bldP spid="13" grpId="0"/>
      <p:bldP spid="16" grpId="0" animBg="1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"/>
          <p:cNvSpPr txBox="1">
            <a:spLocks noChangeArrowheads="1"/>
          </p:cNvSpPr>
          <p:nvPr/>
        </p:nvSpPr>
        <p:spPr bwMode="auto">
          <a:xfrm>
            <a:off x="326991" y="214290"/>
            <a:ext cx="881700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fr-FR" sz="2400" b="1" dirty="0" smtClean="0"/>
              <a:t>   </a:t>
            </a:r>
            <a:r>
              <a:rPr lang="fr-FR" sz="2400" b="1" u="sng" dirty="0" smtClean="0"/>
              <a:t>Trois </a:t>
            </a:r>
            <a:r>
              <a:rPr lang="fr-FR" sz="2400" b="1" u="sng" dirty="0" smtClean="0"/>
              <a:t>grandes formes de financement</a:t>
            </a:r>
            <a:endParaRPr lang="fr-FR" sz="2400" dirty="0" smtClean="0"/>
          </a:p>
        </p:txBody>
      </p:sp>
      <p:sp>
        <p:nvSpPr>
          <p:cNvPr id="5" name="ZoneTexte 4"/>
          <p:cNvSpPr txBox="1"/>
          <p:nvPr/>
        </p:nvSpPr>
        <p:spPr>
          <a:xfrm>
            <a:off x="214282" y="857232"/>
            <a:ext cx="2357422" cy="341632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1- </a:t>
            </a:r>
            <a:r>
              <a:rPr lang="fr-FR" u="sng" dirty="0" smtClean="0"/>
              <a:t>Financement interne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Les agents économiques utilisent leur épargne</a:t>
            </a:r>
          </a:p>
          <a:p>
            <a:pPr algn="ctr"/>
            <a:r>
              <a:rPr lang="fr-FR" dirty="0" smtClean="0"/>
              <a:t>(autofinancement)</a:t>
            </a:r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 smtClean="0"/>
          </a:p>
          <a:p>
            <a:pPr algn="ctr"/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2786050" y="857232"/>
            <a:ext cx="2357454" cy="3416320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2- </a:t>
            </a:r>
            <a:r>
              <a:rPr lang="fr-FR" u="sng" dirty="0" smtClean="0"/>
              <a:t>Financement externe direct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Titres émis sur le marché financier et le marché monétaire</a:t>
            </a:r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Financement grâce à l’épargne placée par les agents économiques</a:t>
            </a:r>
          </a:p>
          <a:p>
            <a:pPr algn="ctr"/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5643570" y="857232"/>
            <a:ext cx="3143272" cy="1477328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 smtClean="0"/>
              <a:t>3- </a:t>
            </a:r>
            <a:r>
              <a:rPr lang="fr-FR" u="sng" dirty="0" smtClean="0"/>
              <a:t>Financement externe indirect ou </a:t>
            </a:r>
            <a:r>
              <a:rPr lang="fr-FR" u="sng" dirty="0" err="1" smtClean="0"/>
              <a:t>intermédié</a:t>
            </a:r>
            <a:endParaRPr lang="fr-FR" dirty="0" smtClean="0"/>
          </a:p>
          <a:p>
            <a:pPr algn="ctr"/>
            <a:r>
              <a:rPr lang="fr-FR" dirty="0" smtClean="0"/>
              <a:t>=</a:t>
            </a:r>
          </a:p>
          <a:p>
            <a:pPr algn="ctr"/>
            <a:r>
              <a:rPr lang="fr-FR" dirty="0" smtClean="0"/>
              <a:t>Crédits bancaires qui correspondent soit à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643570" y="2500306"/>
            <a:ext cx="1643074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a) Une transformation (dépôts que les banques transforment en prêts)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7572396" y="2500306"/>
            <a:ext cx="1214446" cy="175432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 smtClean="0"/>
              <a:t>b) Une création monétaire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10" name="Accolade fermante 9"/>
          <p:cNvSpPr/>
          <p:nvPr/>
        </p:nvSpPr>
        <p:spPr>
          <a:xfrm rot="5400000">
            <a:off x="3393273" y="1178703"/>
            <a:ext cx="714380" cy="7072362"/>
          </a:xfrm>
          <a:prstGeom prst="rightBrac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ZoneTexte 10"/>
          <p:cNvSpPr txBox="1"/>
          <p:nvPr/>
        </p:nvSpPr>
        <p:spPr>
          <a:xfrm>
            <a:off x="2357422" y="5072074"/>
            <a:ext cx="3571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Financement non monétaire </a:t>
            </a:r>
          </a:p>
          <a:p>
            <a:r>
              <a:rPr lang="fr-FR" b="1" dirty="0" smtClean="0"/>
              <a:t>(épargne des agents </a:t>
            </a:r>
            <a:r>
              <a:rPr lang="fr-FR" b="1" dirty="0" smtClean="0"/>
              <a:t>économiques)</a:t>
            </a:r>
            <a:endParaRPr lang="fr-FR" b="1" dirty="0"/>
          </a:p>
        </p:txBody>
      </p:sp>
      <p:sp>
        <p:nvSpPr>
          <p:cNvPr id="12" name="ZoneTexte 11"/>
          <p:cNvSpPr txBox="1"/>
          <p:nvPr/>
        </p:nvSpPr>
        <p:spPr>
          <a:xfrm>
            <a:off x="7572332" y="5072074"/>
            <a:ext cx="15716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/>
              <a:t>Financement </a:t>
            </a:r>
          </a:p>
          <a:p>
            <a:r>
              <a:rPr lang="fr-FR" b="1" dirty="0" smtClean="0"/>
              <a:t>monétaire </a:t>
            </a:r>
            <a:r>
              <a:rPr lang="fr-FR" b="1" dirty="0" smtClean="0"/>
              <a:t> </a:t>
            </a:r>
          </a:p>
          <a:p>
            <a:r>
              <a:rPr lang="fr-FR" b="1" dirty="0" smtClean="0"/>
              <a:t>(création monétaire)</a:t>
            </a:r>
            <a:endParaRPr lang="fr-FR" b="1" dirty="0" smtClean="0"/>
          </a:p>
        </p:txBody>
      </p:sp>
      <p:sp>
        <p:nvSpPr>
          <p:cNvPr id="13" name="Accolade fermante 12"/>
          <p:cNvSpPr/>
          <p:nvPr/>
        </p:nvSpPr>
        <p:spPr>
          <a:xfrm rot="5400000">
            <a:off x="7822429" y="4036223"/>
            <a:ext cx="714380" cy="1357322"/>
          </a:xfrm>
          <a:prstGeom prst="rightBrace">
            <a:avLst>
              <a:gd name="adj1" fmla="val 12462"/>
              <a:gd name="adj2" fmla="val 50000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  <p:bldP spid="13" grpId="0" animBg="1"/>
    </p:bld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202</Words>
  <Application>Microsoft Office PowerPoint</Application>
  <PresentationFormat>Affichage à l'écran (4:3)</PresentationFormat>
  <Paragraphs>72</Paragraphs>
  <Slides>3</Slides>
  <Notes>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4" baseType="lpstr">
      <vt:lpstr>Thème Office</vt:lpstr>
      <vt:lpstr>Diapositive 1</vt:lpstr>
      <vt:lpstr>Diapositive 2</vt:lpstr>
      <vt:lpstr>Diapositive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flacher</dc:creator>
  <cp:lastModifiedBy>flacher</cp:lastModifiedBy>
  <cp:revision>1</cp:revision>
  <dcterms:created xsi:type="dcterms:W3CDTF">2020-05-13T14:38:40Z</dcterms:created>
  <dcterms:modified xsi:type="dcterms:W3CDTF">2020-05-13T14:41:25Z</dcterms:modified>
</cp:coreProperties>
</file>