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310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305" r:id="rId20"/>
    <p:sldId id="306" r:id="rId21"/>
    <p:sldId id="307" r:id="rId22"/>
    <p:sldId id="308" r:id="rId23"/>
    <p:sldId id="277" r:id="rId24"/>
    <p:sldId id="278" r:id="rId25"/>
    <p:sldId id="279" r:id="rId26"/>
    <p:sldId id="280" r:id="rId27"/>
    <p:sldId id="281" r:id="rId28"/>
    <p:sldId id="282" r:id="rId29"/>
    <p:sldId id="287" r:id="rId30"/>
    <p:sldId id="292" r:id="rId31"/>
    <p:sldId id="288" r:id="rId32"/>
    <p:sldId id="289" r:id="rId33"/>
    <p:sldId id="293" r:id="rId34"/>
    <p:sldId id="294" r:id="rId35"/>
    <p:sldId id="304" r:id="rId36"/>
    <p:sldId id="295" r:id="rId37"/>
    <p:sldId id="296" r:id="rId38"/>
    <p:sldId id="297" r:id="rId39"/>
    <p:sldId id="298" r:id="rId40"/>
    <p:sldId id="299" r:id="rId41"/>
    <p:sldId id="300" r:id="rId42"/>
    <p:sldId id="301" r:id="rId43"/>
  </p:sldIdLst>
  <p:sldSz cx="9144000" cy="6858000" type="screen4x3"/>
  <p:notesSz cx="6794500" cy="99314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24C74"/>
    <a:srgbClr val="FF66CC"/>
    <a:srgbClr val="DF007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8" autoAdjust="0"/>
    <p:restoredTop sz="94660"/>
  </p:normalViewPr>
  <p:slideViewPr>
    <p:cSldViewPr>
      <p:cViewPr>
        <p:scale>
          <a:sx n="115" d="100"/>
          <a:sy n="115" d="100"/>
        </p:scale>
        <p:origin x="1332" y="14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Graphique%20dans%20Microsoft%20PowerPoin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Iut-lumiere\donnees\Personnels\DUT\STID\_Partenariat\STAGE%20%20CONTRAT%20TUTORAT\CONTRATS\Contrats%2013-14\contrats%202013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 sz="136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 sz="1369" dirty="0"/>
              <a:t>Répartition des étudiants selon le statut initial depuis </a:t>
            </a:r>
            <a:r>
              <a:rPr lang="fr-FR" sz="1369" dirty="0" smtClean="0"/>
              <a:t>2008</a:t>
            </a:r>
            <a:endParaRPr lang="fr-FR" sz="1369" dirty="0"/>
          </a:p>
        </c:rich>
      </c:tx>
      <c:layout>
        <c:manualLayout>
          <c:xMode val="edge"/>
          <c:yMode val="edge"/>
          <c:x val="0.16852146860348999"/>
          <c:y val="2.0460249465529306E-2"/>
        </c:manualLayout>
      </c:layout>
      <c:spPr>
        <a:noFill/>
        <a:ln w="19320">
          <a:noFill/>
        </a:ln>
      </c:spPr>
    </c:title>
    <c:plotArea>
      <c:layout>
        <c:manualLayout>
          <c:layoutTarget val="inner"/>
          <c:xMode val="edge"/>
          <c:yMode val="edge"/>
          <c:x val="0.43243243243243201"/>
          <c:y val="0.26598465473145805"/>
          <c:w val="0.36406995230524614"/>
          <c:h val="0.58567774936061401"/>
        </c:manualLayout>
      </c:layout>
      <c:pieChart>
        <c:varyColors val="1"/>
        <c:ser>
          <c:idx val="0"/>
          <c:order val="0"/>
          <c:spPr>
            <a:solidFill>
              <a:srgbClr val="63AAFE"/>
            </a:solidFill>
            <a:ln w="966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CC00"/>
              </a:solidFill>
              <a:ln w="966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CC99FF"/>
              </a:solidFill>
              <a:ln w="966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58C"/>
              </a:solidFill>
              <a:ln w="966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FF9900"/>
              </a:solidFill>
              <a:ln w="966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19320">
                <a:noFill/>
              </a:ln>
            </c:spPr>
            <c:txPr>
              <a:bodyPr/>
              <a:lstStyle/>
              <a:p>
                <a:pPr>
                  <a:defRPr sz="989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Percent val="1"/>
            <c:showLeaderLines val="1"/>
          </c:dLbls>
          <c:cat>
            <c:strRef>
              <c:f>Feuil1!$B$2:$E$2</c:f>
              <c:strCache>
                <c:ptCount val="4"/>
                <c:pt idx="0">
                  <c:v>Lycéen</c:v>
                </c:pt>
                <c:pt idx="1">
                  <c:v>Etudiant</c:v>
                </c:pt>
                <c:pt idx="2">
                  <c:v>Salarié</c:v>
                </c:pt>
                <c:pt idx="3">
                  <c:v>Demandeur d'emploi</c:v>
                </c:pt>
              </c:strCache>
            </c:strRef>
          </c:cat>
          <c:val>
            <c:numRef>
              <c:f>Feuil1!$B$12:$E$12</c:f>
              <c:numCache>
                <c:formatCode>General</c:formatCode>
                <c:ptCount val="4"/>
                <c:pt idx="0">
                  <c:v>167</c:v>
                </c:pt>
                <c:pt idx="1">
                  <c:v>63</c:v>
                </c:pt>
                <c:pt idx="2">
                  <c:v>14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  <c:spPr>
        <a:noFill/>
        <a:ln w="19320">
          <a:noFill/>
        </a:ln>
      </c:spPr>
    </c:plotArea>
    <c:legend>
      <c:legendPos val="r"/>
      <c:layout>
        <c:manualLayout>
          <c:xMode val="edge"/>
          <c:yMode val="edge"/>
          <c:x val="1.330561504812678E-2"/>
          <c:y val="0.21135532347702524"/>
          <c:w val="0.30904543474656604"/>
          <c:h val="0.69489464002413814"/>
        </c:manualLayout>
      </c:layout>
      <c:spPr>
        <a:solidFill>
          <a:srgbClr val="FFFFFF"/>
        </a:solidFill>
        <a:ln w="2415">
          <a:solidFill>
            <a:srgbClr val="000000"/>
          </a:solidFill>
          <a:prstDash val="solid"/>
        </a:ln>
      </c:spPr>
      <c:txPr>
        <a:bodyPr/>
        <a:lstStyle/>
        <a:p>
          <a:pPr>
            <a:defRPr sz="1369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zero"/>
  </c:chart>
  <c:spPr>
    <a:solidFill>
      <a:srgbClr val="FFFFFF"/>
    </a:solidFill>
    <a:ln w="2415">
      <a:solidFill>
        <a:srgbClr val="000000"/>
      </a:solidFill>
      <a:prstDash val="solid"/>
    </a:ln>
  </c:spPr>
  <c:txPr>
    <a:bodyPr/>
    <a:lstStyle/>
    <a:p>
      <a:pPr>
        <a:defRPr sz="723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 sz="1400"/>
            </a:pPr>
            <a:r>
              <a:rPr lang="fr-FR" sz="1400" b="1" i="0" baseline="0">
                <a:effectLst/>
              </a:rPr>
              <a:t>Répartition des étudiants selon le type de baccalauréat depuis 2007 </a:t>
            </a:r>
            <a:endParaRPr lang="fr-FR" sz="1400">
              <a:effectLst/>
            </a:endParaRPr>
          </a:p>
        </c:rich>
      </c:tx>
      <c:layout>
        <c:manualLayout>
          <c:xMode val="edge"/>
          <c:yMode val="edge"/>
          <c:x val="0.14041666666666669"/>
          <c:y val="0"/>
        </c:manualLayout>
      </c:layout>
      <c:overlay val="1"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888888888888889E-2"/>
          <c:y val="9.9009900990099056E-2"/>
          <c:w val="0.93888888888888899"/>
          <c:h val="0.84791117694446605"/>
        </c:manualLayout>
      </c:layout>
      <c:pie3DChart>
        <c:varyColors val="1"/>
        <c:ser>
          <c:idx val="0"/>
          <c:order val="0"/>
          <c:spPr>
            <a:solidFill>
              <a:srgbClr val="FFFF00"/>
            </a:solidFill>
          </c:spPr>
          <c:dPt>
            <c:idx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1"/>
            <c:spPr>
              <a:solidFill>
                <a:srgbClr val="FF66CC"/>
              </a:solidFill>
            </c:spPr>
          </c:dPt>
          <c:dPt>
            <c:idx val="3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inEnd"/>
            <c:showPercent val="1"/>
            <c:showLeaderLines val="1"/>
          </c:dLbls>
          <c:cat>
            <c:strRef>
              <c:f>'[Graphique dans Microsoft PowerPoint]Feuil1'!$B$5;'[Graphique dans Microsoft PowerPoint]Feuil1'!$B$7;'[Graphique dans Microsoft PowerPoint]Feuil1'!$B$9;'[Graphique dans Microsoft PowerPoint]Feuil1'!$B$11</c:f>
              <c:strCache>
                <c:ptCount val="4"/>
                <c:pt idx="0">
                  <c:v>S</c:v>
                </c:pt>
                <c:pt idx="1">
                  <c:v>E.S.</c:v>
                </c:pt>
                <c:pt idx="2">
                  <c:v>STT/STG/STI/ STI2D</c:v>
                </c:pt>
                <c:pt idx="3">
                  <c:v>Autres</c:v>
                </c:pt>
              </c:strCache>
            </c:strRef>
          </c:cat>
          <c:val>
            <c:numRef>
              <c:f>'[Graphique dans Microsoft PowerPoint]Feuil1'!$I$5;'[Graphique dans Microsoft PowerPoint]Feuil1'!$I$7;'[Graphique dans Microsoft PowerPoint]Feuil1'!$I$9;'[Graphique dans Microsoft PowerPoint]Feuil1'!$I$11</c:f>
              <c:numCache>
                <c:formatCode>General</c:formatCode>
                <c:ptCount val="4"/>
                <c:pt idx="0">
                  <c:v>132</c:v>
                </c:pt>
                <c:pt idx="1">
                  <c:v>86</c:v>
                </c:pt>
                <c:pt idx="2">
                  <c:v>14</c:v>
                </c:pt>
                <c:pt idx="3">
                  <c:v>9</c:v>
                </c:pt>
              </c:numCache>
            </c:numRef>
          </c:val>
        </c:ser>
        <c:dLbls/>
      </c:pie3DChart>
    </c:plotArea>
    <c:legend>
      <c:legendPos val="b"/>
      <c:layout>
        <c:manualLayout>
          <c:xMode val="edge"/>
          <c:yMode val="edge"/>
          <c:x val="0.14538951785048043"/>
          <c:y val="0.87141186559600858"/>
          <c:w val="0.78661764436044701"/>
          <c:h val="0.11637528044887127"/>
        </c:manualLayout>
      </c:layout>
      <c:txPr>
        <a:bodyPr/>
        <a:lstStyle/>
        <a:p>
          <a:pPr rtl="0">
            <a:defRPr/>
          </a:pPr>
          <a:endParaRPr lang="fr-FR"/>
        </a:p>
      </c:tx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 sz="1177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 dirty="0"/>
              <a:t>Répartition des étudiants selon le sexe depuis </a:t>
            </a:r>
            <a:r>
              <a:rPr lang="fr-FR" dirty="0" smtClean="0"/>
              <a:t>2007</a:t>
            </a:r>
            <a:endParaRPr lang="fr-FR" dirty="0"/>
          </a:p>
        </c:rich>
      </c:tx>
      <c:layout>
        <c:manualLayout>
          <c:xMode val="edge"/>
          <c:yMode val="edge"/>
          <c:x val="0.13530650961848797"/>
          <c:y val="1.9607930565777004E-2"/>
        </c:manualLayout>
      </c:layout>
      <c:spPr>
        <a:noFill/>
        <a:ln w="17847">
          <a:noFill/>
        </a:ln>
      </c:spPr>
    </c:title>
    <c:plotArea>
      <c:layout>
        <c:manualLayout>
          <c:layoutTarget val="inner"/>
          <c:xMode val="edge"/>
          <c:yMode val="edge"/>
          <c:x val="0.35095137420718808"/>
          <c:y val="0.3406862745098041"/>
          <c:w val="0.45243128964059193"/>
          <c:h val="0.52450980392156898"/>
        </c:manualLayout>
      </c:layout>
      <c:pieChart>
        <c:varyColors val="1"/>
        <c:ser>
          <c:idx val="0"/>
          <c:order val="0"/>
          <c:spPr>
            <a:solidFill>
              <a:srgbClr val="F20884"/>
            </a:solidFill>
            <a:ln w="8923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CC00"/>
              </a:solidFill>
              <a:ln w="8923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CC99FF"/>
              </a:solidFill>
              <a:ln w="8923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17847">
                <a:noFill/>
              </a:ln>
            </c:spPr>
            <c:txPr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Percent val="1"/>
            <c:showLeaderLines val="1"/>
          </c:dLbls>
          <c:cat>
            <c:strRef>
              <c:f>(Feuil1!$D$5,Feuil1!$E$5)</c:f>
              <c:strCache>
                <c:ptCount val="2"/>
                <c:pt idx="0">
                  <c:v>Garçons</c:v>
                </c:pt>
                <c:pt idx="1">
                  <c:v>Filles</c:v>
                </c:pt>
              </c:strCache>
            </c:strRef>
          </c:cat>
          <c:val>
            <c:numRef>
              <c:f>(Feuil1!$D$18,Feuil1!$E$18)</c:f>
              <c:numCache>
                <c:formatCode>General</c:formatCode>
                <c:ptCount val="2"/>
                <c:pt idx="0">
                  <c:v>190</c:v>
                </c:pt>
                <c:pt idx="1">
                  <c:v>182</c:v>
                </c:pt>
              </c:numCache>
            </c:numRef>
          </c:val>
        </c:ser>
        <c:dLbls/>
        <c:firstSliceAng val="0"/>
      </c:pieChart>
      <c:spPr>
        <a:noFill/>
        <a:ln w="17847">
          <a:noFill/>
        </a:ln>
      </c:spPr>
    </c:plotArea>
    <c:legend>
      <c:legendPos val="r"/>
      <c:layout>
        <c:manualLayout>
          <c:xMode val="edge"/>
          <c:yMode val="edge"/>
          <c:x val="0"/>
          <c:y val="0.50193050193050193"/>
          <c:w val="0.30072463768115898"/>
          <c:h val="0.31274131274131295"/>
        </c:manualLayout>
      </c:layout>
      <c:spPr>
        <a:solidFill>
          <a:srgbClr val="FFFFFF"/>
        </a:solidFill>
        <a:ln w="2231">
          <a:solidFill>
            <a:srgbClr val="000000"/>
          </a:solidFill>
          <a:prstDash val="solid"/>
        </a:ln>
      </c:spPr>
      <c:txPr>
        <a:bodyPr/>
        <a:lstStyle/>
        <a:p>
          <a:pPr>
            <a:defRPr sz="913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zero"/>
  </c:chart>
  <c:spPr>
    <a:solidFill>
      <a:srgbClr val="FFFFFF"/>
    </a:solidFill>
    <a:ln w="2231">
      <a:solidFill>
        <a:srgbClr val="000000"/>
      </a:solidFill>
      <a:prstDash val="solid"/>
    </a:ln>
  </c:spPr>
  <c:txPr>
    <a:bodyPr/>
    <a:lstStyle/>
    <a:p>
      <a:pPr>
        <a:defRPr sz="6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layout>
        <c:manualLayout>
          <c:xMode val="edge"/>
          <c:yMode val="edge"/>
          <c:x val="5.8190201729106633E-2"/>
          <c:y val="2.6465028355387527E-2"/>
        </c:manualLayout>
      </c:layout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1"/>
          <c:order val="0"/>
          <c:tx>
            <c:strRef>
              <c:f>Feuil1!$G$1</c:f>
              <c:strCache>
                <c:ptCount val="1"/>
                <c:pt idx="0">
                  <c:v>Répartition des étudiants en pourcentage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cat>
            <c:strRef>
              <c:f>Feuil1!$A$2:$A$10</c:f>
              <c:strCache>
                <c:ptCount val="9"/>
                <c:pt idx="0">
                  <c:v>Ain</c:v>
                </c:pt>
                <c:pt idx="1">
                  <c:v>Ardeche</c:v>
                </c:pt>
                <c:pt idx="2">
                  <c:v>Isère</c:v>
                </c:pt>
                <c:pt idx="3">
                  <c:v>Loire</c:v>
                </c:pt>
                <c:pt idx="4">
                  <c:v>Rhône</c:v>
                </c:pt>
                <c:pt idx="5">
                  <c:v>Savoie</c:v>
                </c:pt>
                <c:pt idx="6">
                  <c:v>Haute savoie</c:v>
                </c:pt>
                <c:pt idx="7">
                  <c:v>Drôme</c:v>
                </c:pt>
                <c:pt idx="8">
                  <c:v>Reste de la France</c:v>
                </c:pt>
              </c:strCache>
            </c:strRef>
          </c:cat>
          <c:val>
            <c:numRef>
              <c:f>Feuil1!$G$2:$G$10</c:f>
              <c:numCache>
                <c:formatCode>General</c:formatCode>
                <c:ptCount val="9"/>
                <c:pt idx="0">
                  <c:v>10.599078341013822</c:v>
                </c:pt>
                <c:pt idx="1">
                  <c:v>2.7649769585253461</c:v>
                </c:pt>
                <c:pt idx="2">
                  <c:v>13.364055299539173</c:v>
                </c:pt>
                <c:pt idx="3">
                  <c:v>6.4516129032258069</c:v>
                </c:pt>
                <c:pt idx="4">
                  <c:v>58.986175115207374</c:v>
                </c:pt>
                <c:pt idx="5">
                  <c:v>1.1520737327188941</c:v>
                </c:pt>
                <c:pt idx="6">
                  <c:v>2.9953917050691241</c:v>
                </c:pt>
                <c:pt idx="7">
                  <c:v>3.6866359447004609</c:v>
                </c:pt>
                <c:pt idx="8">
                  <c:v>43.778801843317972</c:v>
                </c:pt>
              </c:numCache>
            </c:numRef>
          </c:val>
        </c:ser>
        <c:dLbls/>
        <c:axId val="72892416"/>
        <c:axId val="72893952"/>
      </c:barChart>
      <c:catAx>
        <c:axId val="728924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200" baseline="0"/>
            </a:pPr>
            <a:endParaRPr lang="fr-FR"/>
          </a:p>
        </c:txPr>
        <c:crossAx val="72893952"/>
        <c:crosses val="autoZero"/>
        <c:auto val="1"/>
        <c:lblAlgn val="ctr"/>
        <c:lblOffset val="100"/>
      </c:catAx>
      <c:valAx>
        <c:axId val="72893952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200"/>
            </a:pPr>
            <a:endParaRPr lang="fr-FR"/>
          </a:p>
        </c:txPr>
        <c:crossAx val="728924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729957805907218"/>
          <c:y val="0.5432525951557089"/>
          <c:w val="0.25277306042796521"/>
          <c:h val="0.31238676450887892"/>
        </c:manualLayout>
      </c:layout>
      <c:spPr>
        <a:noFill/>
        <a:ln w="25400">
          <a:noFill/>
        </a:ln>
      </c:spPr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800"/>
      </a:pPr>
      <a:endParaRPr lang="fr-F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Diplômés</c:v>
                </c:pt>
              </c:strCache>
            </c:strRef>
          </c:tx>
          <c:spPr>
            <a:gradFill rotWithShape="0">
              <a:gsLst>
                <a:gs pos="0">
                  <a:srgbClr val="537E25"/>
                </a:gs>
                <a:gs pos="50000">
                  <a:srgbClr val="7AB73A"/>
                </a:gs>
                <a:gs pos="100000">
                  <a:srgbClr val="92DA46"/>
                </a:gs>
              </a:gsLst>
              <a:path path="rect">
                <a:fillToRect l="50000" t="50000" r="50000" b="50000"/>
              </a:path>
            </a:gradFill>
            <a:ln w="12714">
              <a:solidFill>
                <a:srgbClr val="000000"/>
              </a:solidFill>
              <a:prstDash val="solid"/>
            </a:ln>
          </c:spPr>
          <c:dLbls>
            <c:dLblPos val="inEnd"/>
            <c:showVal val="1"/>
          </c:dLbls>
          <c:cat>
            <c:strRef>
              <c:f>Feuil1!$A$2:$A$6</c:f>
              <c:strCache>
                <c:ptCount val="5"/>
                <c:pt idx="0">
                  <c:v>Emploi</c:v>
                </c:pt>
                <c:pt idx="1">
                  <c:v>Recherche d'emploi</c:v>
                </c:pt>
                <c:pt idx="2">
                  <c:v>Licence pro</c:v>
                </c:pt>
                <c:pt idx="3">
                  <c:v>L3 STAT</c:v>
                </c:pt>
                <c:pt idx="4">
                  <c:v>Ecole d'ingénieur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4</c:v>
                </c:pt>
                <c:pt idx="1">
                  <c:v>1</c:v>
                </c:pt>
                <c:pt idx="2">
                  <c:v>17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dLbls>
          <c:showVal val="1"/>
        </c:dLbls>
        <c:axId val="84619264"/>
        <c:axId val="84620800"/>
      </c:barChart>
      <c:catAx>
        <c:axId val="84619264"/>
        <c:scaling>
          <c:orientation val="minMax"/>
        </c:scaling>
        <c:axPos val="b"/>
        <c:numFmt formatCode="General" sourceLinked="1"/>
        <c:tickLblPos val="nextTo"/>
        <c:spPr>
          <a:ln w="3179">
            <a:solidFill>
              <a:srgbClr val="808080"/>
            </a:solidFill>
            <a:prstDash val="solid"/>
          </a:ln>
        </c:spPr>
        <c:txPr>
          <a:bodyPr rot="-2700000" vert="horz"/>
          <a:lstStyle/>
          <a:p>
            <a:pPr>
              <a:defRPr sz="1101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84620800"/>
        <c:crosses val="autoZero"/>
        <c:auto val="1"/>
        <c:lblAlgn val="ctr"/>
        <c:lblOffset val="100"/>
      </c:catAx>
      <c:valAx>
        <c:axId val="84620800"/>
        <c:scaling>
          <c:orientation val="minMax"/>
        </c:scaling>
        <c:axPos val="l"/>
        <c:majorGridlines>
          <c:spPr>
            <a:ln w="3179">
              <a:solidFill>
                <a:srgbClr val="808080"/>
              </a:solidFill>
              <a:prstDash val="solid"/>
            </a:ln>
          </c:spPr>
        </c:majorGridlines>
        <c:numFmt formatCode="General" sourceLinked="1"/>
        <c:tickLblPos val="nextTo"/>
        <c:spPr>
          <a:ln w="3179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101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84619264"/>
        <c:crosses val="autoZero"/>
        <c:crossBetween val="between"/>
      </c:valAx>
      <c:spPr>
        <a:noFill/>
        <a:ln w="2542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72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</c:legendEntry>
      <c:layout>
        <c:manualLayout>
          <c:xMode val="edge"/>
          <c:yMode val="edge"/>
          <c:x val="0.71830985915492995"/>
          <c:y val="0.32022471910112404"/>
          <c:w val="0.27464788732394407"/>
          <c:h val="9.5505617977528101E-2"/>
        </c:manualLayout>
      </c:layout>
      <c:spPr>
        <a:noFill/>
        <a:ln w="25429">
          <a:noFill/>
        </a:ln>
      </c:spPr>
      <c:txPr>
        <a:bodyPr/>
        <a:lstStyle/>
        <a:p>
          <a:pPr>
            <a:defRPr sz="1101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</c:chart>
  <c:spPr>
    <a:solidFill>
      <a:srgbClr val="FFFFFF"/>
    </a:solidFill>
    <a:ln w="3179">
      <a:solidFill>
        <a:srgbClr val="000000"/>
      </a:solidFill>
      <a:prstDash val="solid"/>
    </a:ln>
  </c:spPr>
  <c:txPr>
    <a:bodyPr/>
    <a:lstStyle/>
    <a:p>
      <a:pPr>
        <a:defRPr sz="1802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18"/>
  <c:chart>
    <c:title>
      <c:tx>
        <c:rich>
          <a:bodyPr/>
          <a:lstStyle/>
          <a:p>
            <a:pPr>
              <a:defRPr sz="1400"/>
            </a:pPr>
            <a:r>
              <a:rPr lang="fr-FR" sz="1600" dirty="0" smtClean="0">
                <a:latin typeface="Humnst777 BT" panose="020B0603030504020204" pitchFamily="34" charset="0"/>
              </a:rPr>
              <a:t>Situation </a:t>
            </a:r>
            <a:r>
              <a:rPr lang="fr-FR" sz="1600" dirty="0">
                <a:latin typeface="Humnst777 BT" panose="020B0603030504020204" pitchFamily="34" charset="0"/>
              </a:rPr>
              <a:t>des </a:t>
            </a:r>
            <a:r>
              <a:rPr lang="fr-FR" sz="1600" dirty="0" smtClean="0">
                <a:latin typeface="Humnst777 BT" panose="020B0603030504020204" pitchFamily="34" charset="0"/>
              </a:rPr>
              <a:t>diplômés de</a:t>
            </a:r>
            <a:r>
              <a:rPr lang="fr-FR" sz="1600" baseline="0" dirty="0" smtClean="0">
                <a:latin typeface="Humnst777 BT" panose="020B0603030504020204" pitchFamily="34" charset="0"/>
              </a:rPr>
              <a:t> </a:t>
            </a:r>
            <a:r>
              <a:rPr lang="fr-FR" sz="1600" dirty="0" smtClean="0">
                <a:latin typeface="Humnst777 BT" panose="020B0603030504020204" pitchFamily="34" charset="0"/>
              </a:rPr>
              <a:t>la promo</a:t>
            </a:r>
            <a:r>
              <a:rPr lang="fr-FR" sz="1600" baseline="0" dirty="0" smtClean="0">
                <a:latin typeface="Humnst777 BT" panose="020B0603030504020204" pitchFamily="34" charset="0"/>
              </a:rPr>
              <a:t> </a:t>
            </a:r>
            <a:r>
              <a:rPr lang="fr-FR" sz="1600" dirty="0" smtClean="0">
                <a:latin typeface="Humnst777 BT" panose="020B0603030504020204" pitchFamily="34" charset="0"/>
              </a:rPr>
              <a:t>2010,</a:t>
            </a:r>
            <a:r>
              <a:rPr lang="fr-FR" sz="1600" baseline="0" dirty="0" smtClean="0">
                <a:latin typeface="Humnst777 BT" panose="020B0603030504020204" pitchFamily="34" charset="0"/>
              </a:rPr>
              <a:t> </a:t>
            </a:r>
            <a:r>
              <a:rPr lang="fr-FR" sz="1600" dirty="0" smtClean="0">
                <a:latin typeface="Humnst777 BT" panose="020B0603030504020204" pitchFamily="34" charset="0"/>
              </a:rPr>
              <a:t>30</a:t>
            </a:r>
            <a:r>
              <a:rPr lang="fr-FR" sz="1600" baseline="0" dirty="0" smtClean="0">
                <a:latin typeface="Humnst777 BT" panose="020B0603030504020204" pitchFamily="34" charset="0"/>
              </a:rPr>
              <a:t> mois après leur diplôme </a:t>
            </a:r>
            <a:endParaRPr lang="fr-FR" sz="1600" dirty="0">
              <a:latin typeface="Humnst777 BT" panose="020B0603030504020204" pitchFamily="34" charset="0"/>
            </a:endParaRPr>
          </a:p>
        </c:rich>
      </c:tx>
      <c:layout>
        <c:manualLayout>
          <c:xMode val="edge"/>
          <c:yMode val="edge"/>
          <c:x val="0.14045352292297739"/>
          <c:y val="1.2295318049381675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situation des diplomés 2010 en 2013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F24C74"/>
              </a:solidFill>
            </c:spPr>
          </c:dPt>
          <c:dPt>
            <c:idx val="4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Lbls>
            <c:showPercent val="1"/>
            <c:showLeaderLines val="1"/>
          </c:dLbls>
          <c:cat>
            <c:strRef>
              <c:f>Feuil1!$A$2:$A$6</c:f>
              <c:strCache>
                <c:ptCount val="5"/>
                <c:pt idx="0">
                  <c:v>Poursuite d'études</c:v>
                </c:pt>
                <c:pt idx="1">
                  <c:v>Reprise d'études</c:v>
                </c:pt>
                <c:pt idx="2">
                  <c:v>Emploi</c:v>
                </c:pt>
                <c:pt idx="3">
                  <c:v>Recherche d'emploi</c:v>
                </c:pt>
                <c:pt idx="4">
                  <c:v>Inactivité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7</c:v>
                </c:pt>
                <c:pt idx="2">
                  <c:v>16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  <c:legendEntry>
        <c:idx val="1"/>
        <c:delete val="1"/>
      </c:legendEntry>
      <c:layout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zero"/>
  </c:chart>
  <c:txPr>
    <a:bodyPr/>
    <a:lstStyle/>
    <a:p>
      <a:pPr>
        <a:defRPr sz="1800"/>
      </a:pPr>
      <a:endParaRPr lang="fr-F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dPt>
            <c:idx val="0"/>
            <c:spPr>
              <a:solidFill>
                <a:srgbClr val="EB95ED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FFCCCC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Pt>
            <c:idx val="4"/>
            <c:spPr>
              <a:solidFill>
                <a:srgbClr val="FF3399"/>
              </a:solidFill>
            </c:spPr>
          </c:dPt>
          <c:dPt>
            <c:idx val="5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dPt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Val val="1"/>
            <c:showLeaderLines val="1"/>
          </c:dLbls>
          <c:cat>
            <c:strRef>
              <c:f>'analyse '!$C$4:$C$9</c:f>
              <c:strCache>
                <c:ptCount val="6"/>
                <c:pt idx="0">
                  <c:v>ETUDE MARKETING</c:v>
                </c:pt>
                <c:pt idx="1">
                  <c:v>PILOTAGE ACTIVITE</c:v>
                </c:pt>
                <c:pt idx="2">
                  <c:v>SANTE PUBLIQUE /BIOSTAT </c:v>
                </c:pt>
                <c:pt idx="3">
                  <c:v>ETUDE SOCIO ECONOMIQUE</c:v>
                </c:pt>
                <c:pt idx="4">
                  <c:v>QUALITE</c:v>
                </c:pt>
                <c:pt idx="5">
                  <c:v>INFORMATIQUE DECISIONNELLE</c:v>
                </c:pt>
              </c:strCache>
            </c:strRef>
          </c:cat>
          <c:val>
            <c:numRef>
              <c:f>'analyse '!$E$4:$E$9</c:f>
              <c:numCache>
                <c:formatCode>0%</c:formatCode>
                <c:ptCount val="6"/>
                <c:pt idx="0">
                  <c:v>0.34375</c:v>
                </c:pt>
                <c:pt idx="1">
                  <c:v>0.40625</c:v>
                </c:pt>
                <c:pt idx="2">
                  <c:v>9.3750000000000028E-2</c:v>
                </c:pt>
                <c:pt idx="3">
                  <c:v>6.25E-2</c:v>
                </c:pt>
                <c:pt idx="4">
                  <c:v>3.125E-2</c:v>
                </c:pt>
                <c:pt idx="5">
                  <c:v>0.15625000000000003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62147639389099663"/>
          <c:y val="0.1530775929969711"/>
          <c:w val="0.3667674527964217"/>
          <c:h val="0.63285007140066984"/>
        </c:manualLayout>
      </c:layout>
    </c:legend>
    <c:plotVisOnly val="1"/>
    <c:dispBlanksAs val="zero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F6C1B5-188B-4C53-AB4F-C0BA9DB75C5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007AEFE6-46EF-4ED6-B0F5-14E61027DFAA}">
      <dgm:prSet/>
      <dgm:spPr>
        <a:solidFill>
          <a:srgbClr val="92D05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DUT STID</a:t>
          </a:r>
        </a:p>
      </dgm:t>
    </dgm:pt>
    <dgm:pt modelId="{82008BCA-97E2-4D7A-BC5F-249D3595D087}" type="parTrans" cxnId="{588AD105-9A7A-4801-89A7-B4F9ECB37F6E}">
      <dgm:prSet/>
      <dgm:spPr/>
      <dgm:t>
        <a:bodyPr/>
        <a:lstStyle/>
        <a:p>
          <a:endParaRPr lang="fr-FR"/>
        </a:p>
      </dgm:t>
    </dgm:pt>
    <dgm:pt modelId="{0AFDA3E9-ABC2-41E7-BE78-A3FFD0F3AD65}" type="sibTrans" cxnId="{588AD105-9A7A-4801-89A7-B4F9ECB37F6E}">
      <dgm:prSet/>
      <dgm:spPr/>
      <dgm:t>
        <a:bodyPr/>
        <a:lstStyle/>
        <a:p>
          <a:endParaRPr lang="fr-FR"/>
        </a:p>
      </dgm:t>
    </dgm:pt>
    <dgm:pt modelId="{23E5EB14-A0BE-487B-A321-21E8BE4587AD}">
      <dgm:prSet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Qualité</a:t>
          </a:r>
        </a:p>
      </dgm:t>
    </dgm:pt>
    <dgm:pt modelId="{8D5B7B2D-B1E8-4AFB-9D3A-77F6165DFC7D}" type="parTrans" cxnId="{BE0D7FEF-9EC5-4388-A8A2-CE8046C738AF}">
      <dgm:prSet/>
      <dgm:spPr/>
      <dgm:t>
        <a:bodyPr/>
        <a:lstStyle/>
        <a:p>
          <a:endParaRPr lang="fr-FR"/>
        </a:p>
      </dgm:t>
    </dgm:pt>
    <dgm:pt modelId="{D34241F7-8DF0-4EA0-8083-C063380E552F}" type="sibTrans" cxnId="{BE0D7FEF-9EC5-4388-A8A2-CE8046C738AF}">
      <dgm:prSet/>
      <dgm:spPr/>
      <dgm:t>
        <a:bodyPr/>
        <a:lstStyle/>
        <a:p>
          <a:endParaRPr lang="fr-FR"/>
        </a:p>
      </dgm:t>
    </dgm:pt>
    <dgm:pt modelId="{2B36CBDA-1A7B-498E-BEE6-A298962986E7}">
      <dgm:prSet/>
      <dgm:spPr>
        <a:solidFill>
          <a:srgbClr val="92D05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Marketing</a:t>
          </a:r>
        </a:p>
      </dgm:t>
    </dgm:pt>
    <dgm:pt modelId="{D05426D5-89C1-42AC-B66F-739977D7E227}" type="parTrans" cxnId="{9B7C16DC-1D46-46EC-BEA3-55A34A50E17C}">
      <dgm:prSet/>
      <dgm:spPr/>
      <dgm:t>
        <a:bodyPr/>
        <a:lstStyle/>
        <a:p>
          <a:endParaRPr lang="fr-FR"/>
        </a:p>
      </dgm:t>
    </dgm:pt>
    <dgm:pt modelId="{DA8B3A09-F906-40BA-B31D-096218D62C67}" type="sibTrans" cxnId="{9B7C16DC-1D46-46EC-BEA3-55A34A50E17C}">
      <dgm:prSet/>
      <dgm:spPr/>
      <dgm:t>
        <a:bodyPr/>
        <a:lstStyle/>
        <a:p>
          <a:endParaRPr lang="fr-FR"/>
        </a:p>
      </dgm:t>
    </dgm:pt>
    <dgm:pt modelId="{4229ED0F-0054-4AA3-A219-7C971C9A8228}">
      <dgm:prSet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Informatique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Décisionnelle</a:t>
          </a:r>
        </a:p>
      </dgm:t>
    </dgm:pt>
    <dgm:pt modelId="{36B4FC67-6307-4BF8-AB47-6E8BB2C853B4}" type="parTrans" cxnId="{8FFEA12B-0D89-4F58-8956-6A9BDD1CFCA7}">
      <dgm:prSet/>
      <dgm:spPr/>
      <dgm:t>
        <a:bodyPr/>
        <a:lstStyle/>
        <a:p>
          <a:endParaRPr lang="fr-FR"/>
        </a:p>
      </dgm:t>
    </dgm:pt>
    <dgm:pt modelId="{29D902B5-966D-4279-B414-BB99FF51415C}" type="sibTrans" cxnId="{8FFEA12B-0D89-4F58-8956-6A9BDD1CFCA7}">
      <dgm:prSet/>
      <dgm:spPr/>
      <dgm:t>
        <a:bodyPr/>
        <a:lstStyle/>
        <a:p>
          <a:endParaRPr lang="fr-FR"/>
        </a:p>
      </dgm:t>
    </dgm:pt>
    <dgm:pt modelId="{718C8BC5-1464-4D5D-AC65-B926BDBFB7DF}">
      <dgm:prSet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Gestion des risques : banques et assurances</a:t>
          </a:r>
        </a:p>
      </dgm:t>
    </dgm:pt>
    <dgm:pt modelId="{5E7A43D3-3432-4F1B-914B-9EE03DA7C75D}" type="parTrans" cxnId="{7BC46820-5155-4935-B74C-4DDE753146C4}">
      <dgm:prSet/>
      <dgm:spPr/>
      <dgm:t>
        <a:bodyPr/>
        <a:lstStyle/>
        <a:p>
          <a:endParaRPr lang="fr-FR"/>
        </a:p>
      </dgm:t>
    </dgm:pt>
    <dgm:pt modelId="{39284242-96F5-4988-B09C-7FAE1722F3C7}" type="sibTrans" cxnId="{7BC46820-5155-4935-B74C-4DDE753146C4}">
      <dgm:prSet/>
      <dgm:spPr/>
      <dgm:t>
        <a:bodyPr/>
        <a:lstStyle/>
        <a:p>
          <a:endParaRPr lang="fr-FR"/>
        </a:p>
      </dgm:t>
    </dgm:pt>
    <dgm:pt modelId="{37B00466-ADA6-4A47-A705-CD32F02E855F}">
      <dgm:prSet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Études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Cliniques</a:t>
          </a:r>
        </a:p>
      </dgm:t>
    </dgm:pt>
    <dgm:pt modelId="{54954432-EBBE-45C2-AE3B-2897A1B2D128}" type="parTrans" cxnId="{4E13FC2C-C6EF-498C-AA9A-C0975BB78DA1}">
      <dgm:prSet/>
      <dgm:spPr/>
      <dgm:t>
        <a:bodyPr/>
        <a:lstStyle/>
        <a:p>
          <a:endParaRPr lang="fr-FR"/>
        </a:p>
      </dgm:t>
    </dgm:pt>
    <dgm:pt modelId="{60374F91-B5C5-49E0-B377-30F374DDBAB2}" type="sibTrans" cxnId="{4E13FC2C-C6EF-498C-AA9A-C0975BB78DA1}">
      <dgm:prSet/>
      <dgm:spPr/>
      <dgm:t>
        <a:bodyPr/>
        <a:lstStyle/>
        <a:p>
          <a:endParaRPr lang="fr-FR"/>
        </a:p>
      </dgm:t>
    </dgm:pt>
    <dgm:pt modelId="{5A21D5B5-2B0D-4E29-92BE-2C619679503C}">
      <dgm:prSet custT="1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18900000" scaled="1"/>
          <a:tileRect/>
        </a:gra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Études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Socio-Économiques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fr-FR" sz="12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gm:t>
    </dgm:pt>
    <dgm:pt modelId="{5E1F67D7-8300-4B41-B48A-4C7995644B54}" type="parTrans" cxnId="{93D43B67-1DA6-4B37-92DD-2BB3A4DBB025}">
      <dgm:prSet/>
      <dgm:spPr/>
      <dgm:t>
        <a:bodyPr/>
        <a:lstStyle/>
        <a:p>
          <a:endParaRPr lang="fr-FR"/>
        </a:p>
      </dgm:t>
    </dgm:pt>
    <dgm:pt modelId="{07F5FEAA-E8FE-46CC-A7A3-7695D734B70C}" type="sibTrans" cxnId="{93D43B67-1DA6-4B37-92DD-2BB3A4DBB025}">
      <dgm:prSet/>
      <dgm:spPr/>
      <dgm:t>
        <a:bodyPr/>
        <a:lstStyle/>
        <a:p>
          <a:endParaRPr lang="fr-FR"/>
        </a:p>
      </dgm:t>
    </dgm:pt>
    <dgm:pt modelId="{06B62B32-3CC2-422C-85C9-A26DC0ED8C24}">
      <dgm:prSet custT="1"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8900000" scaled="1"/>
          <a:tileRect/>
        </a:gra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Gestion :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Pilotage d’activité</a:t>
          </a:r>
        </a:p>
      </dgm:t>
    </dgm:pt>
    <dgm:pt modelId="{1908AD77-325A-4221-A4A3-9F6BA7BE47E2}" type="parTrans" cxnId="{889A3968-F805-42FE-BB35-18B139810C25}">
      <dgm:prSet/>
      <dgm:spPr/>
      <dgm:t>
        <a:bodyPr/>
        <a:lstStyle/>
        <a:p>
          <a:endParaRPr lang="fr-FR"/>
        </a:p>
      </dgm:t>
    </dgm:pt>
    <dgm:pt modelId="{059DE9DE-64CA-4B59-AFC1-7868BAEDFF40}" type="sibTrans" cxnId="{889A3968-F805-42FE-BB35-18B139810C25}">
      <dgm:prSet/>
      <dgm:spPr/>
      <dgm:t>
        <a:bodyPr/>
        <a:lstStyle/>
        <a:p>
          <a:endParaRPr lang="fr-FR"/>
        </a:p>
      </dgm:t>
    </dgm:pt>
    <dgm:pt modelId="{480489AF-1307-47A1-BD94-367ABB507981}" type="pres">
      <dgm:prSet presAssocID="{39F6C1B5-188B-4C53-AB4F-C0BA9DB75C5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3D9029D-6B90-4986-91D5-A257A259A49B}" type="pres">
      <dgm:prSet presAssocID="{007AEFE6-46EF-4ED6-B0F5-14E61027DFAA}" presName="centerShape" presStyleLbl="node0" presStyleIdx="0" presStyleCnt="1" custScaleX="133220" custScaleY="97823"/>
      <dgm:spPr/>
      <dgm:t>
        <a:bodyPr/>
        <a:lstStyle/>
        <a:p>
          <a:endParaRPr lang="fr-FR"/>
        </a:p>
      </dgm:t>
    </dgm:pt>
    <dgm:pt modelId="{270A568D-B1AC-403D-A944-EFB16E7FCC99}" type="pres">
      <dgm:prSet presAssocID="{8D5B7B2D-B1E8-4AFB-9D3A-77F6165DFC7D}" presName="Name9" presStyleLbl="parChTrans1D2" presStyleIdx="0" presStyleCnt="7"/>
      <dgm:spPr/>
      <dgm:t>
        <a:bodyPr/>
        <a:lstStyle/>
        <a:p>
          <a:endParaRPr lang="fr-FR"/>
        </a:p>
      </dgm:t>
    </dgm:pt>
    <dgm:pt modelId="{0FD93395-77C9-436B-BD96-44AE1FC55047}" type="pres">
      <dgm:prSet presAssocID="{8D5B7B2D-B1E8-4AFB-9D3A-77F6165DFC7D}" presName="connTx" presStyleLbl="parChTrans1D2" presStyleIdx="0" presStyleCnt="7"/>
      <dgm:spPr/>
      <dgm:t>
        <a:bodyPr/>
        <a:lstStyle/>
        <a:p>
          <a:endParaRPr lang="fr-FR"/>
        </a:p>
      </dgm:t>
    </dgm:pt>
    <dgm:pt modelId="{830570BA-6D3B-44C2-9A92-8403961B963D}" type="pres">
      <dgm:prSet presAssocID="{23E5EB14-A0BE-487B-A321-21E8BE4587AD}" presName="node" presStyleLbl="node1" presStyleIdx="0" presStyleCnt="7" custScaleX="133220" custScaleY="978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244264-8026-42CB-BB64-5BE1CF1409F4}" type="pres">
      <dgm:prSet presAssocID="{D05426D5-89C1-42AC-B66F-739977D7E227}" presName="Name9" presStyleLbl="parChTrans1D2" presStyleIdx="1" presStyleCnt="7"/>
      <dgm:spPr/>
      <dgm:t>
        <a:bodyPr/>
        <a:lstStyle/>
        <a:p>
          <a:endParaRPr lang="fr-FR"/>
        </a:p>
      </dgm:t>
    </dgm:pt>
    <dgm:pt modelId="{C6B5B344-44DA-4DF1-9E36-484EB063FA67}" type="pres">
      <dgm:prSet presAssocID="{D05426D5-89C1-42AC-B66F-739977D7E227}" presName="connTx" presStyleLbl="parChTrans1D2" presStyleIdx="1" presStyleCnt="7"/>
      <dgm:spPr/>
      <dgm:t>
        <a:bodyPr/>
        <a:lstStyle/>
        <a:p>
          <a:endParaRPr lang="fr-FR"/>
        </a:p>
      </dgm:t>
    </dgm:pt>
    <dgm:pt modelId="{D3C461F4-E5EE-4DA9-B5C8-7A7B50BB480B}" type="pres">
      <dgm:prSet presAssocID="{2B36CBDA-1A7B-498E-BEE6-A298962986E7}" presName="node" presStyleLbl="node1" presStyleIdx="1" presStyleCnt="7" custScaleX="133220" custScaleY="978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072488-CCA9-48A9-8315-0CF5F0CFC789}" type="pres">
      <dgm:prSet presAssocID="{36B4FC67-6307-4BF8-AB47-6E8BB2C853B4}" presName="Name9" presStyleLbl="parChTrans1D2" presStyleIdx="2" presStyleCnt="7"/>
      <dgm:spPr/>
      <dgm:t>
        <a:bodyPr/>
        <a:lstStyle/>
        <a:p>
          <a:endParaRPr lang="fr-FR"/>
        </a:p>
      </dgm:t>
    </dgm:pt>
    <dgm:pt modelId="{A0631F42-AA07-4FDB-AA5A-6DFBF8848A36}" type="pres">
      <dgm:prSet presAssocID="{36B4FC67-6307-4BF8-AB47-6E8BB2C853B4}" presName="connTx" presStyleLbl="parChTrans1D2" presStyleIdx="2" presStyleCnt="7"/>
      <dgm:spPr/>
      <dgm:t>
        <a:bodyPr/>
        <a:lstStyle/>
        <a:p>
          <a:endParaRPr lang="fr-FR"/>
        </a:p>
      </dgm:t>
    </dgm:pt>
    <dgm:pt modelId="{EF3F50EF-59CF-4D23-901A-7E4971C09C38}" type="pres">
      <dgm:prSet presAssocID="{4229ED0F-0054-4AA3-A219-7C971C9A8228}" presName="node" presStyleLbl="node1" presStyleIdx="2" presStyleCnt="7" custScaleX="133220" custScaleY="978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ED8679-354B-45B7-B3EF-B7C73D49F353}" type="pres">
      <dgm:prSet presAssocID="{5E7A43D3-3432-4F1B-914B-9EE03DA7C75D}" presName="Name9" presStyleLbl="parChTrans1D2" presStyleIdx="3" presStyleCnt="7"/>
      <dgm:spPr/>
      <dgm:t>
        <a:bodyPr/>
        <a:lstStyle/>
        <a:p>
          <a:endParaRPr lang="fr-FR"/>
        </a:p>
      </dgm:t>
    </dgm:pt>
    <dgm:pt modelId="{4AD12DA7-B2C6-4265-A5F5-9511DFF0A022}" type="pres">
      <dgm:prSet presAssocID="{5E7A43D3-3432-4F1B-914B-9EE03DA7C75D}" presName="connTx" presStyleLbl="parChTrans1D2" presStyleIdx="3" presStyleCnt="7"/>
      <dgm:spPr/>
      <dgm:t>
        <a:bodyPr/>
        <a:lstStyle/>
        <a:p>
          <a:endParaRPr lang="fr-FR"/>
        </a:p>
      </dgm:t>
    </dgm:pt>
    <dgm:pt modelId="{1FBF5B31-4CC0-4B0F-BFBA-AC1921859B68}" type="pres">
      <dgm:prSet presAssocID="{718C8BC5-1464-4D5D-AC65-B926BDBFB7DF}" presName="node" presStyleLbl="node1" presStyleIdx="3" presStyleCnt="7" custScaleX="133220" custScaleY="97823" custRadScaleRad="102365" custRadScaleInc="-625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7B2580-F185-4CAC-85C9-356C848F2FEB}" type="pres">
      <dgm:prSet presAssocID="{54954432-EBBE-45C2-AE3B-2897A1B2D128}" presName="Name9" presStyleLbl="parChTrans1D2" presStyleIdx="4" presStyleCnt="7"/>
      <dgm:spPr/>
      <dgm:t>
        <a:bodyPr/>
        <a:lstStyle/>
        <a:p>
          <a:endParaRPr lang="fr-FR"/>
        </a:p>
      </dgm:t>
    </dgm:pt>
    <dgm:pt modelId="{2FD7202E-8185-47BD-AD6F-264C9B7E09D8}" type="pres">
      <dgm:prSet presAssocID="{54954432-EBBE-45C2-AE3B-2897A1B2D128}" presName="connTx" presStyleLbl="parChTrans1D2" presStyleIdx="4" presStyleCnt="7"/>
      <dgm:spPr/>
      <dgm:t>
        <a:bodyPr/>
        <a:lstStyle/>
        <a:p>
          <a:endParaRPr lang="fr-FR"/>
        </a:p>
      </dgm:t>
    </dgm:pt>
    <dgm:pt modelId="{F5B67425-EE8A-4F7A-9264-CA9A8AEBFF1C}" type="pres">
      <dgm:prSet presAssocID="{37B00466-ADA6-4A47-A705-CD32F02E855F}" presName="node" presStyleLbl="node1" presStyleIdx="4" presStyleCnt="7" custScaleX="133220" custScaleY="97823" custRadScaleRad="102392" custRadScaleInc="637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3064C5-5675-4323-8143-746B27FF6AE0}" type="pres">
      <dgm:prSet presAssocID="{5E1F67D7-8300-4B41-B48A-4C7995644B54}" presName="Name9" presStyleLbl="parChTrans1D2" presStyleIdx="5" presStyleCnt="7"/>
      <dgm:spPr/>
      <dgm:t>
        <a:bodyPr/>
        <a:lstStyle/>
        <a:p>
          <a:endParaRPr lang="fr-FR"/>
        </a:p>
      </dgm:t>
    </dgm:pt>
    <dgm:pt modelId="{2D15DB04-DC2F-4329-B030-99CF2AE3CB69}" type="pres">
      <dgm:prSet presAssocID="{5E1F67D7-8300-4B41-B48A-4C7995644B54}" presName="connTx" presStyleLbl="parChTrans1D2" presStyleIdx="5" presStyleCnt="7"/>
      <dgm:spPr/>
      <dgm:t>
        <a:bodyPr/>
        <a:lstStyle/>
        <a:p>
          <a:endParaRPr lang="fr-FR"/>
        </a:p>
      </dgm:t>
    </dgm:pt>
    <dgm:pt modelId="{A1253390-4DBD-4B0E-8CFF-1451FEB6964F}" type="pres">
      <dgm:prSet presAssocID="{5A21D5B5-2B0D-4E29-92BE-2C619679503C}" presName="node" presStyleLbl="node1" presStyleIdx="5" presStyleCnt="7" custScaleX="133220" custScaleY="978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9E42B02-4EE4-4224-BC84-F76ADB36DA68}" type="pres">
      <dgm:prSet presAssocID="{1908AD77-325A-4221-A4A3-9F6BA7BE47E2}" presName="Name9" presStyleLbl="parChTrans1D2" presStyleIdx="6" presStyleCnt="7"/>
      <dgm:spPr/>
      <dgm:t>
        <a:bodyPr/>
        <a:lstStyle/>
        <a:p>
          <a:endParaRPr lang="fr-FR"/>
        </a:p>
      </dgm:t>
    </dgm:pt>
    <dgm:pt modelId="{2535AA20-8DF4-4FCE-92FE-85AE8C69F38A}" type="pres">
      <dgm:prSet presAssocID="{1908AD77-325A-4221-A4A3-9F6BA7BE47E2}" presName="connTx" presStyleLbl="parChTrans1D2" presStyleIdx="6" presStyleCnt="7"/>
      <dgm:spPr/>
      <dgm:t>
        <a:bodyPr/>
        <a:lstStyle/>
        <a:p>
          <a:endParaRPr lang="fr-FR"/>
        </a:p>
      </dgm:t>
    </dgm:pt>
    <dgm:pt modelId="{C3B3D5BF-77F4-441F-8055-6C7C4ACD186E}" type="pres">
      <dgm:prSet presAssocID="{06B62B32-3CC2-422C-85C9-A26DC0ED8C24}" presName="node" presStyleLbl="node1" presStyleIdx="6" presStyleCnt="7" custScaleX="133220" custScaleY="978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EA3E62D-9DC6-459D-B7CC-2744A3FAE12E}" type="presOf" srcId="{23E5EB14-A0BE-487B-A321-21E8BE4587AD}" destId="{830570BA-6D3B-44C2-9A92-8403961B963D}" srcOrd="0" destOrd="0" presId="urn:microsoft.com/office/officeart/2005/8/layout/radial1"/>
    <dgm:cxn modelId="{E31B54E6-5D85-453B-ABCB-A04E07251D4E}" type="presOf" srcId="{54954432-EBBE-45C2-AE3B-2897A1B2D128}" destId="{2FD7202E-8185-47BD-AD6F-264C9B7E09D8}" srcOrd="1" destOrd="0" presId="urn:microsoft.com/office/officeart/2005/8/layout/radial1"/>
    <dgm:cxn modelId="{63FF6466-8AE3-4A8D-B587-BA03DB8CBA1F}" type="presOf" srcId="{36B4FC67-6307-4BF8-AB47-6E8BB2C853B4}" destId="{A0631F42-AA07-4FDB-AA5A-6DFBF8848A36}" srcOrd="1" destOrd="0" presId="urn:microsoft.com/office/officeart/2005/8/layout/radial1"/>
    <dgm:cxn modelId="{8FFEA12B-0D89-4F58-8956-6A9BDD1CFCA7}" srcId="{007AEFE6-46EF-4ED6-B0F5-14E61027DFAA}" destId="{4229ED0F-0054-4AA3-A219-7C971C9A8228}" srcOrd="2" destOrd="0" parTransId="{36B4FC67-6307-4BF8-AB47-6E8BB2C853B4}" sibTransId="{29D902B5-966D-4279-B414-BB99FF51415C}"/>
    <dgm:cxn modelId="{35C432EB-F315-4218-B132-3CCEDBF96A2B}" type="presOf" srcId="{54954432-EBBE-45C2-AE3B-2897A1B2D128}" destId="{FC7B2580-F185-4CAC-85C9-356C848F2FEB}" srcOrd="0" destOrd="0" presId="urn:microsoft.com/office/officeart/2005/8/layout/radial1"/>
    <dgm:cxn modelId="{17B2EA1A-68C0-45D7-AAE3-06D91030DE2B}" type="presOf" srcId="{1908AD77-325A-4221-A4A3-9F6BA7BE47E2}" destId="{2535AA20-8DF4-4FCE-92FE-85AE8C69F38A}" srcOrd="1" destOrd="0" presId="urn:microsoft.com/office/officeart/2005/8/layout/radial1"/>
    <dgm:cxn modelId="{93D43B67-1DA6-4B37-92DD-2BB3A4DBB025}" srcId="{007AEFE6-46EF-4ED6-B0F5-14E61027DFAA}" destId="{5A21D5B5-2B0D-4E29-92BE-2C619679503C}" srcOrd="5" destOrd="0" parTransId="{5E1F67D7-8300-4B41-B48A-4C7995644B54}" sibTransId="{07F5FEAA-E8FE-46CC-A7A3-7695D734B70C}"/>
    <dgm:cxn modelId="{4E13FC2C-C6EF-498C-AA9A-C0975BB78DA1}" srcId="{007AEFE6-46EF-4ED6-B0F5-14E61027DFAA}" destId="{37B00466-ADA6-4A47-A705-CD32F02E855F}" srcOrd="4" destOrd="0" parTransId="{54954432-EBBE-45C2-AE3B-2897A1B2D128}" sibTransId="{60374F91-B5C5-49E0-B377-30F374DDBAB2}"/>
    <dgm:cxn modelId="{1B11E4DD-833E-4F38-AA91-8010C96230CF}" type="presOf" srcId="{39F6C1B5-188B-4C53-AB4F-C0BA9DB75C5E}" destId="{480489AF-1307-47A1-BD94-367ABB507981}" srcOrd="0" destOrd="0" presId="urn:microsoft.com/office/officeart/2005/8/layout/radial1"/>
    <dgm:cxn modelId="{6A029D61-2C00-47CF-9F52-BCD9AEFE2A8F}" type="presOf" srcId="{1908AD77-325A-4221-A4A3-9F6BA7BE47E2}" destId="{A9E42B02-4EE4-4224-BC84-F76ADB36DA68}" srcOrd="0" destOrd="0" presId="urn:microsoft.com/office/officeart/2005/8/layout/radial1"/>
    <dgm:cxn modelId="{9B78CD52-D32B-4366-8A33-08A223377FC9}" type="presOf" srcId="{06B62B32-3CC2-422C-85C9-A26DC0ED8C24}" destId="{C3B3D5BF-77F4-441F-8055-6C7C4ACD186E}" srcOrd="0" destOrd="0" presId="urn:microsoft.com/office/officeart/2005/8/layout/radial1"/>
    <dgm:cxn modelId="{27E88C71-3330-4119-97A7-8266FD429169}" type="presOf" srcId="{8D5B7B2D-B1E8-4AFB-9D3A-77F6165DFC7D}" destId="{0FD93395-77C9-436B-BD96-44AE1FC55047}" srcOrd="1" destOrd="0" presId="urn:microsoft.com/office/officeart/2005/8/layout/radial1"/>
    <dgm:cxn modelId="{6AFA3DB1-A52B-41C1-A320-4260A70890B8}" type="presOf" srcId="{718C8BC5-1464-4D5D-AC65-B926BDBFB7DF}" destId="{1FBF5B31-4CC0-4B0F-BFBA-AC1921859B68}" srcOrd="0" destOrd="0" presId="urn:microsoft.com/office/officeart/2005/8/layout/radial1"/>
    <dgm:cxn modelId="{ACE0C415-72F2-4D8E-A79A-E7F72E27D947}" type="presOf" srcId="{5E7A43D3-3432-4F1B-914B-9EE03DA7C75D}" destId="{4AD12DA7-B2C6-4265-A5F5-9511DFF0A022}" srcOrd="1" destOrd="0" presId="urn:microsoft.com/office/officeart/2005/8/layout/radial1"/>
    <dgm:cxn modelId="{7BC8BD1E-7BFE-431E-B1C8-7F0F0C599B56}" type="presOf" srcId="{5E1F67D7-8300-4B41-B48A-4C7995644B54}" destId="{FF3064C5-5675-4323-8143-746B27FF6AE0}" srcOrd="0" destOrd="0" presId="urn:microsoft.com/office/officeart/2005/8/layout/radial1"/>
    <dgm:cxn modelId="{7BC46820-5155-4935-B74C-4DDE753146C4}" srcId="{007AEFE6-46EF-4ED6-B0F5-14E61027DFAA}" destId="{718C8BC5-1464-4D5D-AC65-B926BDBFB7DF}" srcOrd="3" destOrd="0" parTransId="{5E7A43D3-3432-4F1B-914B-9EE03DA7C75D}" sibTransId="{39284242-96F5-4988-B09C-7FAE1722F3C7}"/>
    <dgm:cxn modelId="{E71165B4-FA57-45D6-B2CC-91886A725947}" type="presOf" srcId="{5E7A43D3-3432-4F1B-914B-9EE03DA7C75D}" destId="{57ED8679-354B-45B7-B3EF-B7C73D49F353}" srcOrd="0" destOrd="0" presId="urn:microsoft.com/office/officeart/2005/8/layout/radial1"/>
    <dgm:cxn modelId="{8CCE79EE-54B4-4547-AD20-4D15A6327CAF}" type="presOf" srcId="{5E1F67D7-8300-4B41-B48A-4C7995644B54}" destId="{2D15DB04-DC2F-4329-B030-99CF2AE3CB69}" srcOrd="1" destOrd="0" presId="urn:microsoft.com/office/officeart/2005/8/layout/radial1"/>
    <dgm:cxn modelId="{588AD105-9A7A-4801-89A7-B4F9ECB37F6E}" srcId="{39F6C1B5-188B-4C53-AB4F-C0BA9DB75C5E}" destId="{007AEFE6-46EF-4ED6-B0F5-14E61027DFAA}" srcOrd="0" destOrd="0" parTransId="{82008BCA-97E2-4D7A-BC5F-249D3595D087}" sibTransId="{0AFDA3E9-ABC2-41E7-BE78-A3FFD0F3AD65}"/>
    <dgm:cxn modelId="{6DAD9E25-B316-4D02-A279-ED1169544FA3}" type="presOf" srcId="{D05426D5-89C1-42AC-B66F-739977D7E227}" destId="{C6B5B344-44DA-4DF1-9E36-484EB063FA67}" srcOrd="1" destOrd="0" presId="urn:microsoft.com/office/officeart/2005/8/layout/radial1"/>
    <dgm:cxn modelId="{AD70A3D3-378E-422A-BFD7-3D4A306590C2}" type="presOf" srcId="{4229ED0F-0054-4AA3-A219-7C971C9A8228}" destId="{EF3F50EF-59CF-4D23-901A-7E4971C09C38}" srcOrd="0" destOrd="0" presId="urn:microsoft.com/office/officeart/2005/8/layout/radial1"/>
    <dgm:cxn modelId="{545E21CF-BD59-4A1B-B5DF-A86B5DB0DCAE}" type="presOf" srcId="{D05426D5-89C1-42AC-B66F-739977D7E227}" destId="{EC244264-8026-42CB-BB64-5BE1CF1409F4}" srcOrd="0" destOrd="0" presId="urn:microsoft.com/office/officeart/2005/8/layout/radial1"/>
    <dgm:cxn modelId="{9B7C16DC-1D46-46EC-BEA3-55A34A50E17C}" srcId="{007AEFE6-46EF-4ED6-B0F5-14E61027DFAA}" destId="{2B36CBDA-1A7B-498E-BEE6-A298962986E7}" srcOrd="1" destOrd="0" parTransId="{D05426D5-89C1-42AC-B66F-739977D7E227}" sibTransId="{DA8B3A09-F906-40BA-B31D-096218D62C67}"/>
    <dgm:cxn modelId="{889A3968-F805-42FE-BB35-18B139810C25}" srcId="{007AEFE6-46EF-4ED6-B0F5-14E61027DFAA}" destId="{06B62B32-3CC2-422C-85C9-A26DC0ED8C24}" srcOrd="6" destOrd="0" parTransId="{1908AD77-325A-4221-A4A3-9F6BA7BE47E2}" sibTransId="{059DE9DE-64CA-4B59-AFC1-7868BAEDFF40}"/>
    <dgm:cxn modelId="{CF57DE75-FF67-41E9-B624-B31E74D544EE}" type="presOf" srcId="{36B4FC67-6307-4BF8-AB47-6E8BB2C853B4}" destId="{45072488-CCA9-48A9-8315-0CF5F0CFC789}" srcOrd="0" destOrd="0" presId="urn:microsoft.com/office/officeart/2005/8/layout/radial1"/>
    <dgm:cxn modelId="{46469AD3-C785-4AAA-843D-63C32571FCA8}" type="presOf" srcId="{007AEFE6-46EF-4ED6-B0F5-14E61027DFAA}" destId="{53D9029D-6B90-4986-91D5-A257A259A49B}" srcOrd="0" destOrd="0" presId="urn:microsoft.com/office/officeart/2005/8/layout/radial1"/>
    <dgm:cxn modelId="{1326DA08-CE90-40C4-8C49-96909A92799C}" type="presOf" srcId="{8D5B7B2D-B1E8-4AFB-9D3A-77F6165DFC7D}" destId="{270A568D-B1AC-403D-A944-EFB16E7FCC99}" srcOrd="0" destOrd="0" presId="urn:microsoft.com/office/officeart/2005/8/layout/radial1"/>
    <dgm:cxn modelId="{BE0D7FEF-9EC5-4388-A8A2-CE8046C738AF}" srcId="{007AEFE6-46EF-4ED6-B0F5-14E61027DFAA}" destId="{23E5EB14-A0BE-487B-A321-21E8BE4587AD}" srcOrd="0" destOrd="0" parTransId="{8D5B7B2D-B1E8-4AFB-9D3A-77F6165DFC7D}" sibTransId="{D34241F7-8DF0-4EA0-8083-C063380E552F}"/>
    <dgm:cxn modelId="{20A970C0-4345-48B5-9E3D-A8EC6E3FF26C}" type="presOf" srcId="{5A21D5B5-2B0D-4E29-92BE-2C619679503C}" destId="{A1253390-4DBD-4B0E-8CFF-1451FEB6964F}" srcOrd="0" destOrd="0" presId="urn:microsoft.com/office/officeart/2005/8/layout/radial1"/>
    <dgm:cxn modelId="{B923F8AA-397D-46D4-A14E-CE7F8BEEBC59}" type="presOf" srcId="{37B00466-ADA6-4A47-A705-CD32F02E855F}" destId="{F5B67425-EE8A-4F7A-9264-CA9A8AEBFF1C}" srcOrd="0" destOrd="0" presId="urn:microsoft.com/office/officeart/2005/8/layout/radial1"/>
    <dgm:cxn modelId="{24BEDF70-9F2C-4959-BB97-9725933D0B59}" type="presOf" srcId="{2B36CBDA-1A7B-498E-BEE6-A298962986E7}" destId="{D3C461F4-E5EE-4DA9-B5C8-7A7B50BB480B}" srcOrd="0" destOrd="0" presId="urn:microsoft.com/office/officeart/2005/8/layout/radial1"/>
    <dgm:cxn modelId="{A00EBCCC-AAC4-4D77-AE71-A78D2BCD612E}" type="presParOf" srcId="{480489AF-1307-47A1-BD94-367ABB507981}" destId="{53D9029D-6B90-4986-91D5-A257A259A49B}" srcOrd="0" destOrd="0" presId="urn:microsoft.com/office/officeart/2005/8/layout/radial1"/>
    <dgm:cxn modelId="{AC82585E-1ADB-4756-BA67-47DE5964CB81}" type="presParOf" srcId="{480489AF-1307-47A1-BD94-367ABB507981}" destId="{270A568D-B1AC-403D-A944-EFB16E7FCC99}" srcOrd="1" destOrd="0" presId="urn:microsoft.com/office/officeart/2005/8/layout/radial1"/>
    <dgm:cxn modelId="{F77D12F3-7523-4EB2-8259-ED5E570F1B62}" type="presParOf" srcId="{270A568D-B1AC-403D-A944-EFB16E7FCC99}" destId="{0FD93395-77C9-436B-BD96-44AE1FC55047}" srcOrd="0" destOrd="0" presId="urn:microsoft.com/office/officeart/2005/8/layout/radial1"/>
    <dgm:cxn modelId="{B6441382-7E8A-4C7D-ACB8-695135DFD8F5}" type="presParOf" srcId="{480489AF-1307-47A1-BD94-367ABB507981}" destId="{830570BA-6D3B-44C2-9A92-8403961B963D}" srcOrd="2" destOrd="0" presId="urn:microsoft.com/office/officeart/2005/8/layout/radial1"/>
    <dgm:cxn modelId="{F857AEE4-A953-4F82-B7A1-055A88D0BB5F}" type="presParOf" srcId="{480489AF-1307-47A1-BD94-367ABB507981}" destId="{EC244264-8026-42CB-BB64-5BE1CF1409F4}" srcOrd="3" destOrd="0" presId="urn:microsoft.com/office/officeart/2005/8/layout/radial1"/>
    <dgm:cxn modelId="{02C7D9E9-5FF6-4374-BECD-09D9AF11FE59}" type="presParOf" srcId="{EC244264-8026-42CB-BB64-5BE1CF1409F4}" destId="{C6B5B344-44DA-4DF1-9E36-484EB063FA67}" srcOrd="0" destOrd="0" presId="urn:microsoft.com/office/officeart/2005/8/layout/radial1"/>
    <dgm:cxn modelId="{58D4FAE2-C3E2-417C-A82D-3F8A80F20C6F}" type="presParOf" srcId="{480489AF-1307-47A1-BD94-367ABB507981}" destId="{D3C461F4-E5EE-4DA9-B5C8-7A7B50BB480B}" srcOrd="4" destOrd="0" presId="urn:microsoft.com/office/officeart/2005/8/layout/radial1"/>
    <dgm:cxn modelId="{42993D7A-92A2-4D9E-B868-31E7B18AC317}" type="presParOf" srcId="{480489AF-1307-47A1-BD94-367ABB507981}" destId="{45072488-CCA9-48A9-8315-0CF5F0CFC789}" srcOrd="5" destOrd="0" presId="urn:microsoft.com/office/officeart/2005/8/layout/radial1"/>
    <dgm:cxn modelId="{8CEE34EE-6618-40AA-AE26-AABA9C426494}" type="presParOf" srcId="{45072488-CCA9-48A9-8315-0CF5F0CFC789}" destId="{A0631F42-AA07-4FDB-AA5A-6DFBF8848A36}" srcOrd="0" destOrd="0" presId="urn:microsoft.com/office/officeart/2005/8/layout/radial1"/>
    <dgm:cxn modelId="{9E516508-8D19-42E5-A675-FF5231B75090}" type="presParOf" srcId="{480489AF-1307-47A1-BD94-367ABB507981}" destId="{EF3F50EF-59CF-4D23-901A-7E4971C09C38}" srcOrd="6" destOrd="0" presId="urn:microsoft.com/office/officeart/2005/8/layout/radial1"/>
    <dgm:cxn modelId="{D9542EF2-4656-4AA8-93E7-387EBFB7ADDD}" type="presParOf" srcId="{480489AF-1307-47A1-BD94-367ABB507981}" destId="{57ED8679-354B-45B7-B3EF-B7C73D49F353}" srcOrd="7" destOrd="0" presId="urn:microsoft.com/office/officeart/2005/8/layout/radial1"/>
    <dgm:cxn modelId="{41451475-359B-4C50-8A14-F6FEB7E6942E}" type="presParOf" srcId="{57ED8679-354B-45B7-B3EF-B7C73D49F353}" destId="{4AD12DA7-B2C6-4265-A5F5-9511DFF0A022}" srcOrd="0" destOrd="0" presId="urn:microsoft.com/office/officeart/2005/8/layout/radial1"/>
    <dgm:cxn modelId="{1D0B0723-3E1C-48B0-9F00-9006750F15A0}" type="presParOf" srcId="{480489AF-1307-47A1-BD94-367ABB507981}" destId="{1FBF5B31-4CC0-4B0F-BFBA-AC1921859B68}" srcOrd="8" destOrd="0" presId="urn:microsoft.com/office/officeart/2005/8/layout/radial1"/>
    <dgm:cxn modelId="{2191E023-6935-4BFA-B230-CAB692F36F47}" type="presParOf" srcId="{480489AF-1307-47A1-BD94-367ABB507981}" destId="{FC7B2580-F185-4CAC-85C9-356C848F2FEB}" srcOrd="9" destOrd="0" presId="urn:microsoft.com/office/officeart/2005/8/layout/radial1"/>
    <dgm:cxn modelId="{E5892559-7464-4430-86F1-A773BA97C911}" type="presParOf" srcId="{FC7B2580-F185-4CAC-85C9-356C848F2FEB}" destId="{2FD7202E-8185-47BD-AD6F-264C9B7E09D8}" srcOrd="0" destOrd="0" presId="urn:microsoft.com/office/officeart/2005/8/layout/radial1"/>
    <dgm:cxn modelId="{1727BFAE-0B39-4EE4-80CF-696555C64DEA}" type="presParOf" srcId="{480489AF-1307-47A1-BD94-367ABB507981}" destId="{F5B67425-EE8A-4F7A-9264-CA9A8AEBFF1C}" srcOrd="10" destOrd="0" presId="urn:microsoft.com/office/officeart/2005/8/layout/radial1"/>
    <dgm:cxn modelId="{4B25C5FC-2E96-41AE-8306-87FF8A78100F}" type="presParOf" srcId="{480489AF-1307-47A1-BD94-367ABB507981}" destId="{FF3064C5-5675-4323-8143-746B27FF6AE0}" srcOrd="11" destOrd="0" presId="urn:microsoft.com/office/officeart/2005/8/layout/radial1"/>
    <dgm:cxn modelId="{27FCB768-D74D-4ABD-80D8-69FB9BE6062F}" type="presParOf" srcId="{FF3064C5-5675-4323-8143-746B27FF6AE0}" destId="{2D15DB04-DC2F-4329-B030-99CF2AE3CB69}" srcOrd="0" destOrd="0" presId="urn:microsoft.com/office/officeart/2005/8/layout/radial1"/>
    <dgm:cxn modelId="{88F5027E-D0B0-4792-A492-3DE7E297AB27}" type="presParOf" srcId="{480489AF-1307-47A1-BD94-367ABB507981}" destId="{A1253390-4DBD-4B0E-8CFF-1451FEB6964F}" srcOrd="12" destOrd="0" presId="urn:microsoft.com/office/officeart/2005/8/layout/radial1"/>
    <dgm:cxn modelId="{AFDCECE3-58CC-4E94-83B0-55B110D52DE8}" type="presParOf" srcId="{480489AF-1307-47A1-BD94-367ABB507981}" destId="{A9E42B02-4EE4-4224-BC84-F76ADB36DA68}" srcOrd="13" destOrd="0" presId="urn:microsoft.com/office/officeart/2005/8/layout/radial1"/>
    <dgm:cxn modelId="{D52FFB8B-F275-4DEF-A15A-9F92C570C83F}" type="presParOf" srcId="{A9E42B02-4EE4-4224-BC84-F76ADB36DA68}" destId="{2535AA20-8DF4-4FCE-92FE-85AE8C69F38A}" srcOrd="0" destOrd="0" presId="urn:microsoft.com/office/officeart/2005/8/layout/radial1"/>
    <dgm:cxn modelId="{AC6C5E22-0436-4101-B919-9ABA0E41A937}" type="presParOf" srcId="{480489AF-1307-47A1-BD94-367ABB507981}" destId="{C3B3D5BF-77F4-441F-8055-6C7C4ACD186E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9029D-6B90-4986-91D5-A257A259A49B}">
      <dsp:nvSpPr>
        <dsp:cNvPr id="0" name=""/>
        <dsp:cNvSpPr/>
      </dsp:nvSpPr>
      <dsp:spPr>
        <a:xfrm>
          <a:off x="3465705" y="1811763"/>
          <a:ext cx="1582549" cy="116206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2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DUT STID</a:t>
          </a:r>
        </a:p>
      </dsp:txBody>
      <dsp:txXfrm>
        <a:off x="3697464" y="1981943"/>
        <a:ext cx="1119031" cy="821700"/>
      </dsp:txXfrm>
    </dsp:sp>
    <dsp:sp modelId="{270A568D-B1AC-403D-A944-EFB16E7FCC99}">
      <dsp:nvSpPr>
        <dsp:cNvPr id="0" name=""/>
        <dsp:cNvSpPr/>
      </dsp:nvSpPr>
      <dsp:spPr>
        <a:xfrm rot="16200000">
          <a:off x="3946977" y="1489202"/>
          <a:ext cx="620005" cy="25114"/>
        </a:xfrm>
        <a:custGeom>
          <a:avLst/>
          <a:gdLst/>
          <a:ahLst/>
          <a:cxnLst/>
          <a:rect l="0" t="0" r="0" b="0"/>
          <a:pathLst>
            <a:path>
              <a:moveTo>
                <a:pt x="0" y="12557"/>
              </a:moveTo>
              <a:lnTo>
                <a:pt x="620005" y="125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241479" y="1486260"/>
        <a:ext cx="31000" cy="31000"/>
      </dsp:txXfrm>
    </dsp:sp>
    <dsp:sp modelId="{830570BA-6D3B-44C2-9A92-8403961B963D}">
      <dsp:nvSpPr>
        <dsp:cNvPr id="0" name=""/>
        <dsp:cNvSpPr/>
      </dsp:nvSpPr>
      <dsp:spPr>
        <a:xfrm>
          <a:off x="3465705" y="29696"/>
          <a:ext cx="1582549" cy="1162060"/>
        </a:xfrm>
        <a:prstGeom prst="ellipse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Qualité</a:t>
          </a:r>
        </a:p>
      </dsp:txBody>
      <dsp:txXfrm>
        <a:off x="3697464" y="199876"/>
        <a:ext cx="1119031" cy="821700"/>
      </dsp:txXfrm>
    </dsp:sp>
    <dsp:sp modelId="{EC244264-8026-42CB-BB64-5BE1CF1409F4}">
      <dsp:nvSpPr>
        <dsp:cNvPr id="0" name=""/>
        <dsp:cNvSpPr/>
      </dsp:nvSpPr>
      <dsp:spPr>
        <a:xfrm rot="19285714">
          <a:off x="4748132" y="1824686"/>
          <a:ext cx="410969" cy="25114"/>
        </a:xfrm>
        <a:custGeom>
          <a:avLst/>
          <a:gdLst/>
          <a:ahLst/>
          <a:cxnLst/>
          <a:rect l="0" t="0" r="0" b="0"/>
          <a:pathLst>
            <a:path>
              <a:moveTo>
                <a:pt x="0" y="12557"/>
              </a:moveTo>
              <a:lnTo>
                <a:pt x="410969" y="125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943343" y="1826969"/>
        <a:ext cx="20548" cy="20548"/>
      </dsp:txXfrm>
    </dsp:sp>
    <dsp:sp modelId="{D3C461F4-E5EE-4DA9-B5C8-7A7B50BB480B}">
      <dsp:nvSpPr>
        <dsp:cNvPr id="0" name=""/>
        <dsp:cNvSpPr/>
      </dsp:nvSpPr>
      <dsp:spPr>
        <a:xfrm>
          <a:off x="4858980" y="700662"/>
          <a:ext cx="1582549" cy="116206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Marketing</a:t>
          </a:r>
        </a:p>
      </dsp:txBody>
      <dsp:txXfrm>
        <a:off x="5090739" y="870842"/>
        <a:ext cx="1119031" cy="821700"/>
      </dsp:txXfrm>
    </dsp:sp>
    <dsp:sp modelId="{45072488-CCA9-48A9-8315-0CF5F0CFC789}">
      <dsp:nvSpPr>
        <dsp:cNvPr id="0" name=""/>
        <dsp:cNvSpPr/>
      </dsp:nvSpPr>
      <dsp:spPr>
        <a:xfrm rot="771429">
          <a:off x="5009685" y="2578509"/>
          <a:ext cx="231974" cy="25114"/>
        </a:xfrm>
        <a:custGeom>
          <a:avLst/>
          <a:gdLst/>
          <a:ahLst/>
          <a:cxnLst/>
          <a:rect l="0" t="0" r="0" b="0"/>
          <a:pathLst>
            <a:path>
              <a:moveTo>
                <a:pt x="0" y="12557"/>
              </a:moveTo>
              <a:lnTo>
                <a:pt x="231974" y="125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5119873" y="2585267"/>
        <a:ext cx="11598" cy="11598"/>
      </dsp:txXfrm>
    </dsp:sp>
    <dsp:sp modelId="{EF3F50EF-59CF-4D23-901A-7E4971C09C38}">
      <dsp:nvSpPr>
        <dsp:cNvPr id="0" name=""/>
        <dsp:cNvSpPr/>
      </dsp:nvSpPr>
      <dsp:spPr>
        <a:xfrm>
          <a:off x="5203091" y="2208310"/>
          <a:ext cx="1582549" cy="1162060"/>
        </a:xfrm>
        <a:prstGeom prst="ellipse">
          <a:avLst/>
        </a:prstGeom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Informatique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Décisionnelle</a:t>
          </a:r>
        </a:p>
      </dsp:txBody>
      <dsp:txXfrm>
        <a:off x="5434850" y="2378490"/>
        <a:ext cx="1119031" cy="821700"/>
      </dsp:txXfrm>
    </dsp:sp>
    <dsp:sp modelId="{57ED8679-354B-45B7-B3EF-B7C73D49F353}">
      <dsp:nvSpPr>
        <dsp:cNvPr id="0" name=""/>
        <dsp:cNvSpPr/>
      </dsp:nvSpPr>
      <dsp:spPr>
        <a:xfrm rot="3760591">
          <a:off x="4375015" y="3190577"/>
          <a:ext cx="601268" cy="25114"/>
        </a:xfrm>
        <a:custGeom>
          <a:avLst/>
          <a:gdLst/>
          <a:ahLst/>
          <a:cxnLst/>
          <a:rect l="0" t="0" r="0" b="0"/>
          <a:pathLst>
            <a:path>
              <a:moveTo>
                <a:pt x="0" y="12557"/>
              </a:moveTo>
              <a:lnTo>
                <a:pt x="601268" y="125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660617" y="3188103"/>
        <a:ext cx="30063" cy="30063"/>
      </dsp:txXfrm>
    </dsp:sp>
    <dsp:sp modelId="{1FBF5B31-4CC0-4B0F-BFBA-AC1921859B68}">
      <dsp:nvSpPr>
        <dsp:cNvPr id="0" name=""/>
        <dsp:cNvSpPr/>
      </dsp:nvSpPr>
      <dsp:spPr>
        <a:xfrm>
          <a:off x="4303043" y="3432446"/>
          <a:ext cx="1582549" cy="1162060"/>
        </a:xfrm>
        <a:prstGeom prst="ellipse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Gestion des risques : banques et assurances</a:t>
          </a:r>
        </a:p>
      </dsp:txBody>
      <dsp:txXfrm>
        <a:off x="4534802" y="3602626"/>
        <a:ext cx="1119031" cy="821700"/>
      </dsp:txXfrm>
    </dsp:sp>
    <dsp:sp modelId="{FC7B2580-F185-4CAC-85C9-356C848F2FEB}">
      <dsp:nvSpPr>
        <dsp:cNvPr id="0" name=""/>
        <dsp:cNvSpPr/>
      </dsp:nvSpPr>
      <dsp:spPr>
        <a:xfrm rot="7041168">
          <a:off x="3536976" y="3190577"/>
          <a:ext cx="601619" cy="25114"/>
        </a:xfrm>
        <a:custGeom>
          <a:avLst/>
          <a:gdLst/>
          <a:ahLst/>
          <a:cxnLst/>
          <a:rect l="0" t="0" r="0" b="0"/>
          <a:pathLst>
            <a:path>
              <a:moveTo>
                <a:pt x="0" y="12557"/>
              </a:moveTo>
              <a:lnTo>
                <a:pt x="601619" y="125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800000">
        <a:off x="3822745" y="3188094"/>
        <a:ext cx="30080" cy="30080"/>
      </dsp:txXfrm>
    </dsp:sp>
    <dsp:sp modelId="{F5B67425-EE8A-4F7A-9264-CA9A8AEBFF1C}">
      <dsp:nvSpPr>
        <dsp:cNvPr id="0" name=""/>
        <dsp:cNvSpPr/>
      </dsp:nvSpPr>
      <dsp:spPr>
        <a:xfrm>
          <a:off x="2627316" y="3432445"/>
          <a:ext cx="1582549" cy="1162060"/>
        </a:xfrm>
        <a:prstGeom prst="ellipse">
          <a:avLst/>
        </a:prstGeom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path path="circle">
            <a:fillToRect r="100000" b="100000"/>
          </a:path>
          <a:tileRect l="-100000" t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Études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Cliniques</a:t>
          </a:r>
        </a:p>
      </dsp:txBody>
      <dsp:txXfrm>
        <a:off x="2859075" y="3602625"/>
        <a:ext cx="1119031" cy="821700"/>
      </dsp:txXfrm>
    </dsp:sp>
    <dsp:sp modelId="{FF3064C5-5675-4323-8143-746B27FF6AE0}">
      <dsp:nvSpPr>
        <dsp:cNvPr id="0" name=""/>
        <dsp:cNvSpPr/>
      </dsp:nvSpPr>
      <dsp:spPr>
        <a:xfrm rot="10028571">
          <a:off x="3272299" y="2578509"/>
          <a:ext cx="231974" cy="25114"/>
        </a:xfrm>
        <a:custGeom>
          <a:avLst/>
          <a:gdLst/>
          <a:ahLst/>
          <a:cxnLst/>
          <a:rect l="0" t="0" r="0" b="0"/>
          <a:pathLst>
            <a:path>
              <a:moveTo>
                <a:pt x="0" y="12557"/>
              </a:moveTo>
              <a:lnTo>
                <a:pt x="231974" y="125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800000">
        <a:off x="3382487" y="2585267"/>
        <a:ext cx="11598" cy="11598"/>
      </dsp:txXfrm>
    </dsp:sp>
    <dsp:sp modelId="{A1253390-4DBD-4B0E-8CFF-1451FEB6964F}">
      <dsp:nvSpPr>
        <dsp:cNvPr id="0" name=""/>
        <dsp:cNvSpPr/>
      </dsp:nvSpPr>
      <dsp:spPr>
        <a:xfrm>
          <a:off x="1728318" y="2208310"/>
          <a:ext cx="1582549" cy="1162060"/>
        </a:xfrm>
        <a:prstGeom prst="ellipse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Études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05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Socio-Économiques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fr-FR" sz="12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sp:txBody>
      <dsp:txXfrm>
        <a:off x="1960077" y="2378490"/>
        <a:ext cx="1119031" cy="821700"/>
      </dsp:txXfrm>
    </dsp:sp>
    <dsp:sp modelId="{A9E42B02-4EE4-4224-BC84-F76ADB36DA68}">
      <dsp:nvSpPr>
        <dsp:cNvPr id="0" name=""/>
        <dsp:cNvSpPr/>
      </dsp:nvSpPr>
      <dsp:spPr>
        <a:xfrm rot="13114286">
          <a:off x="3354857" y="1824686"/>
          <a:ext cx="410969" cy="25114"/>
        </a:xfrm>
        <a:custGeom>
          <a:avLst/>
          <a:gdLst/>
          <a:ahLst/>
          <a:cxnLst/>
          <a:rect l="0" t="0" r="0" b="0"/>
          <a:pathLst>
            <a:path>
              <a:moveTo>
                <a:pt x="0" y="12557"/>
              </a:moveTo>
              <a:lnTo>
                <a:pt x="410969" y="125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800000">
        <a:off x="3550067" y="1826969"/>
        <a:ext cx="20548" cy="20548"/>
      </dsp:txXfrm>
    </dsp:sp>
    <dsp:sp modelId="{C3B3D5BF-77F4-441F-8055-6C7C4ACD186E}">
      <dsp:nvSpPr>
        <dsp:cNvPr id="0" name=""/>
        <dsp:cNvSpPr/>
      </dsp:nvSpPr>
      <dsp:spPr>
        <a:xfrm>
          <a:off x="2072429" y="700662"/>
          <a:ext cx="1582549" cy="1162060"/>
        </a:xfrm>
        <a:prstGeom prst="ellipse">
          <a:avLst/>
        </a:prstGeom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Gestion :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Pilotage d’activité</a:t>
          </a:r>
        </a:p>
      </dsp:txBody>
      <dsp:txXfrm>
        <a:off x="2304188" y="870842"/>
        <a:ext cx="1119031" cy="821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101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49630-7ADF-40A5-B102-AC9855937F7C}" type="datetimeFigureOut">
              <a:rPr lang="fr-FR" smtClean="0"/>
              <a:pPr/>
              <a:t>17/01/2014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101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FB9EA-8778-4459-BFD0-C7ADF01D0F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76161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B9EA-8778-4459-BFD0-C7ADF01D0F5B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B9EA-8778-4459-BFD0-C7ADF01D0F5B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B9EA-8778-4459-BFD0-C7ADF01D0F5B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B9EA-8778-4459-BFD0-C7ADF01D0F5B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B9EA-8778-4459-BFD0-C7ADF01D0F5B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B9EA-8778-4459-BFD0-C7ADF01D0F5B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B9EA-8778-4459-BFD0-C7ADF01D0F5B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B9EA-8778-4459-BFD0-C7ADF01D0F5B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B9EA-8778-4459-BFD0-C7ADF01D0F5B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B9EA-8778-4459-BFD0-C7ADF01D0F5B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B9EA-8778-4459-BFD0-C7ADF01D0F5B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B9EA-8778-4459-BFD0-C7ADF01D0F5B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B9EA-8778-4459-BFD0-C7ADF01D0F5B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B9EA-8778-4459-BFD0-C7ADF01D0F5B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B9EA-8778-4459-BFD0-C7ADF01D0F5B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B9EA-8778-4459-BFD0-C7ADF01D0F5B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B9EA-8778-4459-BFD0-C7ADF01D0F5B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B9EA-8778-4459-BFD0-C7ADF01D0F5B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B9EA-8778-4459-BFD0-C7ADF01D0F5B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B9EA-8778-4459-BFD0-C7ADF01D0F5B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B9EA-8778-4459-BFD0-C7ADF01D0F5B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695607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B9EA-8778-4459-BFD0-C7ADF01D0F5B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B9EA-8778-4459-BFD0-C7ADF01D0F5B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B9EA-8778-4459-BFD0-C7ADF01D0F5B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B9EA-8778-4459-BFD0-C7ADF01D0F5B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B9EA-8778-4459-BFD0-C7ADF01D0F5B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B9EA-8778-4459-BFD0-C7ADF01D0F5B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B9EA-8778-4459-BFD0-C7ADF01D0F5B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B9EA-8778-4459-BFD0-C7ADF01D0F5B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B9EA-8778-4459-BFD0-C7ADF01D0F5B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B9EA-8778-4459-BFD0-C7ADF01D0F5B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B9EA-8778-4459-BFD0-C7ADF01D0F5B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B9EA-8778-4459-BFD0-C7ADF01D0F5B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B9EA-8778-4459-BFD0-C7ADF01D0F5B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B9EA-8778-4459-BFD0-C7ADF01D0F5B}" type="slidenum">
              <a:rPr lang="fr-FR" smtClean="0"/>
              <a:pPr/>
              <a:t>41</a:t>
            </a:fld>
            <a:endParaRPr 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B9EA-8778-4459-BFD0-C7ADF01D0F5B}" type="slidenum">
              <a:rPr lang="fr-FR" smtClean="0"/>
              <a:pPr/>
              <a:t>42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B9EA-8778-4459-BFD0-C7ADF01D0F5B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B9EA-8778-4459-BFD0-C7ADF01D0F5B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B9EA-8778-4459-BFD0-C7ADF01D0F5B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B9EA-8778-4459-BFD0-C7ADF01D0F5B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B9EA-8778-4459-BFD0-C7ADF01D0F5B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113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B4E40-8C23-B542-A407-8795B957C91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5316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09C02-D5F1-0E45-AE05-BF82F40D11D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9998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AA41A7-54ED-7D47-BECA-8420F625E4F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6615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832E0C-A0D7-844C-8DC5-4E8C516D80D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98026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4EEF2-5823-7640-8DE7-B60265092BC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40812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05B629-753F-A149-904F-CE32B5A8BD9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9087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81A336-FEC4-164C-99D4-5EDB66B23BF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5100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CA26B-6C92-7048-9889-6850673F979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7287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BE588D-E6A6-7847-8EF2-55FC2AA9CC9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29217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86BA3C-37A0-2940-A254-2ECE346FC16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4540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D111E-81F2-C64D-902C-AC28C76527E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2998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D7EBD3-C3D3-3045-9308-FBDF7509A9A3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4" descr="base def plante_STI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091406"/>
            <a:ext cx="1521891" cy="4076923"/>
          </a:xfrm>
          <a:prstGeom prst="rect">
            <a:avLst/>
          </a:prstGeom>
          <a:noFill/>
          <a:ln>
            <a:noFill/>
          </a:ln>
          <a:effectLst>
            <a:reflection stA="3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5300663"/>
            <a:ext cx="9144000" cy="1557337"/>
          </a:xfrm>
          <a:prstGeom prst="rect">
            <a:avLst/>
          </a:prstGeom>
          <a:solidFill>
            <a:srgbClr val="DF007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1600" y="2636912"/>
            <a:ext cx="6659563" cy="720725"/>
          </a:xfrm>
        </p:spPr>
        <p:txBody>
          <a:bodyPr/>
          <a:lstStyle/>
          <a:p>
            <a:pPr eaLnBrk="1" hangingPunct="1"/>
            <a:r>
              <a:rPr lang="fr-FR" sz="3600" b="1" dirty="0">
                <a:solidFill>
                  <a:schemeClr val="tx1"/>
                </a:solidFill>
                <a:latin typeface="Humnst777 Blk BT" charset="0"/>
              </a:rPr>
              <a:t>DUT </a:t>
            </a:r>
            <a:r>
              <a:rPr lang="fr-FR" sz="3600" b="1" dirty="0" err="1">
                <a:solidFill>
                  <a:schemeClr val="tx1"/>
                </a:solidFill>
                <a:latin typeface="Humnst777 Blk BT" charset="0"/>
              </a:rPr>
              <a:t>ST</a:t>
            </a:r>
            <a:r>
              <a:rPr lang="fr-FR" sz="3600" dirty="0" err="1">
                <a:solidFill>
                  <a:schemeClr val="tx1"/>
                </a:solidFill>
                <a:latin typeface="Humnst777 Blk BT" charset="0"/>
              </a:rPr>
              <a:t>atistique</a:t>
            </a:r>
            <a:r>
              <a:rPr lang="fr-FR" sz="3600" dirty="0">
                <a:solidFill>
                  <a:schemeClr val="tx1"/>
                </a:solidFill>
                <a:latin typeface="Humnst777 Blk BT" charset="0"/>
              </a:rPr>
              <a:t>  </a:t>
            </a:r>
            <a:r>
              <a:rPr lang="fr-FR" sz="3600" b="1" dirty="0">
                <a:solidFill>
                  <a:schemeClr val="tx1"/>
                </a:solidFill>
                <a:latin typeface="Humnst777 Blk BT" charset="0"/>
              </a:rPr>
              <a:t>et I</a:t>
            </a:r>
            <a:r>
              <a:rPr lang="fr-FR" sz="3600" dirty="0">
                <a:solidFill>
                  <a:schemeClr val="tx1"/>
                </a:solidFill>
                <a:latin typeface="Humnst777 Blk BT" charset="0"/>
              </a:rPr>
              <a:t>nformatique</a:t>
            </a:r>
            <a:r>
              <a:rPr lang="fr-FR" sz="3600" b="1" dirty="0">
                <a:solidFill>
                  <a:schemeClr val="tx1"/>
                </a:solidFill>
                <a:latin typeface="Humnst777 Blk BT" charset="0"/>
              </a:rPr>
              <a:t> </a:t>
            </a:r>
            <a:r>
              <a:rPr lang="fr-FR" sz="3600" b="1" dirty="0" smtClean="0">
                <a:solidFill>
                  <a:schemeClr val="tx1"/>
                </a:solidFill>
                <a:latin typeface="Humnst777 Blk BT" charset="0"/>
              </a:rPr>
              <a:t>D</a:t>
            </a:r>
            <a:r>
              <a:rPr lang="fr-FR" sz="3600" dirty="0" smtClean="0">
                <a:solidFill>
                  <a:schemeClr val="tx1"/>
                </a:solidFill>
                <a:latin typeface="Humnst777 Blk BT" charset="0"/>
              </a:rPr>
              <a:t>écisionnelle</a:t>
            </a:r>
            <a:br>
              <a:rPr lang="fr-FR" sz="3600" dirty="0" smtClean="0">
                <a:solidFill>
                  <a:schemeClr val="tx1"/>
                </a:solidFill>
                <a:latin typeface="Humnst777 Blk BT" charset="0"/>
              </a:rPr>
            </a:br>
            <a:r>
              <a:rPr lang="fr-FR" sz="3600" dirty="0" smtClean="0">
                <a:solidFill>
                  <a:schemeClr val="tx1"/>
                </a:solidFill>
                <a:latin typeface="Humnst777 Blk BT" charset="0"/>
              </a:rPr>
              <a:t/>
            </a:r>
            <a:br>
              <a:rPr lang="fr-FR" sz="3600" dirty="0" smtClean="0">
                <a:solidFill>
                  <a:schemeClr val="tx1"/>
                </a:solidFill>
                <a:latin typeface="Humnst777 Blk BT" charset="0"/>
              </a:rPr>
            </a:br>
            <a:r>
              <a:rPr lang="fr-FR" sz="3600" b="1" dirty="0" smtClean="0">
                <a:solidFill>
                  <a:srgbClr val="DF0078"/>
                </a:solidFill>
                <a:latin typeface="Humnst777 Blk BT" charset="0"/>
              </a:rPr>
              <a:t>IUT Lumière</a:t>
            </a:r>
            <a:endParaRPr lang="fr-FR" sz="3600" b="1" dirty="0">
              <a:solidFill>
                <a:srgbClr val="DF0078"/>
              </a:solidFill>
              <a:latin typeface="Humnst777 Blk BT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940425" y="5661025"/>
            <a:ext cx="3203575" cy="11969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1400" b="1">
                <a:solidFill>
                  <a:schemeClr val="bg1"/>
                </a:solidFill>
                <a:latin typeface="Humnst777 Lt BT" charset="0"/>
              </a:rPr>
              <a:t>Campus Porte des Alpes</a:t>
            </a:r>
          </a:p>
          <a:p>
            <a:pPr eaLnBrk="1" hangingPunct="1">
              <a:lnSpc>
                <a:spcPct val="80000"/>
              </a:lnSpc>
            </a:pPr>
            <a:r>
              <a:rPr lang="fr-FR" sz="1400" b="1">
                <a:solidFill>
                  <a:schemeClr val="bg1"/>
                </a:solidFill>
                <a:latin typeface="Humnst777 Lt BT" charset="0"/>
              </a:rPr>
              <a:t>160 Bd de l</a:t>
            </a:r>
            <a:r>
              <a:rPr lang="ja-JP" altLang="fr-FR" sz="1400" b="1">
                <a:solidFill>
                  <a:schemeClr val="bg1"/>
                </a:solidFill>
                <a:latin typeface="Humnst777 Lt BT" charset="0"/>
              </a:rPr>
              <a:t>’</a:t>
            </a:r>
            <a:r>
              <a:rPr lang="fr-FR" sz="1400" b="1">
                <a:solidFill>
                  <a:schemeClr val="bg1"/>
                </a:solidFill>
                <a:latin typeface="Humnst777 Lt BT" charset="0"/>
              </a:rPr>
              <a:t>Université,</a:t>
            </a:r>
          </a:p>
          <a:p>
            <a:pPr eaLnBrk="1" hangingPunct="1">
              <a:lnSpc>
                <a:spcPct val="80000"/>
              </a:lnSpc>
            </a:pPr>
            <a:r>
              <a:rPr lang="fr-FR" sz="1400" b="1">
                <a:solidFill>
                  <a:schemeClr val="bg1"/>
                </a:solidFill>
                <a:latin typeface="Humnst777 Lt BT" charset="0"/>
              </a:rPr>
              <a:t> 69676 Bron Cedex</a:t>
            </a:r>
          </a:p>
          <a:p>
            <a:pPr eaLnBrk="1" hangingPunct="1">
              <a:lnSpc>
                <a:spcPct val="80000"/>
              </a:lnSpc>
            </a:pPr>
            <a:r>
              <a:rPr lang="fr-FR" sz="1400" b="1">
                <a:solidFill>
                  <a:schemeClr val="bg1"/>
                </a:solidFill>
                <a:latin typeface="Humnst777 Lt BT" charset="0"/>
              </a:rPr>
              <a:t>04 78 77 24 50 </a:t>
            </a:r>
          </a:p>
          <a:p>
            <a:pPr eaLnBrk="1" hangingPunct="1">
              <a:lnSpc>
                <a:spcPct val="80000"/>
              </a:lnSpc>
            </a:pPr>
            <a:r>
              <a:rPr lang="fr-FR" sz="1400" b="1">
                <a:solidFill>
                  <a:schemeClr val="bg1"/>
                </a:solidFill>
                <a:latin typeface="Humnst777 Lt BT" charset="0"/>
              </a:rPr>
              <a:t>http://iut.univ-lyon2.fr</a:t>
            </a:r>
          </a:p>
          <a:p>
            <a:pPr algn="l" eaLnBrk="1" hangingPunct="1">
              <a:buClr>
                <a:srgbClr val="FFCC00"/>
              </a:buClr>
              <a:buSzPct val="150000"/>
            </a:pPr>
            <a:endParaRPr lang="fr-FR" sz="1400">
              <a:solidFill>
                <a:schemeClr val="bg1"/>
              </a:solidFill>
              <a:latin typeface="Humnst777 Cn BT" charset="0"/>
            </a:endParaRPr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 flipH="1">
            <a:off x="107950" y="908050"/>
            <a:ext cx="7127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4" name="Line 7"/>
          <p:cNvSpPr>
            <a:spLocks noChangeShapeType="1"/>
          </p:cNvSpPr>
          <p:nvPr/>
        </p:nvSpPr>
        <p:spPr bwMode="auto">
          <a:xfrm>
            <a:off x="2268538" y="11588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468313" y="115888"/>
            <a:ext cx="25908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4800" dirty="0">
                <a:latin typeface="Humnst777 Blk BT" charset="0"/>
              </a:rPr>
              <a:t>STID</a:t>
            </a:r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107950" y="908050"/>
            <a:ext cx="6840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>
                <a:solidFill>
                  <a:schemeClr val="bg2"/>
                </a:solidFill>
                <a:latin typeface="Humnst777 Cn BT" charset="0"/>
              </a:rPr>
              <a:t>STATISTIQUE ET INFORMATIQUE DECISIONNELLE</a:t>
            </a:r>
          </a:p>
        </p:txBody>
      </p:sp>
      <p:pic>
        <p:nvPicPr>
          <p:cNvPr id="2057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15888"/>
            <a:ext cx="719137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8" name="Picture 13" descr="logo_IUT_STID copi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88913"/>
            <a:ext cx="1512888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1258888" y="6453188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79388" y="6453188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/>
              <a:t>14/10/2013</a:t>
            </a:r>
            <a:endParaRPr lang="fr-FR" sz="1200" dirty="0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331913" y="6453188"/>
            <a:ext cx="3240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>
                <a:latin typeface="Humnst777 BT" charset="0"/>
              </a:rPr>
              <a:t>Partenariat Entreprises STID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636588"/>
            <a:ext cx="8280400" cy="576262"/>
          </a:xfrm>
        </p:spPr>
        <p:txBody>
          <a:bodyPr/>
          <a:lstStyle/>
          <a:p>
            <a:pPr eaLnBrk="1" hangingPunct="1"/>
            <a:r>
              <a:rPr lang="fr-FR" sz="2800" b="1">
                <a:solidFill>
                  <a:srgbClr val="DF0078"/>
                </a:solidFill>
                <a:latin typeface="Humnst777 BT" charset="0"/>
              </a:rPr>
              <a:t>Un public diversifié …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0" y="6083300"/>
            <a:ext cx="9144000" cy="765175"/>
          </a:xfrm>
          <a:prstGeom prst="rect">
            <a:avLst/>
          </a:prstGeom>
          <a:solidFill>
            <a:srgbClr val="DF007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2124075" y="2603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>
            <a:off x="1258888" y="6453188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46" name="Text Box 12"/>
          <p:cNvSpPr txBox="1">
            <a:spLocks noChangeArrowheads="1"/>
          </p:cNvSpPr>
          <p:nvPr/>
        </p:nvSpPr>
        <p:spPr bwMode="auto">
          <a:xfrm>
            <a:off x="-252413" y="115888"/>
            <a:ext cx="3059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4000">
                <a:latin typeface="Humnst777 Blk BT" charset="0"/>
              </a:rPr>
              <a:t>STID</a:t>
            </a:r>
          </a:p>
        </p:txBody>
      </p:sp>
      <p:sp>
        <p:nvSpPr>
          <p:cNvPr id="10247" name="Text Box 13"/>
          <p:cNvSpPr txBox="1">
            <a:spLocks noChangeArrowheads="1"/>
          </p:cNvSpPr>
          <p:nvPr/>
        </p:nvSpPr>
        <p:spPr bwMode="auto">
          <a:xfrm>
            <a:off x="2124075" y="333375"/>
            <a:ext cx="5761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>
                <a:solidFill>
                  <a:schemeClr val="bg2"/>
                </a:solidFill>
                <a:latin typeface="Humnst777 Cn BT" charset="0"/>
              </a:rPr>
              <a:t>STATISTIQUE ET INFORMATIQUE DECISIONNELLE</a:t>
            </a:r>
          </a:p>
        </p:txBody>
      </p:sp>
      <p:pic>
        <p:nvPicPr>
          <p:cNvPr id="10248" name="Picture 14" descr="logo_IUT_STID copi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3513"/>
            <a:ext cx="12255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179388" y="6453188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/>
              <a:t>14/10/2013</a:t>
            </a:r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1331913" y="6465888"/>
            <a:ext cx="3240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>
                <a:latin typeface="Humnst777 BT" charset="0"/>
              </a:rPr>
              <a:t>Partenariat Entreprises STID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20675" y="1330325"/>
            <a:ext cx="4570413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fr-FR">
                <a:latin typeface="Humnst777 BT" charset="0"/>
              </a:rPr>
              <a:t>Lycéens bacheliers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fr-FR">
                <a:latin typeface="Humnst777 BT" charset="0"/>
              </a:rPr>
              <a:t>Etudiants souhaitant se réorienter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fr-FR">
                <a:latin typeface="Humnst777 BT" charset="0"/>
              </a:rPr>
              <a:t>Demandeurs d</a:t>
            </a:r>
            <a:r>
              <a:rPr lang="ja-JP" altLang="fr-FR">
                <a:latin typeface="Humnst777 BT" charset="0"/>
              </a:rPr>
              <a:t>’</a:t>
            </a:r>
            <a:r>
              <a:rPr lang="fr-FR">
                <a:latin typeface="Humnst777 BT" charset="0"/>
              </a:rPr>
              <a:t>emploi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fr-FR">
                <a:latin typeface="Humnst777 BT" charset="0"/>
              </a:rPr>
              <a:t>Salariés</a:t>
            </a:r>
          </a:p>
          <a:p>
            <a:pPr algn="ctr">
              <a:spcBef>
                <a:spcPct val="20000"/>
              </a:spcBef>
            </a:pPr>
            <a:endParaRPr lang="fr-FR" sz="20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891088" y="4903788"/>
            <a:ext cx="4133850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marL="342900" indent="-342900">
              <a:buFont typeface="Arial" charset="0"/>
              <a:buChar char="•"/>
            </a:pPr>
            <a:r>
              <a:rPr lang="fr-FR">
                <a:latin typeface="Humnst777 BT" charset="0"/>
              </a:rPr>
              <a:t>Une majorité de Bac S et ES</a:t>
            </a:r>
          </a:p>
          <a:p>
            <a:pPr marL="342900" indent="-342900">
              <a:buFont typeface="Arial" charset="0"/>
              <a:buChar char="•"/>
            </a:pPr>
            <a:r>
              <a:rPr lang="fr-FR">
                <a:latin typeface="Humnst777 BT" charset="0"/>
              </a:rPr>
              <a:t>Des lycéens venant de filières technologiques</a:t>
            </a:r>
          </a:p>
          <a:p>
            <a:pPr marL="342900" indent="-342900">
              <a:spcBef>
                <a:spcPct val="20000"/>
              </a:spcBef>
              <a:buClr>
                <a:srgbClr val="FF9900"/>
              </a:buClr>
              <a:buSzPct val="150000"/>
            </a:pPr>
            <a:endParaRPr lang="fr-FR"/>
          </a:p>
        </p:txBody>
      </p:sp>
      <p:graphicFrame>
        <p:nvGraphicFramePr>
          <p:cNvPr id="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15605499"/>
              </p:ext>
            </p:extLst>
          </p:nvPr>
        </p:nvGraphicFramePr>
        <p:xfrm>
          <a:off x="230188" y="2741613"/>
          <a:ext cx="3817937" cy="256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35956649"/>
              </p:ext>
            </p:extLst>
          </p:nvPr>
        </p:nvGraphicFramePr>
        <p:xfrm>
          <a:off x="4788024" y="1412776"/>
          <a:ext cx="3923928" cy="3136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0" y="6083300"/>
            <a:ext cx="9144000" cy="765175"/>
          </a:xfrm>
          <a:prstGeom prst="rect">
            <a:avLst/>
          </a:prstGeom>
          <a:solidFill>
            <a:srgbClr val="DF007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7" name="Line 6"/>
          <p:cNvSpPr>
            <a:spLocks noChangeShapeType="1"/>
          </p:cNvSpPr>
          <p:nvPr/>
        </p:nvSpPr>
        <p:spPr bwMode="auto">
          <a:xfrm>
            <a:off x="2124075" y="2603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68" name="Line 7"/>
          <p:cNvSpPr>
            <a:spLocks noChangeShapeType="1"/>
          </p:cNvSpPr>
          <p:nvPr/>
        </p:nvSpPr>
        <p:spPr bwMode="auto">
          <a:xfrm>
            <a:off x="1258888" y="6453188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69" name="Text Box 12"/>
          <p:cNvSpPr txBox="1">
            <a:spLocks noChangeArrowheads="1"/>
          </p:cNvSpPr>
          <p:nvPr/>
        </p:nvSpPr>
        <p:spPr bwMode="auto">
          <a:xfrm>
            <a:off x="-252413" y="115888"/>
            <a:ext cx="3059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4000">
                <a:latin typeface="Humnst777 Blk BT" charset="0"/>
              </a:rPr>
              <a:t>STID</a:t>
            </a:r>
          </a:p>
        </p:txBody>
      </p:sp>
      <p:sp>
        <p:nvSpPr>
          <p:cNvPr id="11270" name="Text Box 13"/>
          <p:cNvSpPr txBox="1">
            <a:spLocks noChangeArrowheads="1"/>
          </p:cNvSpPr>
          <p:nvPr/>
        </p:nvSpPr>
        <p:spPr bwMode="auto">
          <a:xfrm>
            <a:off x="2124075" y="333375"/>
            <a:ext cx="5761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>
                <a:solidFill>
                  <a:schemeClr val="bg2"/>
                </a:solidFill>
                <a:latin typeface="Humnst777 Cn BT" charset="0"/>
              </a:rPr>
              <a:t>STATISTIQUE ET INFORMATIQUE DECISIONNELLE</a:t>
            </a:r>
          </a:p>
        </p:txBody>
      </p:sp>
      <p:pic>
        <p:nvPicPr>
          <p:cNvPr id="11271" name="Picture 14" descr="logo_IUT_STID copi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3513"/>
            <a:ext cx="12255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79388" y="6453188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/>
              <a:t>14/10/2013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331913" y="6465888"/>
            <a:ext cx="3240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>
                <a:latin typeface="Humnst777 BT" charset="0"/>
              </a:rPr>
              <a:t>Partenariat Entreprises STID</a:t>
            </a:r>
          </a:p>
        </p:txBody>
      </p:sp>
      <p:sp>
        <p:nvSpPr>
          <p:cNvPr id="11274" name="Rectangle 3"/>
          <p:cNvSpPr txBox="1">
            <a:spLocks noChangeArrowheads="1"/>
          </p:cNvSpPr>
          <p:nvPr/>
        </p:nvSpPr>
        <p:spPr bwMode="auto">
          <a:xfrm>
            <a:off x="1258888" y="1535605"/>
            <a:ext cx="413385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000" b="1" dirty="0">
                <a:solidFill>
                  <a:srgbClr val="009900"/>
                </a:solidFill>
                <a:latin typeface="Humnst777 Cn BT" charset="0"/>
                <a:cs typeface="Arial" charset="0"/>
              </a:rPr>
              <a:t>Sexe</a:t>
            </a:r>
          </a:p>
        </p:txBody>
      </p:sp>
      <p:graphicFrame>
        <p:nvGraphicFramePr>
          <p:cNvPr id="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22207719"/>
              </p:ext>
            </p:extLst>
          </p:nvPr>
        </p:nvGraphicFramePr>
        <p:xfrm>
          <a:off x="266700" y="2759075"/>
          <a:ext cx="3124200" cy="296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276" name="Rectangle 5"/>
          <p:cNvSpPr>
            <a:spLocks noChangeArrowheads="1"/>
          </p:cNvSpPr>
          <p:nvPr/>
        </p:nvSpPr>
        <p:spPr bwMode="auto">
          <a:xfrm>
            <a:off x="5256212" y="1516063"/>
            <a:ext cx="30972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3335" tIns="45927" rIns="93335" bIns="45927"/>
          <a:lstStyle/>
          <a:p>
            <a:pPr defTabSz="833438">
              <a:spcBef>
                <a:spcPct val="20000"/>
              </a:spcBef>
              <a:buClr>
                <a:srgbClr val="FFCC00"/>
              </a:buClr>
              <a:buSzPct val="150000"/>
            </a:pPr>
            <a:r>
              <a:rPr lang="fr-FR" b="1" dirty="0">
                <a:solidFill>
                  <a:srgbClr val="009900"/>
                </a:solidFill>
                <a:latin typeface="Humnst777 Cn BT" charset="0"/>
                <a:cs typeface="Arial" charset="0"/>
              </a:rPr>
              <a:t>Origine Géographique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0" y="1947863"/>
            <a:ext cx="356393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dirty="0">
                <a:latin typeface="Humnst777 Cn BT" charset="0"/>
                <a:cs typeface="Arial" charset="0"/>
              </a:rPr>
              <a:t>Répartition des étudiants selon le sexe depuis </a:t>
            </a:r>
            <a:r>
              <a:rPr lang="fr-FR" dirty="0" smtClean="0">
                <a:latin typeface="Humnst777 Cn BT" charset="0"/>
                <a:cs typeface="Arial" charset="0"/>
              </a:rPr>
              <a:t>2007</a:t>
            </a:r>
            <a:endParaRPr lang="fr-FR" dirty="0">
              <a:latin typeface="Humnst777 Cn BT" charset="0"/>
              <a:cs typeface="Arial" charset="0"/>
            </a:endParaRPr>
          </a:p>
        </p:txBody>
      </p:sp>
      <p:sp>
        <p:nvSpPr>
          <p:cNvPr id="11278" name="Text Box 16"/>
          <p:cNvSpPr txBox="1">
            <a:spLocks noChangeArrowheads="1"/>
          </p:cNvSpPr>
          <p:nvPr/>
        </p:nvSpPr>
        <p:spPr bwMode="auto">
          <a:xfrm>
            <a:off x="4089457" y="1844824"/>
            <a:ext cx="46831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dirty="0">
                <a:latin typeface="Humnst777 Cn BT" charset="0"/>
                <a:cs typeface="Arial" charset="0"/>
              </a:rPr>
              <a:t>Répartition des étudiants selon l</a:t>
            </a:r>
            <a:r>
              <a:rPr lang="ja-JP" altLang="fr-FR" dirty="0">
                <a:latin typeface="Humnst777 Cn BT" charset="0"/>
                <a:cs typeface="Arial" charset="0"/>
              </a:rPr>
              <a:t>’</a:t>
            </a:r>
            <a:r>
              <a:rPr lang="fr-FR" dirty="0">
                <a:latin typeface="Humnst777 Cn BT" charset="0"/>
                <a:cs typeface="Arial" charset="0"/>
              </a:rPr>
              <a:t>origine géographique depuis l</a:t>
            </a:r>
            <a:r>
              <a:rPr lang="ja-JP" altLang="fr-FR" dirty="0">
                <a:latin typeface="Humnst777 Cn BT" charset="0"/>
                <a:cs typeface="Arial" charset="0"/>
              </a:rPr>
              <a:t>’</a:t>
            </a:r>
            <a:r>
              <a:rPr lang="fr-FR" dirty="0">
                <a:latin typeface="Humnst777 Cn BT" charset="0"/>
                <a:cs typeface="Arial" charset="0"/>
              </a:rPr>
              <a:t>ouverture du DUT en 1998</a:t>
            </a:r>
          </a:p>
        </p:txBody>
      </p:sp>
      <p:sp>
        <p:nvSpPr>
          <p:cNvPr id="11279" name="Rectangle 2"/>
          <p:cNvSpPr txBox="1">
            <a:spLocks noChangeArrowheads="1"/>
          </p:cNvSpPr>
          <p:nvPr/>
        </p:nvSpPr>
        <p:spPr bwMode="auto">
          <a:xfrm>
            <a:off x="2195736" y="3068960"/>
            <a:ext cx="82804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800" b="1">
                <a:solidFill>
                  <a:srgbClr val="DF0078"/>
                </a:solidFill>
                <a:latin typeface="Humnst777 BT" charset="0"/>
                <a:cs typeface="Arial" charset="0"/>
              </a:rPr>
              <a:t>Un public diversifié …</a:t>
            </a:r>
          </a:p>
        </p:txBody>
      </p:sp>
      <p:graphicFrame>
        <p:nvGraphicFramePr>
          <p:cNvPr id="3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59881984"/>
              </p:ext>
            </p:extLst>
          </p:nvPr>
        </p:nvGraphicFramePr>
        <p:xfrm>
          <a:off x="3607003" y="2492896"/>
          <a:ext cx="5508625" cy="335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6"/>
          <p:cNvSpPr>
            <a:spLocks noChangeShapeType="1"/>
          </p:cNvSpPr>
          <p:nvPr/>
        </p:nvSpPr>
        <p:spPr bwMode="auto">
          <a:xfrm>
            <a:off x="2124075" y="2603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291" name="Text Box 12"/>
          <p:cNvSpPr txBox="1">
            <a:spLocks noChangeArrowheads="1"/>
          </p:cNvSpPr>
          <p:nvPr/>
        </p:nvSpPr>
        <p:spPr bwMode="auto">
          <a:xfrm>
            <a:off x="-252413" y="115888"/>
            <a:ext cx="3059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4000">
                <a:latin typeface="Humnst777 Blk BT" charset="0"/>
              </a:rPr>
              <a:t>STID</a:t>
            </a:r>
          </a:p>
        </p:txBody>
      </p:sp>
      <p:sp>
        <p:nvSpPr>
          <p:cNvPr id="12292" name="Text Box 13"/>
          <p:cNvSpPr txBox="1">
            <a:spLocks noChangeArrowheads="1"/>
          </p:cNvSpPr>
          <p:nvPr/>
        </p:nvSpPr>
        <p:spPr bwMode="auto">
          <a:xfrm>
            <a:off x="2124075" y="333375"/>
            <a:ext cx="5761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>
                <a:solidFill>
                  <a:schemeClr val="bg2"/>
                </a:solidFill>
                <a:latin typeface="Humnst777 Cn BT" charset="0"/>
              </a:rPr>
              <a:t>STATISTIQUE ET INFORMATIQUE DECISIONNELLE</a:t>
            </a:r>
          </a:p>
        </p:txBody>
      </p:sp>
      <p:pic>
        <p:nvPicPr>
          <p:cNvPr id="12293" name="Picture 14" descr="logo_IUT_STID copi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3513"/>
            <a:ext cx="12255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2"/>
          <p:cNvSpPr txBox="1">
            <a:spLocks noChangeArrowheads="1"/>
          </p:cNvSpPr>
          <p:nvPr/>
        </p:nvSpPr>
        <p:spPr bwMode="auto">
          <a:xfrm>
            <a:off x="179388" y="622300"/>
            <a:ext cx="82804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800" b="1">
                <a:solidFill>
                  <a:srgbClr val="DF0078"/>
                </a:solidFill>
                <a:latin typeface="Humnst777 BT" charset="0"/>
                <a:cs typeface="Arial" charset="0"/>
              </a:rPr>
              <a:t>La procédure de recrutement</a:t>
            </a:r>
          </a:p>
        </p:txBody>
      </p:sp>
      <p:sp>
        <p:nvSpPr>
          <p:cNvPr id="12295" name="Rectangle 3"/>
          <p:cNvSpPr>
            <a:spLocks noChangeArrowheads="1"/>
          </p:cNvSpPr>
          <p:nvPr/>
        </p:nvSpPr>
        <p:spPr bwMode="auto">
          <a:xfrm>
            <a:off x="112713" y="1341438"/>
            <a:ext cx="3667125" cy="363537"/>
          </a:xfrm>
          <a:prstGeom prst="rect">
            <a:avLst/>
          </a:prstGeom>
          <a:noFill/>
          <a:ln w="127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5929" tIns="42964" rIns="85929" bIns="42964">
            <a:spAutoFit/>
          </a:bodyPr>
          <a:lstStyle/>
          <a:p>
            <a:pPr algn="ctr" defTabSz="854075"/>
            <a:r>
              <a:rPr lang="fr-FR" b="1">
                <a:latin typeface="Humnst777 BT" charset="0"/>
              </a:rPr>
              <a:t>Dossiers de candidatures</a:t>
            </a:r>
          </a:p>
        </p:txBody>
      </p:sp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3411538" y="1871663"/>
            <a:ext cx="274320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5929" tIns="42964" rIns="85929" bIns="42964">
            <a:spAutoFit/>
          </a:bodyPr>
          <a:lstStyle/>
          <a:p>
            <a:pPr defTabSz="854075"/>
            <a:r>
              <a:rPr lang="fr-FR" b="1">
                <a:latin typeface="Humnst777 BT" charset="0"/>
              </a:rPr>
              <a:t>Jury d</a:t>
            </a:r>
            <a:r>
              <a:rPr lang="ja-JP" altLang="fr-FR" b="1">
                <a:latin typeface="Humnst777 BT" charset="0"/>
              </a:rPr>
              <a:t>’</a:t>
            </a:r>
            <a:r>
              <a:rPr lang="fr-FR" b="1">
                <a:latin typeface="Humnst777 BT" charset="0"/>
              </a:rPr>
              <a:t>admissibilité</a:t>
            </a: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1187450" y="2230438"/>
            <a:ext cx="4711700" cy="363537"/>
          </a:xfrm>
          <a:prstGeom prst="rect">
            <a:avLst/>
          </a:prstGeom>
          <a:noFill/>
          <a:ln w="12700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5929" tIns="42964" rIns="85929" bIns="42964">
            <a:spAutoFit/>
          </a:bodyPr>
          <a:lstStyle/>
          <a:p>
            <a:pPr algn="ctr" defTabSz="854075"/>
            <a:r>
              <a:rPr lang="fr-FR" b="1">
                <a:latin typeface="Humnst777 BT" charset="0"/>
              </a:rPr>
              <a:t>Candidats convoqués à l</a:t>
            </a:r>
            <a:r>
              <a:rPr lang="ja-JP" altLang="fr-FR" b="1">
                <a:latin typeface="Humnst777 BT" charset="0"/>
              </a:rPr>
              <a:t>’</a:t>
            </a:r>
            <a:r>
              <a:rPr lang="fr-FR" b="1">
                <a:latin typeface="Humnst777 BT" charset="0"/>
              </a:rPr>
              <a:t>audition</a:t>
            </a:r>
          </a:p>
        </p:txBody>
      </p:sp>
      <p:sp>
        <p:nvSpPr>
          <p:cNvPr id="12298" name="Freeform 6"/>
          <p:cNvSpPr>
            <a:spLocks/>
          </p:cNvSpPr>
          <p:nvPr/>
        </p:nvSpPr>
        <p:spPr bwMode="auto">
          <a:xfrm>
            <a:off x="1619250" y="1793875"/>
            <a:ext cx="1489075" cy="346075"/>
          </a:xfrm>
          <a:custGeom>
            <a:avLst/>
            <a:gdLst>
              <a:gd name="T0" fmla="*/ 2147483647 w 1038"/>
              <a:gd name="T1" fmla="*/ 0 h 460"/>
              <a:gd name="T2" fmla="*/ 2147483647 w 1038"/>
              <a:gd name="T3" fmla="*/ 2147483647 h 460"/>
              <a:gd name="T4" fmla="*/ 2147483647 w 1038"/>
              <a:gd name="T5" fmla="*/ 2147483647 h 460"/>
              <a:gd name="T6" fmla="*/ 2147483647 w 1038"/>
              <a:gd name="T7" fmla="*/ 2147483647 h 460"/>
              <a:gd name="T8" fmla="*/ 2147483647 w 1038"/>
              <a:gd name="T9" fmla="*/ 2147483647 h 460"/>
              <a:gd name="T10" fmla="*/ 2147483647 w 1038"/>
              <a:gd name="T11" fmla="*/ 2147483647 h 460"/>
              <a:gd name="T12" fmla="*/ 2147483647 w 1038"/>
              <a:gd name="T13" fmla="*/ 2147483647 h 460"/>
              <a:gd name="T14" fmla="*/ 2147483647 w 1038"/>
              <a:gd name="T15" fmla="*/ 2147483647 h 460"/>
              <a:gd name="T16" fmla="*/ 2147483647 w 1038"/>
              <a:gd name="T17" fmla="*/ 2147483647 h 460"/>
              <a:gd name="T18" fmla="*/ 2147483647 w 1038"/>
              <a:gd name="T19" fmla="*/ 2147483647 h 460"/>
              <a:gd name="T20" fmla="*/ 2147483647 w 1038"/>
              <a:gd name="T21" fmla="*/ 2147483647 h 460"/>
              <a:gd name="T22" fmla="*/ 2147483647 w 1038"/>
              <a:gd name="T23" fmla="*/ 2147483647 h 460"/>
              <a:gd name="T24" fmla="*/ 2147483647 w 1038"/>
              <a:gd name="T25" fmla="*/ 2147483647 h 460"/>
              <a:gd name="T26" fmla="*/ 2147483647 w 1038"/>
              <a:gd name="T27" fmla="*/ 2147483647 h 460"/>
              <a:gd name="T28" fmla="*/ 2147483647 w 1038"/>
              <a:gd name="T29" fmla="*/ 2147483647 h 460"/>
              <a:gd name="T30" fmla="*/ 2147483647 w 1038"/>
              <a:gd name="T31" fmla="*/ 2147483647 h 460"/>
              <a:gd name="T32" fmla="*/ 2147483647 w 1038"/>
              <a:gd name="T33" fmla="*/ 2147483647 h 460"/>
              <a:gd name="T34" fmla="*/ 2147483647 w 1038"/>
              <a:gd name="T35" fmla="*/ 2147483647 h 460"/>
              <a:gd name="T36" fmla="*/ 2147483647 w 1038"/>
              <a:gd name="T37" fmla="*/ 2147483647 h 460"/>
              <a:gd name="T38" fmla="*/ 2147483647 w 1038"/>
              <a:gd name="T39" fmla="*/ 2147483647 h 460"/>
              <a:gd name="T40" fmla="*/ 2147483647 w 1038"/>
              <a:gd name="T41" fmla="*/ 2147483647 h 460"/>
              <a:gd name="T42" fmla="*/ 2147483647 w 1038"/>
              <a:gd name="T43" fmla="*/ 2147483647 h 460"/>
              <a:gd name="T44" fmla="*/ 2147483647 w 1038"/>
              <a:gd name="T45" fmla="*/ 2147483647 h 460"/>
              <a:gd name="T46" fmla="*/ 2147483647 w 1038"/>
              <a:gd name="T47" fmla="*/ 2147483647 h 460"/>
              <a:gd name="T48" fmla="*/ 2147483647 w 1038"/>
              <a:gd name="T49" fmla="*/ 2147483647 h 460"/>
              <a:gd name="T50" fmla="*/ 2147483647 w 1038"/>
              <a:gd name="T51" fmla="*/ 2147483647 h 460"/>
              <a:gd name="T52" fmla="*/ 2147483647 w 1038"/>
              <a:gd name="T53" fmla="*/ 2147483647 h 460"/>
              <a:gd name="T54" fmla="*/ 2147483647 w 1038"/>
              <a:gd name="T55" fmla="*/ 2147483647 h 460"/>
              <a:gd name="T56" fmla="*/ 2147483647 w 1038"/>
              <a:gd name="T57" fmla="*/ 2147483647 h 460"/>
              <a:gd name="T58" fmla="*/ 2147483647 w 1038"/>
              <a:gd name="T59" fmla="*/ 2147483647 h 460"/>
              <a:gd name="T60" fmla="*/ 2147483647 w 1038"/>
              <a:gd name="T61" fmla="*/ 2147483647 h 460"/>
              <a:gd name="T62" fmla="*/ 2147483647 w 1038"/>
              <a:gd name="T63" fmla="*/ 2147483647 h 460"/>
              <a:gd name="T64" fmla="*/ 2147483647 w 1038"/>
              <a:gd name="T65" fmla="*/ 2147483647 h 460"/>
              <a:gd name="T66" fmla="*/ 2147483647 w 1038"/>
              <a:gd name="T67" fmla="*/ 2147483647 h 460"/>
              <a:gd name="T68" fmla="*/ 2147483647 w 1038"/>
              <a:gd name="T69" fmla="*/ 2147483647 h 460"/>
              <a:gd name="T70" fmla="*/ 2147483647 w 1038"/>
              <a:gd name="T71" fmla="*/ 2147483647 h 460"/>
              <a:gd name="T72" fmla="*/ 2147483647 w 1038"/>
              <a:gd name="T73" fmla="*/ 2147483647 h 460"/>
              <a:gd name="T74" fmla="*/ 2147483647 w 1038"/>
              <a:gd name="T75" fmla="*/ 2147483647 h 460"/>
              <a:gd name="T76" fmla="*/ 2147483647 w 1038"/>
              <a:gd name="T77" fmla="*/ 2147483647 h 460"/>
              <a:gd name="T78" fmla="*/ 2147483647 w 1038"/>
              <a:gd name="T79" fmla="*/ 2147483647 h 460"/>
              <a:gd name="T80" fmla="*/ 2147483647 w 1038"/>
              <a:gd name="T81" fmla="*/ 2147483647 h 460"/>
              <a:gd name="T82" fmla="*/ 2147483647 w 1038"/>
              <a:gd name="T83" fmla="*/ 2147483647 h 460"/>
              <a:gd name="T84" fmla="*/ 2147483647 w 1038"/>
              <a:gd name="T85" fmla="*/ 2147483647 h 460"/>
              <a:gd name="T86" fmla="*/ 2147483647 w 1038"/>
              <a:gd name="T87" fmla="*/ 2147483647 h 460"/>
              <a:gd name="T88" fmla="*/ 2147483647 w 1038"/>
              <a:gd name="T89" fmla="*/ 2147483647 h 460"/>
              <a:gd name="T90" fmla="*/ 2147483647 w 1038"/>
              <a:gd name="T91" fmla="*/ 2147483647 h 460"/>
              <a:gd name="T92" fmla="*/ 2147483647 w 1038"/>
              <a:gd name="T93" fmla="*/ 2147483647 h 460"/>
              <a:gd name="T94" fmla="*/ 2147483647 w 1038"/>
              <a:gd name="T95" fmla="*/ 2147483647 h 460"/>
              <a:gd name="T96" fmla="*/ 2147483647 w 1038"/>
              <a:gd name="T97" fmla="*/ 2147483647 h 460"/>
              <a:gd name="T98" fmla="*/ 2147483647 w 1038"/>
              <a:gd name="T99" fmla="*/ 2147483647 h 460"/>
              <a:gd name="T100" fmla="*/ 2147483647 w 1038"/>
              <a:gd name="T101" fmla="*/ 2147483647 h 460"/>
              <a:gd name="T102" fmla="*/ 2147483647 w 1038"/>
              <a:gd name="T103" fmla="*/ 2147483647 h 460"/>
              <a:gd name="T104" fmla="*/ 2147483647 w 1038"/>
              <a:gd name="T105" fmla="*/ 2147483647 h 460"/>
              <a:gd name="T106" fmla="*/ 2147483647 w 1038"/>
              <a:gd name="T107" fmla="*/ 2147483647 h 460"/>
              <a:gd name="T108" fmla="*/ 2147483647 w 1038"/>
              <a:gd name="T109" fmla="*/ 2147483647 h 460"/>
              <a:gd name="T110" fmla="*/ 2147483647 w 1038"/>
              <a:gd name="T111" fmla="*/ 2147483647 h 460"/>
              <a:gd name="T112" fmla="*/ 2147483647 w 1038"/>
              <a:gd name="T113" fmla="*/ 2147483647 h 460"/>
              <a:gd name="T114" fmla="*/ 2147483647 w 1038"/>
              <a:gd name="T115" fmla="*/ 2147483647 h 460"/>
              <a:gd name="T116" fmla="*/ 2147483647 w 1038"/>
              <a:gd name="T117" fmla="*/ 2147483647 h 460"/>
              <a:gd name="T118" fmla="*/ 2147483647 w 1038"/>
              <a:gd name="T119" fmla="*/ 2147483647 h 460"/>
              <a:gd name="T120" fmla="*/ 2147483647 w 1038"/>
              <a:gd name="T121" fmla="*/ 2147483647 h 460"/>
              <a:gd name="T122" fmla="*/ 2147483647 w 1038"/>
              <a:gd name="T123" fmla="*/ 2147483647 h 4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038" h="460">
                <a:moveTo>
                  <a:pt x="98" y="1"/>
                </a:moveTo>
                <a:lnTo>
                  <a:pt x="77" y="0"/>
                </a:lnTo>
                <a:lnTo>
                  <a:pt x="0" y="60"/>
                </a:lnTo>
                <a:lnTo>
                  <a:pt x="22" y="63"/>
                </a:lnTo>
                <a:lnTo>
                  <a:pt x="39" y="65"/>
                </a:lnTo>
                <a:lnTo>
                  <a:pt x="55" y="67"/>
                </a:lnTo>
                <a:lnTo>
                  <a:pt x="77" y="69"/>
                </a:lnTo>
                <a:lnTo>
                  <a:pt x="96" y="71"/>
                </a:lnTo>
                <a:lnTo>
                  <a:pt x="115" y="74"/>
                </a:lnTo>
                <a:lnTo>
                  <a:pt x="131" y="76"/>
                </a:lnTo>
                <a:lnTo>
                  <a:pt x="151" y="79"/>
                </a:lnTo>
                <a:lnTo>
                  <a:pt x="169" y="81"/>
                </a:lnTo>
                <a:lnTo>
                  <a:pt x="188" y="85"/>
                </a:lnTo>
                <a:lnTo>
                  <a:pt x="205" y="87"/>
                </a:lnTo>
                <a:lnTo>
                  <a:pt x="224" y="91"/>
                </a:lnTo>
                <a:lnTo>
                  <a:pt x="241" y="94"/>
                </a:lnTo>
                <a:lnTo>
                  <a:pt x="254" y="97"/>
                </a:lnTo>
                <a:lnTo>
                  <a:pt x="267" y="100"/>
                </a:lnTo>
                <a:lnTo>
                  <a:pt x="284" y="103"/>
                </a:lnTo>
                <a:lnTo>
                  <a:pt x="300" y="107"/>
                </a:lnTo>
                <a:lnTo>
                  <a:pt x="317" y="110"/>
                </a:lnTo>
                <a:lnTo>
                  <a:pt x="332" y="114"/>
                </a:lnTo>
                <a:lnTo>
                  <a:pt x="343" y="116"/>
                </a:lnTo>
                <a:lnTo>
                  <a:pt x="357" y="119"/>
                </a:lnTo>
                <a:lnTo>
                  <a:pt x="374" y="124"/>
                </a:lnTo>
                <a:lnTo>
                  <a:pt x="391" y="128"/>
                </a:lnTo>
                <a:lnTo>
                  <a:pt x="412" y="134"/>
                </a:lnTo>
                <a:lnTo>
                  <a:pt x="431" y="140"/>
                </a:lnTo>
                <a:lnTo>
                  <a:pt x="452" y="145"/>
                </a:lnTo>
                <a:lnTo>
                  <a:pt x="471" y="151"/>
                </a:lnTo>
                <a:lnTo>
                  <a:pt x="491" y="158"/>
                </a:lnTo>
                <a:lnTo>
                  <a:pt x="507" y="164"/>
                </a:lnTo>
                <a:lnTo>
                  <a:pt x="522" y="171"/>
                </a:lnTo>
                <a:lnTo>
                  <a:pt x="539" y="177"/>
                </a:lnTo>
                <a:lnTo>
                  <a:pt x="556" y="184"/>
                </a:lnTo>
                <a:lnTo>
                  <a:pt x="575" y="193"/>
                </a:lnTo>
                <a:lnTo>
                  <a:pt x="590" y="200"/>
                </a:lnTo>
                <a:lnTo>
                  <a:pt x="605" y="208"/>
                </a:lnTo>
                <a:lnTo>
                  <a:pt x="622" y="217"/>
                </a:lnTo>
                <a:lnTo>
                  <a:pt x="636" y="225"/>
                </a:lnTo>
                <a:lnTo>
                  <a:pt x="649" y="233"/>
                </a:lnTo>
                <a:lnTo>
                  <a:pt x="660" y="241"/>
                </a:lnTo>
                <a:lnTo>
                  <a:pt x="670" y="248"/>
                </a:lnTo>
                <a:lnTo>
                  <a:pt x="681" y="256"/>
                </a:lnTo>
                <a:lnTo>
                  <a:pt x="691" y="264"/>
                </a:lnTo>
                <a:lnTo>
                  <a:pt x="700" y="272"/>
                </a:lnTo>
                <a:lnTo>
                  <a:pt x="710" y="281"/>
                </a:lnTo>
                <a:lnTo>
                  <a:pt x="717" y="288"/>
                </a:lnTo>
                <a:lnTo>
                  <a:pt x="725" y="297"/>
                </a:lnTo>
                <a:lnTo>
                  <a:pt x="733" y="307"/>
                </a:lnTo>
                <a:lnTo>
                  <a:pt x="738" y="316"/>
                </a:lnTo>
                <a:lnTo>
                  <a:pt x="744" y="326"/>
                </a:lnTo>
                <a:lnTo>
                  <a:pt x="748" y="336"/>
                </a:lnTo>
                <a:lnTo>
                  <a:pt x="752" y="344"/>
                </a:lnTo>
                <a:lnTo>
                  <a:pt x="754" y="353"/>
                </a:lnTo>
                <a:lnTo>
                  <a:pt x="755" y="364"/>
                </a:lnTo>
                <a:lnTo>
                  <a:pt x="755" y="373"/>
                </a:lnTo>
                <a:lnTo>
                  <a:pt x="755" y="383"/>
                </a:lnTo>
                <a:lnTo>
                  <a:pt x="681" y="383"/>
                </a:lnTo>
                <a:lnTo>
                  <a:pt x="852" y="459"/>
                </a:lnTo>
                <a:lnTo>
                  <a:pt x="1037" y="383"/>
                </a:lnTo>
                <a:lnTo>
                  <a:pt x="966" y="383"/>
                </a:lnTo>
                <a:lnTo>
                  <a:pt x="966" y="371"/>
                </a:lnTo>
                <a:lnTo>
                  <a:pt x="964" y="361"/>
                </a:lnTo>
                <a:lnTo>
                  <a:pt x="962" y="350"/>
                </a:lnTo>
                <a:lnTo>
                  <a:pt x="959" y="340"/>
                </a:lnTo>
                <a:lnTo>
                  <a:pt x="957" y="330"/>
                </a:lnTo>
                <a:lnTo>
                  <a:pt x="953" y="321"/>
                </a:lnTo>
                <a:lnTo>
                  <a:pt x="947" y="311"/>
                </a:lnTo>
                <a:lnTo>
                  <a:pt x="943" y="302"/>
                </a:lnTo>
                <a:lnTo>
                  <a:pt x="938" y="294"/>
                </a:lnTo>
                <a:lnTo>
                  <a:pt x="932" y="285"/>
                </a:lnTo>
                <a:lnTo>
                  <a:pt x="923" y="273"/>
                </a:lnTo>
                <a:lnTo>
                  <a:pt x="915" y="264"/>
                </a:lnTo>
                <a:lnTo>
                  <a:pt x="905" y="255"/>
                </a:lnTo>
                <a:lnTo>
                  <a:pt x="896" y="247"/>
                </a:lnTo>
                <a:lnTo>
                  <a:pt x="885" y="237"/>
                </a:lnTo>
                <a:lnTo>
                  <a:pt x="873" y="228"/>
                </a:lnTo>
                <a:lnTo>
                  <a:pt x="862" y="220"/>
                </a:lnTo>
                <a:lnTo>
                  <a:pt x="850" y="211"/>
                </a:lnTo>
                <a:lnTo>
                  <a:pt x="835" y="202"/>
                </a:lnTo>
                <a:lnTo>
                  <a:pt x="820" y="193"/>
                </a:lnTo>
                <a:lnTo>
                  <a:pt x="809" y="185"/>
                </a:lnTo>
                <a:lnTo>
                  <a:pt x="791" y="177"/>
                </a:lnTo>
                <a:lnTo>
                  <a:pt x="778" y="170"/>
                </a:lnTo>
                <a:lnTo>
                  <a:pt x="763" y="162"/>
                </a:lnTo>
                <a:lnTo>
                  <a:pt x="748" y="155"/>
                </a:lnTo>
                <a:lnTo>
                  <a:pt x="729" y="146"/>
                </a:lnTo>
                <a:lnTo>
                  <a:pt x="712" y="138"/>
                </a:lnTo>
                <a:lnTo>
                  <a:pt x="693" y="131"/>
                </a:lnTo>
                <a:lnTo>
                  <a:pt x="674" y="124"/>
                </a:lnTo>
                <a:lnTo>
                  <a:pt x="655" y="117"/>
                </a:lnTo>
                <a:lnTo>
                  <a:pt x="638" y="111"/>
                </a:lnTo>
                <a:lnTo>
                  <a:pt x="621" y="105"/>
                </a:lnTo>
                <a:lnTo>
                  <a:pt x="598" y="98"/>
                </a:lnTo>
                <a:lnTo>
                  <a:pt x="575" y="92"/>
                </a:lnTo>
                <a:lnTo>
                  <a:pt x="558" y="86"/>
                </a:lnTo>
                <a:lnTo>
                  <a:pt x="535" y="80"/>
                </a:lnTo>
                <a:lnTo>
                  <a:pt x="514" y="75"/>
                </a:lnTo>
                <a:lnTo>
                  <a:pt x="491" y="69"/>
                </a:lnTo>
                <a:lnTo>
                  <a:pt x="467" y="63"/>
                </a:lnTo>
                <a:lnTo>
                  <a:pt x="446" y="58"/>
                </a:lnTo>
                <a:lnTo>
                  <a:pt x="421" y="52"/>
                </a:lnTo>
                <a:lnTo>
                  <a:pt x="400" y="48"/>
                </a:lnTo>
                <a:lnTo>
                  <a:pt x="379" y="43"/>
                </a:lnTo>
                <a:lnTo>
                  <a:pt x="364" y="41"/>
                </a:lnTo>
                <a:lnTo>
                  <a:pt x="353" y="37"/>
                </a:lnTo>
                <a:lnTo>
                  <a:pt x="339" y="35"/>
                </a:lnTo>
                <a:lnTo>
                  <a:pt x="328" y="33"/>
                </a:lnTo>
                <a:lnTo>
                  <a:pt x="317" y="31"/>
                </a:lnTo>
                <a:lnTo>
                  <a:pt x="300" y="29"/>
                </a:lnTo>
                <a:lnTo>
                  <a:pt x="284" y="27"/>
                </a:lnTo>
                <a:lnTo>
                  <a:pt x="271" y="24"/>
                </a:lnTo>
                <a:lnTo>
                  <a:pt x="260" y="22"/>
                </a:lnTo>
                <a:lnTo>
                  <a:pt x="245" y="20"/>
                </a:lnTo>
                <a:lnTo>
                  <a:pt x="229" y="17"/>
                </a:lnTo>
                <a:lnTo>
                  <a:pt x="214" y="15"/>
                </a:lnTo>
                <a:lnTo>
                  <a:pt x="197" y="12"/>
                </a:lnTo>
                <a:lnTo>
                  <a:pt x="184" y="11"/>
                </a:lnTo>
                <a:lnTo>
                  <a:pt x="170" y="9"/>
                </a:lnTo>
                <a:lnTo>
                  <a:pt x="155" y="7"/>
                </a:lnTo>
                <a:lnTo>
                  <a:pt x="140" y="5"/>
                </a:lnTo>
                <a:lnTo>
                  <a:pt x="125" y="4"/>
                </a:lnTo>
                <a:lnTo>
                  <a:pt x="113" y="2"/>
                </a:lnTo>
                <a:lnTo>
                  <a:pt x="98" y="1"/>
                </a:lnTo>
              </a:path>
            </a:pathLst>
          </a:custGeom>
          <a:solidFill>
            <a:srgbClr val="DF0078"/>
          </a:solidFill>
          <a:ln w="9525" cap="rnd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299" name="Rectangle 7"/>
          <p:cNvSpPr>
            <a:spLocks noChangeArrowheads="1"/>
          </p:cNvSpPr>
          <p:nvPr/>
        </p:nvSpPr>
        <p:spPr bwMode="auto">
          <a:xfrm>
            <a:off x="6419850" y="3068638"/>
            <a:ext cx="2663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5929" tIns="42964" rIns="85929" bIns="42964">
            <a:spAutoFit/>
          </a:bodyPr>
          <a:lstStyle/>
          <a:p>
            <a:pPr defTabSz="854075"/>
            <a:r>
              <a:rPr lang="fr-FR" b="1">
                <a:latin typeface="Humnst777 BT" charset="0"/>
              </a:rPr>
              <a:t>2 professionnels</a:t>
            </a:r>
            <a:br>
              <a:rPr lang="fr-FR" b="1">
                <a:latin typeface="Humnst777 BT" charset="0"/>
              </a:rPr>
            </a:br>
            <a:r>
              <a:rPr lang="fr-FR" b="1">
                <a:latin typeface="Humnst777 BT" charset="0"/>
              </a:rPr>
              <a:t>2 enseignants</a:t>
            </a:r>
          </a:p>
        </p:txBody>
      </p:sp>
      <p:sp>
        <p:nvSpPr>
          <p:cNvPr id="12300" name="Rectangle 8"/>
          <p:cNvSpPr>
            <a:spLocks noChangeArrowheads="1"/>
          </p:cNvSpPr>
          <p:nvPr/>
        </p:nvSpPr>
        <p:spPr bwMode="auto">
          <a:xfrm>
            <a:off x="2665413" y="3067050"/>
            <a:ext cx="3575050" cy="365125"/>
          </a:xfrm>
          <a:prstGeom prst="rect">
            <a:avLst/>
          </a:prstGeom>
          <a:noFill/>
          <a:ln w="12700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5929" tIns="42964" rIns="85929" bIns="42964">
            <a:spAutoFit/>
          </a:bodyPr>
          <a:lstStyle/>
          <a:p>
            <a:pPr algn="ctr" defTabSz="854075"/>
            <a:r>
              <a:rPr lang="fr-FR" b="1">
                <a:latin typeface="Humnst777 BT" charset="0"/>
              </a:rPr>
              <a:t>Candidats auditionnés</a:t>
            </a:r>
          </a:p>
        </p:txBody>
      </p:sp>
      <p:sp>
        <p:nvSpPr>
          <p:cNvPr id="12301" name="Freeform 9"/>
          <p:cNvSpPr>
            <a:spLocks/>
          </p:cNvSpPr>
          <p:nvPr/>
        </p:nvSpPr>
        <p:spPr bwMode="auto">
          <a:xfrm>
            <a:off x="3411538" y="3575050"/>
            <a:ext cx="1344612" cy="430213"/>
          </a:xfrm>
          <a:custGeom>
            <a:avLst/>
            <a:gdLst>
              <a:gd name="T0" fmla="*/ 2147483647 w 1038"/>
              <a:gd name="T1" fmla="*/ 0 h 460"/>
              <a:gd name="T2" fmla="*/ 2147483647 w 1038"/>
              <a:gd name="T3" fmla="*/ 2147483647 h 460"/>
              <a:gd name="T4" fmla="*/ 2147483647 w 1038"/>
              <a:gd name="T5" fmla="*/ 2147483647 h 460"/>
              <a:gd name="T6" fmla="*/ 2147483647 w 1038"/>
              <a:gd name="T7" fmla="*/ 2147483647 h 460"/>
              <a:gd name="T8" fmla="*/ 2147483647 w 1038"/>
              <a:gd name="T9" fmla="*/ 2147483647 h 460"/>
              <a:gd name="T10" fmla="*/ 2147483647 w 1038"/>
              <a:gd name="T11" fmla="*/ 2147483647 h 460"/>
              <a:gd name="T12" fmla="*/ 2147483647 w 1038"/>
              <a:gd name="T13" fmla="*/ 2147483647 h 460"/>
              <a:gd name="T14" fmla="*/ 2147483647 w 1038"/>
              <a:gd name="T15" fmla="*/ 2147483647 h 460"/>
              <a:gd name="T16" fmla="*/ 2147483647 w 1038"/>
              <a:gd name="T17" fmla="*/ 2147483647 h 460"/>
              <a:gd name="T18" fmla="*/ 2147483647 w 1038"/>
              <a:gd name="T19" fmla="*/ 2147483647 h 460"/>
              <a:gd name="T20" fmla="*/ 2147483647 w 1038"/>
              <a:gd name="T21" fmla="*/ 2147483647 h 460"/>
              <a:gd name="T22" fmla="*/ 2147483647 w 1038"/>
              <a:gd name="T23" fmla="*/ 2147483647 h 460"/>
              <a:gd name="T24" fmla="*/ 2147483647 w 1038"/>
              <a:gd name="T25" fmla="*/ 2147483647 h 460"/>
              <a:gd name="T26" fmla="*/ 2147483647 w 1038"/>
              <a:gd name="T27" fmla="*/ 2147483647 h 460"/>
              <a:gd name="T28" fmla="*/ 2147483647 w 1038"/>
              <a:gd name="T29" fmla="*/ 2147483647 h 460"/>
              <a:gd name="T30" fmla="*/ 2147483647 w 1038"/>
              <a:gd name="T31" fmla="*/ 2147483647 h 460"/>
              <a:gd name="T32" fmla="*/ 2147483647 w 1038"/>
              <a:gd name="T33" fmla="*/ 2147483647 h 460"/>
              <a:gd name="T34" fmla="*/ 2147483647 w 1038"/>
              <a:gd name="T35" fmla="*/ 2147483647 h 460"/>
              <a:gd name="T36" fmla="*/ 2147483647 w 1038"/>
              <a:gd name="T37" fmla="*/ 2147483647 h 460"/>
              <a:gd name="T38" fmla="*/ 2147483647 w 1038"/>
              <a:gd name="T39" fmla="*/ 2147483647 h 460"/>
              <a:gd name="T40" fmla="*/ 2147483647 w 1038"/>
              <a:gd name="T41" fmla="*/ 2147483647 h 460"/>
              <a:gd name="T42" fmla="*/ 2147483647 w 1038"/>
              <a:gd name="T43" fmla="*/ 2147483647 h 460"/>
              <a:gd name="T44" fmla="*/ 2147483647 w 1038"/>
              <a:gd name="T45" fmla="*/ 2147483647 h 460"/>
              <a:gd name="T46" fmla="*/ 2147483647 w 1038"/>
              <a:gd name="T47" fmla="*/ 2147483647 h 460"/>
              <a:gd name="T48" fmla="*/ 2147483647 w 1038"/>
              <a:gd name="T49" fmla="*/ 2147483647 h 460"/>
              <a:gd name="T50" fmla="*/ 2147483647 w 1038"/>
              <a:gd name="T51" fmla="*/ 2147483647 h 460"/>
              <a:gd name="T52" fmla="*/ 2147483647 w 1038"/>
              <a:gd name="T53" fmla="*/ 2147483647 h 460"/>
              <a:gd name="T54" fmla="*/ 2147483647 w 1038"/>
              <a:gd name="T55" fmla="*/ 2147483647 h 460"/>
              <a:gd name="T56" fmla="*/ 2147483647 w 1038"/>
              <a:gd name="T57" fmla="*/ 2147483647 h 460"/>
              <a:gd name="T58" fmla="*/ 2147483647 w 1038"/>
              <a:gd name="T59" fmla="*/ 2147483647 h 460"/>
              <a:gd name="T60" fmla="*/ 2147483647 w 1038"/>
              <a:gd name="T61" fmla="*/ 2147483647 h 460"/>
              <a:gd name="T62" fmla="*/ 2147483647 w 1038"/>
              <a:gd name="T63" fmla="*/ 2147483647 h 460"/>
              <a:gd name="T64" fmla="*/ 2147483647 w 1038"/>
              <a:gd name="T65" fmla="*/ 2147483647 h 460"/>
              <a:gd name="T66" fmla="*/ 2147483647 w 1038"/>
              <a:gd name="T67" fmla="*/ 2147483647 h 460"/>
              <a:gd name="T68" fmla="*/ 2147483647 w 1038"/>
              <a:gd name="T69" fmla="*/ 2147483647 h 460"/>
              <a:gd name="T70" fmla="*/ 2147483647 w 1038"/>
              <a:gd name="T71" fmla="*/ 2147483647 h 460"/>
              <a:gd name="T72" fmla="*/ 2147483647 w 1038"/>
              <a:gd name="T73" fmla="*/ 2147483647 h 460"/>
              <a:gd name="T74" fmla="*/ 2147483647 w 1038"/>
              <a:gd name="T75" fmla="*/ 2147483647 h 460"/>
              <a:gd name="T76" fmla="*/ 2147483647 w 1038"/>
              <a:gd name="T77" fmla="*/ 2147483647 h 460"/>
              <a:gd name="T78" fmla="*/ 2147483647 w 1038"/>
              <a:gd name="T79" fmla="*/ 2147483647 h 460"/>
              <a:gd name="T80" fmla="*/ 2147483647 w 1038"/>
              <a:gd name="T81" fmla="*/ 2147483647 h 460"/>
              <a:gd name="T82" fmla="*/ 2147483647 w 1038"/>
              <a:gd name="T83" fmla="*/ 2147483647 h 460"/>
              <a:gd name="T84" fmla="*/ 2147483647 w 1038"/>
              <a:gd name="T85" fmla="*/ 2147483647 h 460"/>
              <a:gd name="T86" fmla="*/ 2147483647 w 1038"/>
              <a:gd name="T87" fmla="*/ 2147483647 h 460"/>
              <a:gd name="T88" fmla="*/ 2147483647 w 1038"/>
              <a:gd name="T89" fmla="*/ 2147483647 h 460"/>
              <a:gd name="T90" fmla="*/ 2147483647 w 1038"/>
              <a:gd name="T91" fmla="*/ 2147483647 h 460"/>
              <a:gd name="T92" fmla="*/ 2147483647 w 1038"/>
              <a:gd name="T93" fmla="*/ 2147483647 h 460"/>
              <a:gd name="T94" fmla="*/ 2147483647 w 1038"/>
              <a:gd name="T95" fmla="*/ 2147483647 h 460"/>
              <a:gd name="T96" fmla="*/ 2147483647 w 1038"/>
              <a:gd name="T97" fmla="*/ 2147483647 h 460"/>
              <a:gd name="T98" fmla="*/ 2147483647 w 1038"/>
              <a:gd name="T99" fmla="*/ 2147483647 h 460"/>
              <a:gd name="T100" fmla="*/ 2147483647 w 1038"/>
              <a:gd name="T101" fmla="*/ 2147483647 h 460"/>
              <a:gd name="T102" fmla="*/ 2147483647 w 1038"/>
              <a:gd name="T103" fmla="*/ 2147483647 h 460"/>
              <a:gd name="T104" fmla="*/ 2147483647 w 1038"/>
              <a:gd name="T105" fmla="*/ 2147483647 h 460"/>
              <a:gd name="T106" fmla="*/ 2147483647 w 1038"/>
              <a:gd name="T107" fmla="*/ 2147483647 h 460"/>
              <a:gd name="T108" fmla="*/ 2147483647 w 1038"/>
              <a:gd name="T109" fmla="*/ 2147483647 h 460"/>
              <a:gd name="T110" fmla="*/ 2147483647 w 1038"/>
              <a:gd name="T111" fmla="*/ 2147483647 h 460"/>
              <a:gd name="T112" fmla="*/ 2147483647 w 1038"/>
              <a:gd name="T113" fmla="*/ 2147483647 h 460"/>
              <a:gd name="T114" fmla="*/ 2147483647 w 1038"/>
              <a:gd name="T115" fmla="*/ 2147483647 h 460"/>
              <a:gd name="T116" fmla="*/ 2147483647 w 1038"/>
              <a:gd name="T117" fmla="*/ 2147483647 h 460"/>
              <a:gd name="T118" fmla="*/ 2147483647 w 1038"/>
              <a:gd name="T119" fmla="*/ 2147483647 h 460"/>
              <a:gd name="T120" fmla="*/ 2147483647 w 1038"/>
              <a:gd name="T121" fmla="*/ 2147483647 h 460"/>
              <a:gd name="T122" fmla="*/ 2147483647 w 1038"/>
              <a:gd name="T123" fmla="*/ 2147483647 h 4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038" h="460">
                <a:moveTo>
                  <a:pt x="939" y="1"/>
                </a:moveTo>
                <a:lnTo>
                  <a:pt x="960" y="0"/>
                </a:lnTo>
                <a:lnTo>
                  <a:pt x="1037" y="60"/>
                </a:lnTo>
                <a:lnTo>
                  <a:pt x="1015" y="63"/>
                </a:lnTo>
                <a:lnTo>
                  <a:pt x="998" y="65"/>
                </a:lnTo>
                <a:lnTo>
                  <a:pt x="982" y="67"/>
                </a:lnTo>
                <a:lnTo>
                  <a:pt x="960" y="69"/>
                </a:lnTo>
                <a:lnTo>
                  <a:pt x="941" y="71"/>
                </a:lnTo>
                <a:lnTo>
                  <a:pt x="922" y="74"/>
                </a:lnTo>
                <a:lnTo>
                  <a:pt x="906" y="76"/>
                </a:lnTo>
                <a:lnTo>
                  <a:pt x="886" y="79"/>
                </a:lnTo>
                <a:lnTo>
                  <a:pt x="868" y="81"/>
                </a:lnTo>
                <a:lnTo>
                  <a:pt x="849" y="85"/>
                </a:lnTo>
                <a:lnTo>
                  <a:pt x="832" y="87"/>
                </a:lnTo>
                <a:lnTo>
                  <a:pt x="813" y="91"/>
                </a:lnTo>
                <a:lnTo>
                  <a:pt x="796" y="94"/>
                </a:lnTo>
                <a:lnTo>
                  <a:pt x="783" y="97"/>
                </a:lnTo>
                <a:lnTo>
                  <a:pt x="770" y="100"/>
                </a:lnTo>
                <a:lnTo>
                  <a:pt x="753" y="103"/>
                </a:lnTo>
                <a:lnTo>
                  <a:pt x="737" y="107"/>
                </a:lnTo>
                <a:lnTo>
                  <a:pt x="720" y="110"/>
                </a:lnTo>
                <a:lnTo>
                  <a:pt x="705" y="114"/>
                </a:lnTo>
                <a:lnTo>
                  <a:pt x="694" y="116"/>
                </a:lnTo>
                <a:lnTo>
                  <a:pt x="680" y="119"/>
                </a:lnTo>
                <a:lnTo>
                  <a:pt x="663" y="124"/>
                </a:lnTo>
                <a:lnTo>
                  <a:pt x="646" y="128"/>
                </a:lnTo>
                <a:lnTo>
                  <a:pt x="625" y="134"/>
                </a:lnTo>
                <a:lnTo>
                  <a:pt x="606" y="140"/>
                </a:lnTo>
                <a:lnTo>
                  <a:pt x="585" y="145"/>
                </a:lnTo>
                <a:lnTo>
                  <a:pt x="566" y="151"/>
                </a:lnTo>
                <a:lnTo>
                  <a:pt x="546" y="158"/>
                </a:lnTo>
                <a:lnTo>
                  <a:pt x="530" y="164"/>
                </a:lnTo>
                <a:lnTo>
                  <a:pt x="515" y="171"/>
                </a:lnTo>
                <a:lnTo>
                  <a:pt x="498" y="177"/>
                </a:lnTo>
                <a:lnTo>
                  <a:pt x="481" y="184"/>
                </a:lnTo>
                <a:lnTo>
                  <a:pt x="462" y="193"/>
                </a:lnTo>
                <a:lnTo>
                  <a:pt x="447" y="200"/>
                </a:lnTo>
                <a:lnTo>
                  <a:pt x="432" y="208"/>
                </a:lnTo>
                <a:lnTo>
                  <a:pt x="415" y="217"/>
                </a:lnTo>
                <a:lnTo>
                  <a:pt x="401" y="225"/>
                </a:lnTo>
                <a:lnTo>
                  <a:pt x="388" y="233"/>
                </a:lnTo>
                <a:lnTo>
                  <a:pt x="377" y="241"/>
                </a:lnTo>
                <a:lnTo>
                  <a:pt x="367" y="248"/>
                </a:lnTo>
                <a:lnTo>
                  <a:pt x="356" y="256"/>
                </a:lnTo>
                <a:lnTo>
                  <a:pt x="346" y="264"/>
                </a:lnTo>
                <a:lnTo>
                  <a:pt x="337" y="272"/>
                </a:lnTo>
                <a:lnTo>
                  <a:pt x="327" y="281"/>
                </a:lnTo>
                <a:lnTo>
                  <a:pt x="320" y="288"/>
                </a:lnTo>
                <a:lnTo>
                  <a:pt x="312" y="297"/>
                </a:lnTo>
                <a:lnTo>
                  <a:pt x="304" y="307"/>
                </a:lnTo>
                <a:lnTo>
                  <a:pt x="299" y="316"/>
                </a:lnTo>
                <a:lnTo>
                  <a:pt x="293" y="326"/>
                </a:lnTo>
                <a:lnTo>
                  <a:pt x="289" y="336"/>
                </a:lnTo>
                <a:lnTo>
                  <a:pt x="285" y="344"/>
                </a:lnTo>
                <a:lnTo>
                  <a:pt x="283" y="353"/>
                </a:lnTo>
                <a:lnTo>
                  <a:pt x="282" y="364"/>
                </a:lnTo>
                <a:lnTo>
                  <a:pt x="282" y="373"/>
                </a:lnTo>
                <a:lnTo>
                  <a:pt x="282" y="383"/>
                </a:lnTo>
                <a:lnTo>
                  <a:pt x="356" y="383"/>
                </a:lnTo>
                <a:lnTo>
                  <a:pt x="185" y="459"/>
                </a:lnTo>
                <a:lnTo>
                  <a:pt x="0" y="383"/>
                </a:lnTo>
                <a:lnTo>
                  <a:pt x="71" y="383"/>
                </a:lnTo>
                <a:lnTo>
                  <a:pt x="71" y="371"/>
                </a:lnTo>
                <a:lnTo>
                  <a:pt x="73" y="361"/>
                </a:lnTo>
                <a:lnTo>
                  <a:pt x="75" y="350"/>
                </a:lnTo>
                <a:lnTo>
                  <a:pt x="78" y="340"/>
                </a:lnTo>
                <a:lnTo>
                  <a:pt x="80" y="330"/>
                </a:lnTo>
                <a:lnTo>
                  <a:pt x="84" y="321"/>
                </a:lnTo>
                <a:lnTo>
                  <a:pt x="90" y="311"/>
                </a:lnTo>
                <a:lnTo>
                  <a:pt x="94" y="302"/>
                </a:lnTo>
                <a:lnTo>
                  <a:pt x="99" y="294"/>
                </a:lnTo>
                <a:lnTo>
                  <a:pt x="105" y="285"/>
                </a:lnTo>
                <a:lnTo>
                  <a:pt x="114" y="273"/>
                </a:lnTo>
                <a:lnTo>
                  <a:pt x="122" y="264"/>
                </a:lnTo>
                <a:lnTo>
                  <a:pt x="132" y="255"/>
                </a:lnTo>
                <a:lnTo>
                  <a:pt x="141" y="247"/>
                </a:lnTo>
                <a:lnTo>
                  <a:pt x="152" y="237"/>
                </a:lnTo>
                <a:lnTo>
                  <a:pt x="164" y="228"/>
                </a:lnTo>
                <a:lnTo>
                  <a:pt x="175" y="220"/>
                </a:lnTo>
                <a:lnTo>
                  <a:pt x="187" y="211"/>
                </a:lnTo>
                <a:lnTo>
                  <a:pt x="202" y="202"/>
                </a:lnTo>
                <a:lnTo>
                  <a:pt x="217" y="193"/>
                </a:lnTo>
                <a:lnTo>
                  <a:pt x="228" y="185"/>
                </a:lnTo>
                <a:lnTo>
                  <a:pt x="246" y="177"/>
                </a:lnTo>
                <a:lnTo>
                  <a:pt x="259" y="170"/>
                </a:lnTo>
                <a:lnTo>
                  <a:pt x="274" y="162"/>
                </a:lnTo>
                <a:lnTo>
                  <a:pt x="289" y="155"/>
                </a:lnTo>
                <a:lnTo>
                  <a:pt x="308" y="146"/>
                </a:lnTo>
                <a:lnTo>
                  <a:pt x="325" y="138"/>
                </a:lnTo>
                <a:lnTo>
                  <a:pt x="344" y="131"/>
                </a:lnTo>
                <a:lnTo>
                  <a:pt x="363" y="124"/>
                </a:lnTo>
                <a:lnTo>
                  <a:pt x="382" y="117"/>
                </a:lnTo>
                <a:lnTo>
                  <a:pt x="399" y="111"/>
                </a:lnTo>
                <a:lnTo>
                  <a:pt x="416" y="105"/>
                </a:lnTo>
                <a:lnTo>
                  <a:pt x="439" y="98"/>
                </a:lnTo>
                <a:lnTo>
                  <a:pt x="462" y="92"/>
                </a:lnTo>
                <a:lnTo>
                  <a:pt x="479" y="86"/>
                </a:lnTo>
                <a:lnTo>
                  <a:pt x="502" y="80"/>
                </a:lnTo>
                <a:lnTo>
                  <a:pt x="523" y="75"/>
                </a:lnTo>
                <a:lnTo>
                  <a:pt x="546" y="69"/>
                </a:lnTo>
                <a:lnTo>
                  <a:pt x="570" y="63"/>
                </a:lnTo>
                <a:lnTo>
                  <a:pt x="591" y="58"/>
                </a:lnTo>
                <a:lnTo>
                  <a:pt x="616" y="52"/>
                </a:lnTo>
                <a:lnTo>
                  <a:pt x="637" y="48"/>
                </a:lnTo>
                <a:lnTo>
                  <a:pt x="658" y="43"/>
                </a:lnTo>
                <a:lnTo>
                  <a:pt x="673" y="41"/>
                </a:lnTo>
                <a:lnTo>
                  <a:pt x="684" y="37"/>
                </a:lnTo>
                <a:lnTo>
                  <a:pt x="698" y="35"/>
                </a:lnTo>
                <a:lnTo>
                  <a:pt x="709" y="33"/>
                </a:lnTo>
                <a:lnTo>
                  <a:pt x="720" y="31"/>
                </a:lnTo>
                <a:lnTo>
                  <a:pt x="737" y="29"/>
                </a:lnTo>
                <a:lnTo>
                  <a:pt x="753" y="27"/>
                </a:lnTo>
                <a:lnTo>
                  <a:pt x="766" y="24"/>
                </a:lnTo>
                <a:lnTo>
                  <a:pt x="777" y="22"/>
                </a:lnTo>
                <a:lnTo>
                  <a:pt x="792" y="20"/>
                </a:lnTo>
                <a:lnTo>
                  <a:pt x="808" y="17"/>
                </a:lnTo>
                <a:lnTo>
                  <a:pt x="823" y="15"/>
                </a:lnTo>
                <a:lnTo>
                  <a:pt x="840" y="12"/>
                </a:lnTo>
                <a:lnTo>
                  <a:pt x="853" y="11"/>
                </a:lnTo>
                <a:lnTo>
                  <a:pt x="867" y="9"/>
                </a:lnTo>
                <a:lnTo>
                  <a:pt x="882" y="7"/>
                </a:lnTo>
                <a:lnTo>
                  <a:pt x="897" y="5"/>
                </a:lnTo>
                <a:lnTo>
                  <a:pt x="912" y="4"/>
                </a:lnTo>
                <a:lnTo>
                  <a:pt x="924" y="2"/>
                </a:lnTo>
                <a:lnTo>
                  <a:pt x="939" y="1"/>
                </a:lnTo>
              </a:path>
            </a:pathLst>
          </a:custGeom>
          <a:solidFill>
            <a:srgbClr val="DF0078"/>
          </a:solidFill>
          <a:ln w="9525" cap="rnd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02" name="Rectangle 12"/>
          <p:cNvSpPr>
            <a:spLocks noChangeArrowheads="1"/>
          </p:cNvSpPr>
          <p:nvPr/>
        </p:nvSpPr>
        <p:spPr bwMode="auto">
          <a:xfrm>
            <a:off x="3563938" y="4005263"/>
            <a:ext cx="274320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5929" tIns="42964" rIns="85929" bIns="42964">
            <a:spAutoFit/>
          </a:bodyPr>
          <a:lstStyle/>
          <a:p>
            <a:pPr algn="ctr" defTabSz="854075"/>
            <a:r>
              <a:rPr lang="fr-FR" b="1">
                <a:latin typeface="Humnst777 BT" charset="0"/>
              </a:rPr>
              <a:t>Jury d</a:t>
            </a:r>
            <a:r>
              <a:rPr lang="ja-JP" altLang="fr-FR" b="1">
                <a:latin typeface="Humnst777 BT" charset="0"/>
              </a:rPr>
              <a:t>’</a:t>
            </a:r>
            <a:r>
              <a:rPr lang="fr-FR" b="1">
                <a:latin typeface="Humnst777 BT" charset="0"/>
              </a:rPr>
              <a:t>admission</a:t>
            </a:r>
          </a:p>
        </p:txBody>
      </p:sp>
      <p:sp>
        <p:nvSpPr>
          <p:cNvPr id="12303" name="Rectangle 13"/>
          <p:cNvSpPr>
            <a:spLocks noChangeArrowheads="1"/>
          </p:cNvSpPr>
          <p:nvPr/>
        </p:nvSpPr>
        <p:spPr bwMode="auto">
          <a:xfrm>
            <a:off x="9525" y="4473575"/>
            <a:ext cx="4489450" cy="363538"/>
          </a:xfrm>
          <a:prstGeom prst="rect">
            <a:avLst/>
          </a:prstGeom>
          <a:noFill/>
          <a:ln w="12700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5929" tIns="42964" rIns="85929" bIns="42964">
            <a:spAutoFit/>
          </a:bodyPr>
          <a:lstStyle/>
          <a:p>
            <a:pPr algn="ctr" defTabSz="854075"/>
            <a:r>
              <a:rPr lang="fr-FR" b="1">
                <a:latin typeface="Humnst777 BT" charset="0"/>
              </a:rPr>
              <a:t>Candidats sur la liste principale</a:t>
            </a:r>
            <a:r>
              <a:rPr lang="fr-FR" b="1">
                <a:solidFill>
                  <a:schemeClr val="bg1"/>
                </a:solidFill>
                <a:latin typeface="Humnst777 BT" charset="0"/>
              </a:rPr>
              <a:t> </a:t>
            </a:r>
          </a:p>
        </p:txBody>
      </p:sp>
      <p:sp>
        <p:nvSpPr>
          <p:cNvPr id="12304" name="Rectangle 14"/>
          <p:cNvSpPr>
            <a:spLocks noChangeArrowheads="1"/>
          </p:cNvSpPr>
          <p:nvPr/>
        </p:nvSpPr>
        <p:spPr bwMode="auto">
          <a:xfrm>
            <a:off x="4586288" y="4473575"/>
            <a:ext cx="4497387" cy="363538"/>
          </a:xfrm>
          <a:prstGeom prst="rect">
            <a:avLst/>
          </a:prstGeom>
          <a:noFill/>
          <a:ln w="12700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5929" tIns="42964" rIns="85929" bIns="42964">
            <a:spAutoFit/>
          </a:bodyPr>
          <a:lstStyle/>
          <a:p>
            <a:pPr algn="ctr" defTabSz="854075"/>
            <a:r>
              <a:rPr lang="fr-FR" b="1">
                <a:latin typeface="Humnst777 BT" charset="0"/>
              </a:rPr>
              <a:t>Candidats sur la liste complémentaire</a:t>
            </a: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3298825" y="5321300"/>
            <a:ext cx="2654300" cy="433388"/>
          </a:xfrm>
          <a:prstGeom prst="rect">
            <a:avLst/>
          </a:prstGeom>
          <a:noFill/>
          <a:ln w="12700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5929" tIns="42964" rIns="85929" bIns="42964">
            <a:spAutoFit/>
          </a:bodyPr>
          <a:lstStyle/>
          <a:p>
            <a:pPr algn="ctr" defTabSz="854075"/>
            <a:r>
              <a:rPr lang="fr-FR" b="1">
                <a:latin typeface="Humnst777 BT" charset="0"/>
              </a:rPr>
              <a:t>Étudiants</a:t>
            </a:r>
            <a:r>
              <a:rPr lang="fr-FR" sz="2200" b="1">
                <a:latin typeface="Humnst777 BT" charset="0"/>
              </a:rPr>
              <a:t> </a:t>
            </a:r>
            <a:r>
              <a:rPr lang="fr-FR" b="1">
                <a:latin typeface="Humnst777 BT" charset="0"/>
              </a:rPr>
              <a:t>inscrits</a:t>
            </a:r>
          </a:p>
        </p:txBody>
      </p:sp>
      <p:grpSp>
        <p:nvGrpSpPr>
          <p:cNvPr id="30" name="Group 24"/>
          <p:cNvGrpSpPr>
            <a:grpSpLocks/>
          </p:cNvGrpSpPr>
          <p:nvPr/>
        </p:nvGrpSpPr>
        <p:grpSpPr bwMode="auto">
          <a:xfrm>
            <a:off x="4249100" y="4902726"/>
            <a:ext cx="585788" cy="401638"/>
            <a:chOff x="2616" y="3710"/>
            <a:chExt cx="341" cy="253"/>
          </a:xfrm>
          <a:solidFill>
            <a:srgbClr val="DF0078"/>
          </a:solidFill>
        </p:grpSpPr>
        <p:grpSp>
          <p:nvGrpSpPr>
            <p:cNvPr id="31" name="Group 21"/>
            <p:cNvGrpSpPr>
              <a:grpSpLocks/>
            </p:cNvGrpSpPr>
            <p:nvPr/>
          </p:nvGrpSpPr>
          <p:grpSpPr bwMode="auto">
            <a:xfrm>
              <a:off x="2631" y="3710"/>
              <a:ext cx="326" cy="253"/>
              <a:chOff x="2631" y="3710"/>
              <a:chExt cx="326" cy="253"/>
            </a:xfrm>
            <a:grpFill/>
          </p:grpSpPr>
          <p:sp>
            <p:nvSpPr>
              <p:cNvPr id="34" name="Freeform 17"/>
              <p:cNvSpPr>
                <a:spLocks/>
              </p:cNvSpPr>
              <p:nvPr/>
            </p:nvSpPr>
            <p:spPr bwMode="auto">
              <a:xfrm>
                <a:off x="2631" y="3710"/>
                <a:ext cx="326" cy="249"/>
              </a:xfrm>
              <a:custGeom>
                <a:avLst/>
                <a:gdLst>
                  <a:gd name="T0" fmla="*/ 415 w 3253"/>
                  <a:gd name="T1" fmla="*/ 0 h 2494"/>
                  <a:gd name="T2" fmla="*/ 596 w 3253"/>
                  <a:gd name="T3" fmla="*/ 243 h 2494"/>
                  <a:gd name="T4" fmla="*/ 806 w 3253"/>
                  <a:gd name="T5" fmla="*/ 518 h 2494"/>
                  <a:gd name="T6" fmla="*/ 1007 w 3253"/>
                  <a:gd name="T7" fmla="*/ 784 h 2494"/>
                  <a:gd name="T8" fmla="*/ 1167 w 3253"/>
                  <a:gd name="T9" fmla="*/ 1008 h 2494"/>
                  <a:gd name="T10" fmla="*/ 1323 w 3253"/>
                  <a:gd name="T11" fmla="*/ 1252 h 2494"/>
                  <a:gd name="T12" fmla="*/ 1471 w 3253"/>
                  <a:gd name="T13" fmla="*/ 1517 h 2494"/>
                  <a:gd name="T14" fmla="*/ 1587 w 3253"/>
                  <a:gd name="T15" fmla="*/ 1780 h 2494"/>
                  <a:gd name="T16" fmla="*/ 1685 w 3253"/>
                  <a:gd name="T17" fmla="*/ 1513 h 2494"/>
                  <a:gd name="T18" fmla="*/ 1813 w 3253"/>
                  <a:gd name="T19" fmla="*/ 1203 h 2494"/>
                  <a:gd name="T20" fmla="*/ 1969 w 3253"/>
                  <a:gd name="T21" fmla="*/ 904 h 2494"/>
                  <a:gd name="T22" fmla="*/ 2213 w 3253"/>
                  <a:gd name="T23" fmla="*/ 553 h 2494"/>
                  <a:gd name="T24" fmla="*/ 2450 w 3253"/>
                  <a:gd name="T25" fmla="*/ 281 h 2494"/>
                  <a:gd name="T26" fmla="*/ 2796 w 3253"/>
                  <a:gd name="T27" fmla="*/ 0 h 2494"/>
                  <a:gd name="T28" fmla="*/ 3092 w 3253"/>
                  <a:gd name="T29" fmla="*/ 131 h 2494"/>
                  <a:gd name="T30" fmla="*/ 2786 w 3253"/>
                  <a:gd name="T31" fmla="*/ 437 h 2494"/>
                  <a:gd name="T32" fmla="*/ 2506 w 3253"/>
                  <a:gd name="T33" fmla="*/ 760 h 2494"/>
                  <a:gd name="T34" fmla="*/ 2290 w 3253"/>
                  <a:gd name="T35" fmla="*/ 1060 h 2494"/>
                  <a:gd name="T36" fmla="*/ 2115 w 3253"/>
                  <a:gd name="T37" fmla="*/ 1375 h 2494"/>
                  <a:gd name="T38" fmla="*/ 1989 w 3253"/>
                  <a:gd name="T39" fmla="*/ 1654 h 2494"/>
                  <a:gd name="T40" fmla="*/ 1907 w 3253"/>
                  <a:gd name="T41" fmla="*/ 1863 h 2494"/>
                  <a:gd name="T42" fmla="*/ 1846 w 3253"/>
                  <a:gd name="T43" fmla="*/ 2070 h 2494"/>
                  <a:gd name="T44" fmla="*/ 1650 w 3253"/>
                  <a:gd name="T45" fmla="*/ 2494 h 2494"/>
                  <a:gd name="T46" fmla="*/ 1418 w 3253"/>
                  <a:gd name="T47" fmla="*/ 2070 h 2494"/>
                  <a:gd name="T48" fmla="*/ 1367 w 3253"/>
                  <a:gd name="T49" fmla="*/ 1910 h 2494"/>
                  <a:gd name="T50" fmla="*/ 1257 w 3253"/>
                  <a:gd name="T51" fmla="*/ 1706 h 2494"/>
                  <a:gd name="T52" fmla="*/ 1126 w 3253"/>
                  <a:gd name="T53" fmla="*/ 1495 h 2494"/>
                  <a:gd name="T54" fmla="*/ 989 w 3253"/>
                  <a:gd name="T55" fmla="*/ 1286 h 2494"/>
                  <a:gd name="T56" fmla="*/ 855 w 3253"/>
                  <a:gd name="T57" fmla="*/ 1086 h 2494"/>
                  <a:gd name="T58" fmla="*/ 612 w 3253"/>
                  <a:gd name="T59" fmla="*/ 754 h 2494"/>
                  <a:gd name="T60" fmla="*/ 448 w 3253"/>
                  <a:gd name="T61" fmla="*/ 543 h 2494"/>
                  <a:gd name="T62" fmla="*/ 226 w 3253"/>
                  <a:gd name="T63" fmla="*/ 269 h 2494"/>
                  <a:gd name="T64" fmla="*/ 0 w 3253"/>
                  <a:gd name="T65" fmla="*/ 0 h 2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53" h="2494">
                    <a:moveTo>
                      <a:pt x="0" y="0"/>
                    </a:moveTo>
                    <a:lnTo>
                      <a:pt x="415" y="0"/>
                    </a:lnTo>
                    <a:lnTo>
                      <a:pt x="507" y="124"/>
                    </a:lnTo>
                    <a:lnTo>
                      <a:pt x="596" y="243"/>
                    </a:lnTo>
                    <a:lnTo>
                      <a:pt x="693" y="372"/>
                    </a:lnTo>
                    <a:lnTo>
                      <a:pt x="806" y="518"/>
                    </a:lnTo>
                    <a:lnTo>
                      <a:pt x="911" y="658"/>
                    </a:lnTo>
                    <a:lnTo>
                      <a:pt x="1007" y="784"/>
                    </a:lnTo>
                    <a:lnTo>
                      <a:pt x="1090" y="899"/>
                    </a:lnTo>
                    <a:lnTo>
                      <a:pt x="1167" y="1008"/>
                    </a:lnTo>
                    <a:lnTo>
                      <a:pt x="1253" y="1139"/>
                    </a:lnTo>
                    <a:lnTo>
                      <a:pt x="1323" y="1252"/>
                    </a:lnTo>
                    <a:lnTo>
                      <a:pt x="1396" y="1377"/>
                    </a:lnTo>
                    <a:lnTo>
                      <a:pt x="1471" y="1517"/>
                    </a:lnTo>
                    <a:lnTo>
                      <a:pt x="1531" y="1643"/>
                    </a:lnTo>
                    <a:lnTo>
                      <a:pt x="1587" y="1780"/>
                    </a:lnTo>
                    <a:lnTo>
                      <a:pt x="1633" y="1657"/>
                    </a:lnTo>
                    <a:lnTo>
                      <a:pt x="1685" y="1513"/>
                    </a:lnTo>
                    <a:lnTo>
                      <a:pt x="1747" y="1358"/>
                    </a:lnTo>
                    <a:lnTo>
                      <a:pt x="1813" y="1203"/>
                    </a:lnTo>
                    <a:lnTo>
                      <a:pt x="1886" y="1052"/>
                    </a:lnTo>
                    <a:lnTo>
                      <a:pt x="1969" y="904"/>
                    </a:lnTo>
                    <a:lnTo>
                      <a:pt x="2069" y="743"/>
                    </a:lnTo>
                    <a:lnTo>
                      <a:pt x="2213" y="553"/>
                    </a:lnTo>
                    <a:lnTo>
                      <a:pt x="2326" y="412"/>
                    </a:lnTo>
                    <a:lnTo>
                      <a:pt x="2450" y="281"/>
                    </a:lnTo>
                    <a:lnTo>
                      <a:pt x="2578" y="168"/>
                    </a:lnTo>
                    <a:lnTo>
                      <a:pt x="2796" y="0"/>
                    </a:lnTo>
                    <a:lnTo>
                      <a:pt x="3253" y="0"/>
                    </a:lnTo>
                    <a:lnTo>
                      <a:pt x="3092" y="131"/>
                    </a:lnTo>
                    <a:lnTo>
                      <a:pt x="2928" y="292"/>
                    </a:lnTo>
                    <a:lnTo>
                      <a:pt x="2786" y="437"/>
                    </a:lnTo>
                    <a:lnTo>
                      <a:pt x="2651" y="584"/>
                    </a:lnTo>
                    <a:lnTo>
                      <a:pt x="2506" y="760"/>
                    </a:lnTo>
                    <a:lnTo>
                      <a:pt x="2378" y="933"/>
                    </a:lnTo>
                    <a:lnTo>
                      <a:pt x="2290" y="1060"/>
                    </a:lnTo>
                    <a:lnTo>
                      <a:pt x="2197" y="1227"/>
                    </a:lnTo>
                    <a:lnTo>
                      <a:pt x="2115" y="1375"/>
                    </a:lnTo>
                    <a:lnTo>
                      <a:pt x="2057" y="1497"/>
                    </a:lnTo>
                    <a:lnTo>
                      <a:pt x="1989" y="1654"/>
                    </a:lnTo>
                    <a:lnTo>
                      <a:pt x="1939" y="1777"/>
                    </a:lnTo>
                    <a:lnTo>
                      <a:pt x="1907" y="1863"/>
                    </a:lnTo>
                    <a:lnTo>
                      <a:pt x="1872" y="1975"/>
                    </a:lnTo>
                    <a:lnTo>
                      <a:pt x="1846" y="2070"/>
                    </a:lnTo>
                    <a:lnTo>
                      <a:pt x="2075" y="2070"/>
                    </a:lnTo>
                    <a:lnTo>
                      <a:pt x="1650" y="2494"/>
                    </a:lnTo>
                    <a:lnTo>
                      <a:pt x="1189" y="2070"/>
                    </a:lnTo>
                    <a:lnTo>
                      <a:pt x="1418" y="2070"/>
                    </a:lnTo>
                    <a:lnTo>
                      <a:pt x="1400" y="1997"/>
                    </a:lnTo>
                    <a:lnTo>
                      <a:pt x="1367" y="1910"/>
                    </a:lnTo>
                    <a:lnTo>
                      <a:pt x="1319" y="1818"/>
                    </a:lnTo>
                    <a:lnTo>
                      <a:pt x="1257" y="1706"/>
                    </a:lnTo>
                    <a:lnTo>
                      <a:pt x="1188" y="1592"/>
                    </a:lnTo>
                    <a:lnTo>
                      <a:pt x="1126" y="1495"/>
                    </a:lnTo>
                    <a:lnTo>
                      <a:pt x="1061" y="1395"/>
                    </a:lnTo>
                    <a:lnTo>
                      <a:pt x="989" y="1286"/>
                    </a:lnTo>
                    <a:lnTo>
                      <a:pt x="926" y="1195"/>
                    </a:lnTo>
                    <a:lnTo>
                      <a:pt x="855" y="1086"/>
                    </a:lnTo>
                    <a:lnTo>
                      <a:pt x="718" y="897"/>
                    </a:lnTo>
                    <a:lnTo>
                      <a:pt x="612" y="754"/>
                    </a:lnTo>
                    <a:lnTo>
                      <a:pt x="525" y="640"/>
                    </a:lnTo>
                    <a:lnTo>
                      <a:pt x="448" y="543"/>
                    </a:lnTo>
                    <a:lnTo>
                      <a:pt x="332" y="401"/>
                    </a:lnTo>
                    <a:lnTo>
                      <a:pt x="226" y="269"/>
                    </a:lnTo>
                    <a:lnTo>
                      <a:pt x="116" y="13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DF0078"/>
                  </a:solidFill>
                  <a:ea typeface="+mn-ea"/>
                </a:endParaRPr>
              </a:p>
            </p:txBody>
          </p:sp>
          <p:sp>
            <p:nvSpPr>
              <p:cNvPr id="35" name="Freeform 18"/>
              <p:cNvSpPr>
                <a:spLocks/>
              </p:cNvSpPr>
              <p:nvPr/>
            </p:nvSpPr>
            <p:spPr bwMode="auto">
              <a:xfrm>
                <a:off x="2801" y="3917"/>
                <a:ext cx="38" cy="4"/>
              </a:xfrm>
              <a:custGeom>
                <a:avLst/>
                <a:gdLst>
                  <a:gd name="T0" fmla="*/ 0 w 385"/>
                  <a:gd name="T1" fmla="*/ 42 h 42"/>
                  <a:gd name="T2" fmla="*/ 151 w 385"/>
                  <a:gd name="T3" fmla="*/ 0 h 42"/>
                  <a:gd name="T4" fmla="*/ 385 w 385"/>
                  <a:gd name="T5" fmla="*/ 0 h 42"/>
                  <a:gd name="T6" fmla="*/ 225 w 385"/>
                  <a:gd name="T7" fmla="*/ 42 h 42"/>
                  <a:gd name="T8" fmla="*/ 0 w 385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5" h="42">
                    <a:moveTo>
                      <a:pt x="0" y="42"/>
                    </a:moveTo>
                    <a:lnTo>
                      <a:pt x="151" y="0"/>
                    </a:lnTo>
                    <a:lnTo>
                      <a:pt x="385" y="0"/>
                    </a:lnTo>
                    <a:lnTo>
                      <a:pt x="225" y="42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DF0078"/>
                  </a:solidFill>
                  <a:ea typeface="+mn-ea"/>
                </a:endParaRPr>
              </a:p>
            </p:txBody>
          </p:sp>
          <p:sp>
            <p:nvSpPr>
              <p:cNvPr id="36" name="Freeform 19"/>
              <p:cNvSpPr>
                <a:spLocks/>
              </p:cNvSpPr>
              <p:nvPr/>
            </p:nvSpPr>
            <p:spPr bwMode="auto">
              <a:xfrm>
                <a:off x="2781" y="3917"/>
                <a:ext cx="58" cy="46"/>
              </a:xfrm>
              <a:custGeom>
                <a:avLst/>
                <a:gdLst>
                  <a:gd name="T0" fmla="*/ 0 w 578"/>
                  <a:gd name="T1" fmla="*/ 463 h 463"/>
                  <a:gd name="T2" fmla="*/ 152 w 578"/>
                  <a:gd name="T3" fmla="*/ 422 h 463"/>
                  <a:gd name="T4" fmla="*/ 578 w 578"/>
                  <a:gd name="T5" fmla="*/ 0 h 463"/>
                  <a:gd name="T6" fmla="*/ 422 w 578"/>
                  <a:gd name="T7" fmla="*/ 42 h 463"/>
                  <a:gd name="T8" fmla="*/ 0 w 578"/>
                  <a:gd name="T9" fmla="*/ 46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8" h="463">
                    <a:moveTo>
                      <a:pt x="0" y="463"/>
                    </a:moveTo>
                    <a:lnTo>
                      <a:pt x="152" y="422"/>
                    </a:lnTo>
                    <a:lnTo>
                      <a:pt x="578" y="0"/>
                    </a:lnTo>
                    <a:lnTo>
                      <a:pt x="422" y="42"/>
                    </a:lnTo>
                    <a:lnTo>
                      <a:pt x="0" y="4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DF0078"/>
                  </a:solidFill>
                  <a:ea typeface="+mn-ea"/>
                </a:endParaRPr>
              </a:p>
            </p:txBody>
          </p:sp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>
                <a:off x="2735" y="3917"/>
                <a:ext cx="29" cy="4"/>
              </a:xfrm>
              <a:custGeom>
                <a:avLst/>
                <a:gdLst>
                  <a:gd name="T0" fmla="*/ 0 w 285"/>
                  <a:gd name="T1" fmla="*/ 42 h 42"/>
                  <a:gd name="T2" fmla="*/ 238 w 285"/>
                  <a:gd name="T3" fmla="*/ 42 h 42"/>
                  <a:gd name="T4" fmla="*/ 285 w 285"/>
                  <a:gd name="T5" fmla="*/ 0 h 42"/>
                  <a:gd name="T6" fmla="*/ 146 w 285"/>
                  <a:gd name="T7" fmla="*/ 0 h 42"/>
                  <a:gd name="T8" fmla="*/ 0 w 285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42">
                    <a:moveTo>
                      <a:pt x="0" y="42"/>
                    </a:moveTo>
                    <a:lnTo>
                      <a:pt x="238" y="42"/>
                    </a:lnTo>
                    <a:lnTo>
                      <a:pt x="285" y="0"/>
                    </a:lnTo>
                    <a:lnTo>
                      <a:pt x="146" y="0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DF0078"/>
                  </a:solidFill>
                  <a:ea typeface="+mn-ea"/>
                </a:endParaRPr>
              </a:p>
            </p:txBody>
          </p:sp>
        </p:grp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2896" y="3710"/>
              <a:ext cx="60" cy="4"/>
            </a:xfrm>
            <a:custGeom>
              <a:avLst/>
              <a:gdLst>
                <a:gd name="T0" fmla="*/ 0 w 600"/>
                <a:gd name="T1" fmla="*/ 41 h 41"/>
                <a:gd name="T2" fmla="*/ 149 w 600"/>
                <a:gd name="T3" fmla="*/ 0 h 41"/>
                <a:gd name="T4" fmla="*/ 600 w 600"/>
                <a:gd name="T5" fmla="*/ 0 h 41"/>
                <a:gd name="T6" fmla="*/ 450 w 600"/>
                <a:gd name="T7" fmla="*/ 41 h 41"/>
                <a:gd name="T8" fmla="*/ 0 w 600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" h="41">
                  <a:moveTo>
                    <a:pt x="0" y="41"/>
                  </a:moveTo>
                  <a:lnTo>
                    <a:pt x="149" y="0"/>
                  </a:lnTo>
                  <a:lnTo>
                    <a:pt x="600" y="0"/>
                  </a:lnTo>
                  <a:lnTo>
                    <a:pt x="450" y="41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DF0078"/>
                </a:solidFill>
                <a:ea typeface="+mn-ea"/>
              </a:endParaRPr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2616" y="3710"/>
              <a:ext cx="56" cy="4"/>
            </a:xfrm>
            <a:custGeom>
              <a:avLst/>
              <a:gdLst>
                <a:gd name="T0" fmla="*/ 0 w 564"/>
                <a:gd name="T1" fmla="*/ 41 h 44"/>
                <a:gd name="T2" fmla="*/ 155 w 564"/>
                <a:gd name="T3" fmla="*/ 0 h 44"/>
                <a:gd name="T4" fmla="*/ 564 w 564"/>
                <a:gd name="T5" fmla="*/ 0 h 44"/>
                <a:gd name="T6" fmla="*/ 410 w 564"/>
                <a:gd name="T7" fmla="*/ 44 h 44"/>
                <a:gd name="T8" fmla="*/ 0 w 564"/>
                <a:gd name="T9" fmla="*/ 4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44">
                  <a:moveTo>
                    <a:pt x="0" y="41"/>
                  </a:moveTo>
                  <a:lnTo>
                    <a:pt x="155" y="0"/>
                  </a:lnTo>
                  <a:lnTo>
                    <a:pt x="564" y="0"/>
                  </a:lnTo>
                  <a:lnTo>
                    <a:pt x="410" y="44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DF0078"/>
                </a:solidFill>
                <a:ea typeface="+mn-ea"/>
              </a:endParaRPr>
            </a:p>
          </p:txBody>
        </p:sp>
      </p:grpSp>
      <p:sp>
        <p:nvSpPr>
          <p:cNvPr id="12307" name="Freeform 6"/>
          <p:cNvSpPr>
            <a:spLocks/>
          </p:cNvSpPr>
          <p:nvPr/>
        </p:nvSpPr>
        <p:spPr bwMode="auto">
          <a:xfrm>
            <a:off x="2555875" y="2708275"/>
            <a:ext cx="1489075" cy="346075"/>
          </a:xfrm>
          <a:custGeom>
            <a:avLst/>
            <a:gdLst>
              <a:gd name="T0" fmla="*/ 2147483647 w 1038"/>
              <a:gd name="T1" fmla="*/ 0 h 460"/>
              <a:gd name="T2" fmla="*/ 2147483647 w 1038"/>
              <a:gd name="T3" fmla="*/ 2147483647 h 460"/>
              <a:gd name="T4" fmla="*/ 2147483647 w 1038"/>
              <a:gd name="T5" fmla="*/ 2147483647 h 460"/>
              <a:gd name="T6" fmla="*/ 2147483647 w 1038"/>
              <a:gd name="T7" fmla="*/ 2147483647 h 460"/>
              <a:gd name="T8" fmla="*/ 2147483647 w 1038"/>
              <a:gd name="T9" fmla="*/ 2147483647 h 460"/>
              <a:gd name="T10" fmla="*/ 2147483647 w 1038"/>
              <a:gd name="T11" fmla="*/ 2147483647 h 460"/>
              <a:gd name="T12" fmla="*/ 2147483647 w 1038"/>
              <a:gd name="T13" fmla="*/ 2147483647 h 460"/>
              <a:gd name="T14" fmla="*/ 2147483647 w 1038"/>
              <a:gd name="T15" fmla="*/ 2147483647 h 460"/>
              <a:gd name="T16" fmla="*/ 2147483647 w 1038"/>
              <a:gd name="T17" fmla="*/ 2147483647 h 460"/>
              <a:gd name="T18" fmla="*/ 2147483647 w 1038"/>
              <a:gd name="T19" fmla="*/ 2147483647 h 460"/>
              <a:gd name="T20" fmla="*/ 2147483647 w 1038"/>
              <a:gd name="T21" fmla="*/ 2147483647 h 460"/>
              <a:gd name="T22" fmla="*/ 2147483647 w 1038"/>
              <a:gd name="T23" fmla="*/ 2147483647 h 460"/>
              <a:gd name="T24" fmla="*/ 2147483647 w 1038"/>
              <a:gd name="T25" fmla="*/ 2147483647 h 460"/>
              <a:gd name="T26" fmla="*/ 2147483647 w 1038"/>
              <a:gd name="T27" fmla="*/ 2147483647 h 460"/>
              <a:gd name="T28" fmla="*/ 2147483647 w 1038"/>
              <a:gd name="T29" fmla="*/ 2147483647 h 460"/>
              <a:gd name="T30" fmla="*/ 2147483647 w 1038"/>
              <a:gd name="T31" fmla="*/ 2147483647 h 460"/>
              <a:gd name="T32" fmla="*/ 2147483647 w 1038"/>
              <a:gd name="T33" fmla="*/ 2147483647 h 460"/>
              <a:gd name="T34" fmla="*/ 2147483647 w 1038"/>
              <a:gd name="T35" fmla="*/ 2147483647 h 460"/>
              <a:gd name="T36" fmla="*/ 2147483647 w 1038"/>
              <a:gd name="T37" fmla="*/ 2147483647 h 460"/>
              <a:gd name="T38" fmla="*/ 2147483647 w 1038"/>
              <a:gd name="T39" fmla="*/ 2147483647 h 460"/>
              <a:gd name="T40" fmla="*/ 2147483647 w 1038"/>
              <a:gd name="T41" fmla="*/ 2147483647 h 460"/>
              <a:gd name="T42" fmla="*/ 2147483647 w 1038"/>
              <a:gd name="T43" fmla="*/ 2147483647 h 460"/>
              <a:gd name="T44" fmla="*/ 2147483647 w 1038"/>
              <a:gd name="T45" fmla="*/ 2147483647 h 460"/>
              <a:gd name="T46" fmla="*/ 2147483647 w 1038"/>
              <a:gd name="T47" fmla="*/ 2147483647 h 460"/>
              <a:gd name="T48" fmla="*/ 2147483647 w 1038"/>
              <a:gd name="T49" fmla="*/ 2147483647 h 460"/>
              <a:gd name="T50" fmla="*/ 2147483647 w 1038"/>
              <a:gd name="T51" fmla="*/ 2147483647 h 460"/>
              <a:gd name="T52" fmla="*/ 2147483647 w 1038"/>
              <a:gd name="T53" fmla="*/ 2147483647 h 460"/>
              <a:gd name="T54" fmla="*/ 2147483647 w 1038"/>
              <a:gd name="T55" fmla="*/ 2147483647 h 460"/>
              <a:gd name="T56" fmla="*/ 2147483647 w 1038"/>
              <a:gd name="T57" fmla="*/ 2147483647 h 460"/>
              <a:gd name="T58" fmla="*/ 2147483647 w 1038"/>
              <a:gd name="T59" fmla="*/ 2147483647 h 460"/>
              <a:gd name="T60" fmla="*/ 2147483647 w 1038"/>
              <a:gd name="T61" fmla="*/ 2147483647 h 460"/>
              <a:gd name="T62" fmla="*/ 2147483647 w 1038"/>
              <a:gd name="T63" fmla="*/ 2147483647 h 460"/>
              <a:gd name="T64" fmla="*/ 2147483647 w 1038"/>
              <a:gd name="T65" fmla="*/ 2147483647 h 460"/>
              <a:gd name="T66" fmla="*/ 2147483647 w 1038"/>
              <a:gd name="T67" fmla="*/ 2147483647 h 460"/>
              <a:gd name="T68" fmla="*/ 2147483647 w 1038"/>
              <a:gd name="T69" fmla="*/ 2147483647 h 460"/>
              <a:gd name="T70" fmla="*/ 2147483647 w 1038"/>
              <a:gd name="T71" fmla="*/ 2147483647 h 460"/>
              <a:gd name="T72" fmla="*/ 2147483647 w 1038"/>
              <a:gd name="T73" fmla="*/ 2147483647 h 460"/>
              <a:gd name="T74" fmla="*/ 2147483647 w 1038"/>
              <a:gd name="T75" fmla="*/ 2147483647 h 460"/>
              <a:gd name="T76" fmla="*/ 2147483647 w 1038"/>
              <a:gd name="T77" fmla="*/ 2147483647 h 460"/>
              <a:gd name="T78" fmla="*/ 2147483647 w 1038"/>
              <a:gd name="T79" fmla="*/ 2147483647 h 460"/>
              <a:gd name="T80" fmla="*/ 2147483647 w 1038"/>
              <a:gd name="T81" fmla="*/ 2147483647 h 460"/>
              <a:gd name="T82" fmla="*/ 2147483647 w 1038"/>
              <a:gd name="T83" fmla="*/ 2147483647 h 460"/>
              <a:gd name="T84" fmla="*/ 2147483647 w 1038"/>
              <a:gd name="T85" fmla="*/ 2147483647 h 460"/>
              <a:gd name="T86" fmla="*/ 2147483647 w 1038"/>
              <a:gd name="T87" fmla="*/ 2147483647 h 460"/>
              <a:gd name="T88" fmla="*/ 2147483647 w 1038"/>
              <a:gd name="T89" fmla="*/ 2147483647 h 460"/>
              <a:gd name="T90" fmla="*/ 2147483647 w 1038"/>
              <a:gd name="T91" fmla="*/ 2147483647 h 460"/>
              <a:gd name="T92" fmla="*/ 2147483647 w 1038"/>
              <a:gd name="T93" fmla="*/ 2147483647 h 460"/>
              <a:gd name="T94" fmla="*/ 2147483647 w 1038"/>
              <a:gd name="T95" fmla="*/ 2147483647 h 460"/>
              <a:gd name="T96" fmla="*/ 2147483647 w 1038"/>
              <a:gd name="T97" fmla="*/ 2147483647 h 460"/>
              <a:gd name="T98" fmla="*/ 2147483647 w 1038"/>
              <a:gd name="T99" fmla="*/ 2147483647 h 460"/>
              <a:gd name="T100" fmla="*/ 2147483647 w 1038"/>
              <a:gd name="T101" fmla="*/ 2147483647 h 460"/>
              <a:gd name="T102" fmla="*/ 2147483647 w 1038"/>
              <a:gd name="T103" fmla="*/ 2147483647 h 460"/>
              <a:gd name="T104" fmla="*/ 2147483647 w 1038"/>
              <a:gd name="T105" fmla="*/ 2147483647 h 460"/>
              <a:gd name="T106" fmla="*/ 2147483647 w 1038"/>
              <a:gd name="T107" fmla="*/ 2147483647 h 460"/>
              <a:gd name="T108" fmla="*/ 2147483647 w 1038"/>
              <a:gd name="T109" fmla="*/ 2147483647 h 460"/>
              <a:gd name="T110" fmla="*/ 2147483647 w 1038"/>
              <a:gd name="T111" fmla="*/ 2147483647 h 460"/>
              <a:gd name="T112" fmla="*/ 2147483647 w 1038"/>
              <a:gd name="T113" fmla="*/ 2147483647 h 460"/>
              <a:gd name="T114" fmla="*/ 2147483647 w 1038"/>
              <a:gd name="T115" fmla="*/ 2147483647 h 460"/>
              <a:gd name="T116" fmla="*/ 2147483647 w 1038"/>
              <a:gd name="T117" fmla="*/ 2147483647 h 460"/>
              <a:gd name="T118" fmla="*/ 2147483647 w 1038"/>
              <a:gd name="T119" fmla="*/ 2147483647 h 460"/>
              <a:gd name="T120" fmla="*/ 2147483647 w 1038"/>
              <a:gd name="T121" fmla="*/ 2147483647 h 460"/>
              <a:gd name="T122" fmla="*/ 2147483647 w 1038"/>
              <a:gd name="T123" fmla="*/ 2147483647 h 4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038" h="460">
                <a:moveTo>
                  <a:pt x="98" y="1"/>
                </a:moveTo>
                <a:lnTo>
                  <a:pt x="77" y="0"/>
                </a:lnTo>
                <a:lnTo>
                  <a:pt x="0" y="60"/>
                </a:lnTo>
                <a:lnTo>
                  <a:pt x="22" y="63"/>
                </a:lnTo>
                <a:lnTo>
                  <a:pt x="39" y="65"/>
                </a:lnTo>
                <a:lnTo>
                  <a:pt x="55" y="67"/>
                </a:lnTo>
                <a:lnTo>
                  <a:pt x="77" y="69"/>
                </a:lnTo>
                <a:lnTo>
                  <a:pt x="96" y="71"/>
                </a:lnTo>
                <a:lnTo>
                  <a:pt x="115" y="74"/>
                </a:lnTo>
                <a:lnTo>
                  <a:pt x="131" y="76"/>
                </a:lnTo>
                <a:lnTo>
                  <a:pt x="151" y="79"/>
                </a:lnTo>
                <a:lnTo>
                  <a:pt x="169" y="81"/>
                </a:lnTo>
                <a:lnTo>
                  <a:pt x="188" y="85"/>
                </a:lnTo>
                <a:lnTo>
                  <a:pt x="205" y="87"/>
                </a:lnTo>
                <a:lnTo>
                  <a:pt x="224" y="91"/>
                </a:lnTo>
                <a:lnTo>
                  <a:pt x="241" y="94"/>
                </a:lnTo>
                <a:lnTo>
                  <a:pt x="254" y="97"/>
                </a:lnTo>
                <a:lnTo>
                  <a:pt x="267" y="100"/>
                </a:lnTo>
                <a:lnTo>
                  <a:pt x="284" y="103"/>
                </a:lnTo>
                <a:lnTo>
                  <a:pt x="300" y="107"/>
                </a:lnTo>
                <a:lnTo>
                  <a:pt x="317" y="110"/>
                </a:lnTo>
                <a:lnTo>
                  <a:pt x="332" y="114"/>
                </a:lnTo>
                <a:lnTo>
                  <a:pt x="343" y="116"/>
                </a:lnTo>
                <a:lnTo>
                  <a:pt x="357" y="119"/>
                </a:lnTo>
                <a:lnTo>
                  <a:pt x="374" y="124"/>
                </a:lnTo>
                <a:lnTo>
                  <a:pt x="391" y="128"/>
                </a:lnTo>
                <a:lnTo>
                  <a:pt x="412" y="134"/>
                </a:lnTo>
                <a:lnTo>
                  <a:pt x="431" y="140"/>
                </a:lnTo>
                <a:lnTo>
                  <a:pt x="452" y="145"/>
                </a:lnTo>
                <a:lnTo>
                  <a:pt x="471" y="151"/>
                </a:lnTo>
                <a:lnTo>
                  <a:pt x="491" y="158"/>
                </a:lnTo>
                <a:lnTo>
                  <a:pt x="507" y="164"/>
                </a:lnTo>
                <a:lnTo>
                  <a:pt x="522" y="171"/>
                </a:lnTo>
                <a:lnTo>
                  <a:pt x="539" y="177"/>
                </a:lnTo>
                <a:lnTo>
                  <a:pt x="556" y="184"/>
                </a:lnTo>
                <a:lnTo>
                  <a:pt x="575" y="193"/>
                </a:lnTo>
                <a:lnTo>
                  <a:pt x="590" y="200"/>
                </a:lnTo>
                <a:lnTo>
                  <a:pt x="605" y="208"/>
                </a:lnTo>
                <a:lnTo>
                  <a:pt x="622" y="217"/>
                </a:lnTo>
                <a:lnTo>
                  <a:pt x="636" y="225"/>
                </a:lnTo>
                <a:lnTo>
                  <a:pt x="649" y="233"/>
                </a:lnTo>
                <a:lnTo>
                  <a:pt x="660" y="241"/>
                </a:lnTo>
                <a:lnTo>
                  <a:pt x="670" y="248"/>
                </a:lnTo>
                <a:lnTo>
                  <a:pt x="681" y="256"/>
                </a:lnTo>
                <a:lnTo>
                  <a:pt x="691" y="264"/>
                </a:lnTo>
                <a:lnTo>
                  <a:pt x="700" y="272"/>
                </a:lnTo>
                <a:lnTo>
                  <a:pt x="710" y="281"/>
                </a:lnTo>
                <a:lnTo>
                  <a:pt x="717" y="288"/>
                </a:lnTo>
                <a:lnTo>
                  <a:pt x="725" y="297"/>
                </a:lnTo>
                <a:lnTo>
                  <a:pt x="733" y="307"/>
                </a:lnTo>
                <a:lnTo>
                  <a:pt x="738" y="316"/>
                </a:lnTo>
                <a:lnTo>
                  <a:pt x="744" y="326"/>
                </a:lnTo>
                <a:lnTo>
                  <a:pt x="748" y="336"/>
                </a:lnTo>
                <a:lnTo>
                  <a:pt x="752" y="344"/>
                </a:lnTo>
                <a:lnTo>
                  <a:pt x="754" y="353"/>
                </a:lnTo>
                <a:lnTo>
                  <a:pt x="755" y="364"/>
                </a:lnTo>
                <a:lnTo>
                  <a:pt x="755" y="373"/>
                </a:lnTo>
                <a:lnTo>
                  <a:pt x="755" y="383"/>
                </a:lnTo>
                <a:lnTo>
                  <a:pt x="681" y="383"/>
                </a:lnTo>
                <a:lnTo>
                  <a:pt x="852" y="459"/>
                </a:lnTo>
                <a:lnTo>
                  <a:pt x="1037" y="383"/>
                </a:lnTo>
                <a:lnTo>
                  <a:pt x="966" y="383"/>
                </a:lnTo>
                <a:lnTo>
                  <a:pt x="966" y="371"/>
                </a:lnTo>
                <a:lnTo>
                  <a:pt x="964" y="361"/>
                </a:lnTo>
                <a:lnTo>
                  <a:pt x="962" y="350"/>
                </a:lnTo>
                <a:lnTo>
                  <a:pt x="959" y="340"/>
                </a:lnTo>
                <a:lnTo>
                  <a:pt x="957" y="330"/>
                </a:lnTo>
                <a:lnTo>
                  <a:pt x="953" y="321"/>
                </a:lnTo>
                <a:lnTo>
                  <a:pt x="947" y="311"/>
                </a:lnTo>
                <a:lnTo>
                  <a:pt x="943" y="302"/>
                </a:lnTo>
                <a:lnTo>
                  <a:pt x="938" y="294"/>
                </a:lnTo>
                <a:lnTo>
                  <a:pt x="932" y="285"/>
                </a:lnTo>
                <a:lnTo>
                  <a:pt x="923" y="273"/>
                </a:lnTo>
                <a:lnTo>
                  <a:pt x="915" y="264"/>
                </a:lnTo>
                <a:lnTo>
                  <a:pt x="905" y="255"/>
                </a:lnTo>
                <a:lnTo>
                  <a:pt x="896" y="247"/>
                </a:lnTo>
                <a:lnTo>
                  <a:pt x="885" y="237"/>
                </a:lnTo>
                <a:lnTo>
                  <a:pt x="873" y="228"/>
                </a:lnTo>
                <a:lnTo>
                  <a:pt x="862" y="220"/>
                </a:lnTo>
                <a:lnTo>
                  <a:pt x="850" y="211"/>
                </a:lnTo>
                <a:lnTo>
                  <a:pt x="835" y="202"/>
                </a:lnTo>
                <a:lnTo>
                  <a:pt x="820" y="193"/>
                </a:lnTo>
                <a:lnTo>
                  <a:pt x="809" y="185"/>
                </a:lnTo>
                <a:lnTo>
                  <a:pt x="791" y="177"/>
                </a:lnTo>
                <a:lnTo>
                  <a:pt x="778" y="170"/>
                </a:lnTo>
                <a:lnTo>
                  <a:pt x="763" y="162"/>
                </a:lnTo>
                <a:lnTo>
                  <a:pt x="748" y="155"/>
                </a:lnTo>
                <a:lnTo>
                  <a:pt x="729" y="146"/>
                </a:lnTo>
                <a:lnTo>
                  <a:pt x="712" y="138"/>
                </a:lnTo>
                <a:lnTo>
                  <a:pt x="693" y="131"/>
                </a:lnTo>
                <a:lnTo>
                  <a:pt x="674" y="124"/>
                </a:lnTo>
                <a:lnTo>
                  <a:pt x="655" y="117"/>
                </a:lnTo>
                <a:lnTo>
                  <a:pt x="638" y="111"/>
                </a:lnTo>
                <a:lnTo>
                  <a:pt x="621" y="105"/>
                </a:lnTo>
                <a:lnTo>
                  <a:pt x="598" y="98"/>
                </a:lnTo>
                <a:lnTo>
                  <a:pt x="575" y="92"/>
                </a:lnTo>
                <a:lnTo>
                  <a:pt x="558" y="86"/>
                </a:lnTo>
                <a:lnTo>
                  <a:pt x="535" y="80"/>
                </a:lnTo>
                <a:lnTo>
                  <a:pt x="514" y="75"/>
                </a:lnTo>
                <a:lnTo>
                  <a:pt x="491" y="69"/>
                </a:lnTo>
                <a:lnTo>
                  <a:pt x="467" y="63"/>
                </a:lnTo>
                <a:lnTo>
                  <a:pt x="446" y="58"/>
                </a:lnTo>
                <a:lnTo>
                  <a:pt x="421" y="52"/>
                </a:lnTo>
                <a:lnTo>
                  <a:pt x="400" y="48"/>
                </a:lnTo>
                <a:lnTo>
                  <a:pt x="379" y="43"/>
                </a:lnTo>
                <a:lnTo>
                  <a:pt x="364" y="41"/>
                </a:lnTo>
                <a:lnTo>
                  <a:pt x="353" y="37"/>
                </a:lnTo>
                <a:lnTo>
                  <a:pt x="339" y="35"/>
                </a:lnTo>
                <a:lnTo>
                  <a:pt x="328" y="33"/>
                </a:lnTo>
                <a:lnTo>
                  <a:pt x="317" y="31"/>
                </a:lnTo>
                <a:lnTo>
                  <a:pt x="300" y="29"/>
                </a:lnTo>
                <a:lnTo>
                  <a:pt x="284" y="27"/>
                </a:lnTo>
                <a:lnTo>
                  <a:pt x="271" y="24"/>
                </a:lnTo>
                <a:lnTo>
                  <a:pt x="260" y="22"/>
                </a:lnTo>
                <a:lnTo>
                  <a:pt x="245" y="20"/>
                </a:lnTo>
                <a:lnTo>
                  <a:pt x="229" y="17"/>
                </a:lnTo>
                <a:lnTo>
                  <a:pt x="214" y="15"/>
                </a:lnTo>
                <a:lnTo>
                  <a:pt x="197" y="12"/>
                </a:lnTo>
                <a:lnTo>
                  <a:pt x="184" y="11"/>
                </a:lnTo>
                <a:lnTo>
                  <a:pt x="170" y="9"/>
                </a:lnTo>
                <a:lnTo>
                  <a:pt x="155" y="7"/>
                </a:lnTo>
                <a:lnTo>
                  <a:pt x="140" y="5"/>
                </a:lnTo>
                <a:lnTo>
                  <a:pt x="125" y="4"/>
                </a:lnTo>
                <a:lnTo>
                  <a:pt x="113" y="2"/>
                </a:lnTo>
                <a:lnTo>
                  <a:pt x="98" y="1"/>
                </a:lnTo>
              </a:path>
            </a:pathLst>
          </a:custGeom>
          <a:solidFill>
            <a:srgbClr val="DF0078"/>
          </a:solidFill>
          <a:ln w="9525" cap="rnd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08" name="Freeform 6"/>
          <p:cNvSpPr>
            <a:spLocks/>
          </p:cNvSpPr>
          <p:nvPr/>
        </p:nvSpPr>
        <p:spPr bwMode="auto">
          <a:xfrm>
            <a:off x="4862513" y="3573463"/>
            <a:ext cx="1489075" cy="346075"/>
          </a:xfrm>
          <a:custGeom>
            <a:avLst/>
            <a:gdLst>
              <a:gd name="T0" fmla="*/ 2147483647 w 1038"/>
              <a:gd name="T1" fmla="*/ 0 h 460"/>
              <a:gd name="T2" fmla="*/ 2147483647 w 1038"/>
              <a:gd name="T3" fmla="*/ 2147483647 h 460"/>
              <a:gd name="T4" fmla="*/ 2147483647 w 1038"/>
              <a:gd name="T5" fmla="*/ 2147483647 h 460"/>
              <a:gd name="T6" fmla="*/ 2147483647 w 1038"/>
              <a:gd name="T7" fmla="*/ 2147483647 h 460"/>
              <a:gd name="T8" fmla="*/ 2147483647 w 1038"/>
              <a:gd name="T9" fmla="*/ 2147483647 h 460"/>
              <a:gd name="T10" fmla="*/ 2147483647 w 1038"/>
              <a:gd name="T11" fmla="*/ 2147483647 h 460"/>
              <a:gd name="T12" fmla="*/ 2147483647 w 1038"/>
              <a:gd name="T13" fmla="*/ 2147483647 h 460"/>
              <a:gd name="T14" fmla="*/ 2147483647 w 1038"/>
              <a:gd name="T15" fmla="*/ 2147483647 h 460"/>
              <a:gd name="T16" fmla="*/ 2147483647 w 1038"/>
              <a:gd name="T17" fmla="*/ 2147483647 h 460"/>
              <a:gd name="T18" fmla="*/ 2147483647 w 1038"/>
              <a:gd name="T19" fmla="*/ 2147483647 h 460"/>
              <a:gd name="T20" fmla="*/ 2147483647 w 1038"/>
              <a:gd name="T21" fmla="*/ 2147483647 h 460"/>
              <a:gd name="T22" fmla="*/ 2147483647 w 1038"/>
              <a:gd name="T23" fmla="*/ 2147483647 h 460"/>
              <a:gd name="T24" fmla="*/ 2147483647 w 1038"/>
              <a:gd name="T25" fmla="*/ 2147483647 h 460"/>
              <a:gd name="T26" fmla="*/ 2147483647 w 1038"/>
              <a:gd name="T27" fmla="*/ 2147483647 h 460"/>
              <a:gd name="T28" fmla="*/ 2147483647 w 1038"/>
              <a:gd name="T29" fmla="*/ 2147483647 h 460"/>
              <a:gd name="T30" fmla="*/ 2147483647 w 1038"/>
              <a:gd name="T31" fmla="*/ 2147483647 h 460"/>
              <a:gd name="T32" fmla="*/ 2147483647 w 1038"/>
              <a:gd name="T33" fmla="*/ 2147483647 h 460"/>
              <a:gd name="T34" fmla="*/ 2147483647 w 1038"/>
              <a:gd name="T35" fmla="*/ 2147483647 h 460"/>
              <a:gd name="T36" fmla="*/ 2147483647 w 1038"/>
              <a:gd name="T37" fmla="*/ 2147483647 h 460"/>
              <a:gd name="T38" fmla="*/ 2147483647 w 1038"/>
              <a:gd name="T39" fmla="*/ 2147483647 h 460"/>
              <a:gd name="T40" fmla="*/ 2147483647 w 1038"/>
              <a:gd name="T41" fmla="*/ 2147483647 h 460"/>
              <a:gd name="T42" fmla="*/ 2147483647 w 1038"/>
              <a:gd name="T43" fmla="*/ 2147483647 h 460"/>
              <a:gd name="T44" fmla="*/ 2147483647 w 1038"/>
              <a:gd name="T45" fmla="*/ 2147483647 h 460"/>
              <a:gd name="T46" fmla="*/ 2147483647 w 1038"/>
              <a:gd name="T47" fmla="*/ 2147483647 h 460"/>
              <a:gd name="T48" fmla="*/ 2147483647 w 1038"/>
              <a:gd name="T49" fmla="*/ 2147483647 h 460"/>
              <a:gd name="T50" fmla="*/ 2147483647 w 1038"/>
              <a:gd name="T51" fmla="*/ 2147483647 h 460"/>
              <a:gd name="T52" fmla="*/ 2147483647 w 1038"/>
              <a:gd name="T53" fmla="*/ 2147483647 h 460"/>
              <a:gd name="T54" fmla="*/ 2147483647 w 1038"/>
              <a:gd name="T55" fmla="*/ 2147483647 h 460"/>
              <a:gd name="T56" fmla="*/ 2147483647 w 1038"/>
              <a:gd name="T57" fmla="*/ 2147483647 h 460"/>
              <a:gd name="T58" fmla="*/ 2147483647 w 1038"/>
              <a:gd name="T59" fmla="*/ 2147483647 h 460"/>
              <a:gd name="T60" fmla="*/ 2147483647 w 1038"/>
              <a:gd name="T61" fmla="*/ 2147483647 h 460"/>
              <a:gd name="T62" fmla="*/ 2147483647 w 1038"/>
              <a:gd name="T63" fmla="*/ 2147483647 h 460"/>
              <a:gd name="T64" fmla="*/ 2147483647 w 1038"/>
              <a:gd name="T65" fmla="*/ 2147483647 h 460"/>
              <a:gd name="T66" fmla="*/ 2147483647 w 1038"/>
              <a:gd name="T67" fmla="*/ 2147483647 h 460"/>
              <a:gd name="T68" fmla="*/ 2147483647 w 1038"/>
              <a:gd name="T69" fmla="*/ 2147483647 h 460"/>
              <a:gd name="T70" fmla="*/ 2147483647 w 1038"/>
              <a:gd name="T71" fmla="*/ 2147483647 h 460"/>
              <a:gd name="T72" fmla="*/ 2147483647 w 1038"/>
              <a:gd name="T73" fmla="*/ 2147483647 h 460"/>
              <a:gd name="T74" fmla="*/ 2147483647 w 1038"/>
              <a:gd name="T75" fmla="*/ 2147483647 h 460"/>
              <a:gd name="T76" fmla="*/ 2147483647 w 1038"/>
              <a:gd name="T77" fmla="*/ 2147483647 h 460"/>
              <a:gd name="T78" fmla="*/ 2147483647 w 1038"/>
              <a:gd name="T79" fmla="*/ 2147483647 h 460"/>
              <a:gd name="T80" fmla="*/ 2147483647 w 1038"/>
              <a:gd name="T81" fmla="*/ 2147483647 h 460"/>
              <a:gd name="T82" fmla="*/ 2147483647 w 1038"/>
              <a:gd name="T83" fmla="*/ 2147483647 h 460"/>
              <a:gd name="T84" fmla="*/ 2147483647 w 1038"/>
              <a:gd name="T85" fmla="*/ 2147483647 h 460"/>
              <a:gd name="T86" fmla="*/ 2147483647 w 1038"/>
              <a:gd name="T87" fmla="*/ 2147483647 h 460"/>
              <a:gd name="T88" fmla="*/ 2147483647 w 1038"/>
              <a:gd name="T89" fmla="*/ 2147483647 h 460"/>
              <a:gd name="T90" fmla="*/ 2147483647 w 1038"/>
              <a:gd name="T91" fmla="*/ 2147483647 h 460"/>
              <a:gd name="T92" fmla="*/ 2147483647 w 1038"/>
              <a:gd name="T93" fmla="*/ 2147483647 h 460"/>
              <a:gd name="T94" fmla="*/ 2147483647 w 1038"/>
              <a:gd name="T95" fmla="*/ 2147483647 h 460"/>
              <a:gd name="T96" fmla="*/ 2147483647 w 1038"/>
              <a:gd name="T97" fmla="*/ 2147483647 h 460"/>
              <a:gd name="T98" fmla="*/ 2147483647 w 1038"/>
              <a:gd name="T99" fmla="*/ 2147483647 h 460"/>
              <a:gd name="T100" fmla="*/ 2147483647 w 1038"/>
              <a:gd name="T101" fmla="*/ 2147483647 h 460"/>
              <a:gd name="T102" fmla="*/ 2147483647 w 1038"/>
              <a:gd name="T103" fmla="*/ 2147483647 h 460"/>
              <a:gd name="T104" fmla="*/ 2147483647 w 1038"/>
              <a:gd name="T105" fmla="*/ 2147483647 h 460"/>
              <a:gd name="T106" fmla="*/ 2147483647 w 1038"/>
              <a:gd name="T107" fmla="*/ 2147483647 h 460"/>
              <a:gd name="T108" fmla="*/ 2147483647 w 1038"/>
              <a:gd name="T109" fmla="*/ 2147483647 h 460"/>
              <a:gd name="T110" fmla="*/ 2147483647 w 1038"/>
              <a:gd name="T111" fmla="*/ 2147483647 h 460"/>
              <a:gd name="T112" fmla="*/ 2147483647 w 1038"/>
              <a:gd name="T113" fmla="*/ 2147483647 h 460"/>
              <a:gd name="T114" fmla="*/ 2147483647 w 1038"/>
              <a:gd name="T115" fmla="*/ 2147483647 h 460"/>
              <a:gd name="T116" fmla="*/ 2147483647 w 1038"/>
              <a:gd name="T117" fmla="*/ 2147483647 h 460"/>
              <a:gd name="T118" fmla="*/ 2147483647 w 1038"/>
              <a:gd name="T119" fmla="*/ 2147483647 h 460"/>
              <a:gd name="T120" fmla="*/ 2147483647 w 1038"/>
              <a:gd name="T121" fmla="*/ 2147483647 h 460"/>
              <a:gd name="T122" fmla="*/ 2147483647 w 1038"/>
              <a:gd name="T123" fmla="*/ 2147483647 h 4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038" h="460">
                <a:moveTo>
                  <a:pt x="98" y="1"/>
                </a:moveTo>
                <a:lnTo>
                  <a:pt x="77" y="0"/>
                </a:lnTo>
                <a:lnTo>
                  <a:pt x="0" y="60"/>
                </a:lnTo>
                <a:lnTo>
                  <a:pt x="22" y="63"/>
                </a:lnTo>
                <a:lnTo>
                  <a:pt x="39" y="65"/>
                </a:lnTo>
                <a:lnTo>
                  <a:pt x="55" y="67"/>
                </a:lnTo>
                <a:lnTo>
                  <a:pt x="77" y="69"/>
                </a:lnTo>
                <a:lnTo>
                  <a:pt x="96" y="71"/>
                </a:lnTo>
                <a:lnTo>
                  <a:pt x="115" y="74"/>
                </a:lnTo>
                <a:lnTo>
                  <a:pt x="131" y="76"/>
                </a:lnTo>
                <a:lnTo>
                  <a:pt x="151" y="79"/>
                </a:lnTo>
                <a:lnTo>
                  <a:pt x="169" y="81"/>
                </a:lnTo>
                <a:lnTo>
                  <a:pt x="188" y="85"/>
                </a:lnTo>
                <a:lnTo>
                  <a:pt x="205" y="87"/>
                </a:lnTo>
                <a:lnTo>
                  <a:pt x="224" y="91"/>
                </a:lnTo>
                <a:lnTo>
                  <a:pt x="241" y="94"/>
                </a:lnTo>
                <a:lnTo>
                  <a:pt x="254" y="97"/>
                </a:lnTo>
                <a:lnTo>
                  <a:pt x="267" y="100"/>
                </a:lnTo>
                <a:lnTo>
                  <a:pt x="284" y="103"/>
                </a:lnTo>
                <a:lnTo>
                  <a:pt x="300" y="107"/>
                </a:lnTo>
                <a:lnTo>
                  <a:pt x="317" y="110"/>
                </a:lnTo>
                <a:lnTo>
                  <a:pt x="332" y="114"/>
                </a:lnTo>
                <a:lnTo>
                  <a:pt x="343" y="116"/>
                </a:lnTo>
                <a:lnTo>
                  <a:pt x="357" y="119"/>
                </a:lnTo>
                <a:lnTo>
                  <a:pt x="374" y="124"/>
                </a:lnTo>
                <a:lnTo>
                  <a:pt x="391" y="128"/>
                </a:lnTo>
                <a:lnTo>
                  <a:pt x="412" y="134"/>
                </a:lnTo>
                <a:lnTo>
                  <a:pt x="431" y="140"/>
                </a:lnTo>
                <a:lnTo>
                  <a:pt x="452" y="145"/>
                </a:lnTo>
                <a:lnTo>
                  <a:pt x="471" y="151"/>
                </a:lnTo>
                <a:lnTo>
                  <a:pt x="491" y="158"/>
                </a:lnTo>
                <a:lnTo>
                  <a:pt x="507" y="164"/>
                </a:lnTo>
                <a:lnTo>
                  <a:pt x="522" y="171"/>
                </a:lnTo>
                <a:lnTo>
                  <a:pt x="539" y="177"/>
                </a:lnTo>
                <a:lnTo>
                  <a:pt x="556" y="184"/>
                </a:lnTo>
                <a:lnTo>
                  <a:pt x="575" y="193"/>
                </a:lnTo>
                <a:lnTo>
                  <a:pt x="590" y="200"/>
                </a:lnTo>
                <a:lnTo>
                  <a:pt x="605" y="208"/>
                </a:lnTo>
                <a:lnTo>
                  <a:pt x="622" y="217"/>
                </a:lnTo>
                <a:lnTo>
                  <a:pt x="636" y="225"/>
                </a:lnTo>
                <a:lnTo>
                  <a:pt x="649" y="233"/>
                </a:lnTo>
                <a:lnTo>
                  <a:pt x="660" y="241"/>
                </a:lnTo>
                <a:lnTo>
                  <a:pt x="670" y="248"/>
                </a:lnTo>
                <a:lnTo>
                  <a:pt x="681" y="256"/>
                </a:lnTo>
                <a:lnTo>
                  <a:pt x="691" y="264"/>
                </a:lnTo>
                <a:lnTo>
                  <a:pt x="700" y="272"/>
                </a:lnTo>
                <a:lnTo>
                  <a:pt x="710" y="281"/>
                </a:lnTo>
                <a:lnTo>
                  <a:pt x="717" y="288"/>
                </a:lnTo>
                <a:lnTo>
                  <a:pt x="725" y="297"/>
                </a:lnTo>
                <a:lnTo>
                  <a:pt x="733" y="307"/>
                </a:lnTo>
                <a:lnTo>
                  <a:pt x="738" y="316"/>
                </a:lnTo>
                <a:lnTo>
                  <a:pt x="744" y="326"/>
                </a:lnTo>
                <a:lnTo>
                  <a:pt x="748" y="336"/>
                </a:lnTo>
                <a:lnTo>
                  <a:pt x="752" y="344"/>
                </a:lnTo>
                <a:lnTo>
                  <a:pt x="754" y="353"/>
                </a:lnTo>
                <a:lnTo>
                  <a:pt x="755" y="364"/>
                </a:lnTo>
                <a:lnTo>
                  <a:pt x="755" y="373"/>
                </a:lnTo>
                <a:lnTo>
                  <a:pt x="755" y="383"/>
                </a:lnTo>
                <a:lnTo>
                  <a:pt x="681" y="383"/>
                </a:lnTo>
                <a:lnTo>
                  <a:pt x="852" y="459"/>
                </a:lnTo>
                <a:lnTo>
                  <a:pt x="1037" y="383"/>
                </a:lnTo>
                <a:lnTo>
                  <a:pt x="966" y="383"/>
                </a:lnTo>
                <a:lnTo>
                  <a:pt x="966" y="371"/>
                </a:lnTo>
                <a:lnTo>
                  <a:pt x="964" y="361"/>
                </a:lnTo>
                <a:lnTo>
                  <a:pt x="962" y="350"/>
                </a:lnTo>
                <a:lnTo>
                  <a:pt x="959" y="340"/>
                </a:lnTo>
                <a:lnTo>
                  <a:pt x="957" y="330"/>
                </a:lnTo>
                <a:lnTo>
                  <a:pt x="953" y="321"/>
                </a:lnTo>
                <a:lnTo>
                  <a:pt x="947" y="311"/>
                </a:lnTo>
                <a:lnTo>
                  <a:pt x="943" y="302"/>
                </a:lnTo>
                <a:lnTo>
                  <a:pt x="938" y="294"/>
                </a:lnTo>
                <a:lnTo>
                  <a:pt x="932" y="285"/>
                </a:lnTo>
                <a:lnTo>
                  <a:pt x="923" y="273"/>
                </a:lnTo>
                <a:lnTo>
                  <a:pt x="915" y="264"/>
                </a:lnTo>
                <a:lnTo>
                  <a:pt x="905" y="255"/>
                </a:lnTo>
                <a:lnTo>
                  <a:pt x="896" y="247"/>
                </a:lnTo>
                <a:lnTo>
                  <a:pt x="885" y="237"/>
                </a:lnTo>
                <a:lnTo>
                  <a:pt x="873" y="228"/>
                </a:lnTo>
                <a:lnTo>
                  <a:pt x="862" y="220"/>
                </a:lnTo>
                <a:lnTo>
                  <a:pt x="850" y="211"/>
                </a:lnTo>
                <a:lnTo>
                  <a:pt x="835" y="202"/>
                </a:lnTo>
                <a:lnTo>
                  <a:pt x="820" y="193"/>
                </a:lnTo>
                <a:lnTo>
                  <a:pt x="809" y="185"/>
                </a:lnTo>
                <a:lnTo>
                  <a:pt x="791" y="177"/>
                </a:lnTo>
                <a:lnTo>
                  <a:pt x="778" y="170"/>
                </a:lnTo>
                <a:lnTo>
                  <a:pt x="763" y="162"/>
                </a:lnTo>
                <a:lnTo>
                  <a:pt x="748" y="155"/>
                </a:lnTo>
                <a:lnTo>
                  <a:pt x="729" y="146"/>
                </a:lnTo>
                <a:lnTo>
                  <a:pt x="712" y="138"/>
                </a:lnTo>
                <a:lnTo>
                  <a:pt x="693" y="131"/>
                </a:lnTo>
                <a:lnTo>
                  <a:pt x="674" y="124"/>
                </a:lnTo>
                <a:lnTo>
                  <a:pt x="655" y="117"/>
                </a:lnTo>
                <a:lnTo>
                  <a:pt x="638" y="111"/>
                </a:lnTo>
                <a:lnTo>
                  <a:pt x="621" y="105"/>
                </a:lnTo>
                <a:lnTo>
                  <a:pt x="598" y="98"/>
                </a:lnTo>
                <a:lnTo>
                  <a:pt x="575" y="92"/>
                </a:lnTo>
                <a:lnTo>
                  <a:pt x="558" y="86"/>
                </a:lnTo>
                <a:lnTo>
                  <a:pt x="535" y="80"/>
                </a:lnTo>
                <a:lnTo>
                  <a:pt x="514" y="75"/>
                </a:lnTo>
                <a:lnTo>
                  <a:pt x="491" y="69"/>
                </a:lnTo>
                <a:lnTo>
                  <a:pt x="467" y="63"/>
                </a:lnTo>
                <a:lnTo>
                  <a:pt x="446" y="58"/>
                </a:lnTo>
                <a:lnTo>
                  <a:pt x="421" y="52"/>
                </a:lnTo>
                <a:lnTo>
                  <a:pt x="400" y="48"/>
                </a:lnTo>
                <a:lnTo>
                  <a:pt x="379" y="43"/>
                </a:lnTo>
                <a:lnTo>
                  <a:pt x="364" y="41"/>
                </a:lnTo>
                <a:lnTo>
                  <a:pt x="353" y="37"/>
                </a:lnTo>
                <a:lnTo>
                  <a:pt x="339" y="35"/>
                </a:lnTo>
                <a:lnTo>
                  <a:pt x="328" y="33"/>
                </a:lnTo>
                <a:lnTo>
                  <a:pt x="317" y="31"/>
                </a:lnTo>
                <a:lnTo>
                  <a:pt x="300" y="29"/>
                </a:lnTo>
                <a:lnTo>
                  <a:pt x="284" y="27"/>
                </a:lnTo>
                <a:lnTo>
                  <a:pt x="271" y="24"/>
                </a:lnTo>
                <a:lnTo>
                  <a:pt x="260" y="22"/>
                </a:lnTo>
                <a:lnTo>
                  <a:pt x="245" y="20"/>
                </a:lnTo>
                <a:lnTo>
                  <a:pt x="229" y="17"/>
                </a:lnTo>
                <a:lnTo>
                  <a:pt x="214" y="15"/>
                </a:lnTo>
                <a:lnTo>
                  <a:pt x="197" y="12"/>
                </a:lnTo>
                <a:lnTo>
                  <a:pt x="184" y="11"/>
                </a:lnTo>
                <a:lnTo>
                  <a:pt x="170" y="9"/>
                </a:lnTo>
                <a:lnTo>
                  <a:pt x="155" y="7"/>
                </a:lnTo>
                <a:lnTo>
                  <a:pt x="140" y="5"/>
                </a:lnTo>
                <a:lnTo>
                  <a:pt x="125" y="4"/>
                </a:lnTo>
                <a:lnTo>
                  <a:pt x="113" y="2"/>
                </a:lnTo>
                <a:lnTo>
                  <a:pt x="98" y="1"/>
                </a:lnTo>
              </a:path>
            </a:pathLst>
          </a:custGeom>
          <a:solidFill>
            <a:srgbClr val="DF0078"/>
          </a:solidFill>
          <a:ln w="9525" cap="rnd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09" name="Rectangle 4"/>
          <p:cNvSpPr>
            <a:spLocks noChangeArrowheads="1"/>
          </p:cNvSpPr>
          <p:nvPr/>
        </p:nvSpPr>
        <p:spPr bwMode="auto">
          <a:xfrm>
            <a:off x="0" y="6083300"/>
            <a:ext cx="9144000" cy="765175"/>
          </a:xfrm>
          <a:prstGeom prst="rect">
            <a:avLst/>
          </a:prstGeom>
          <a:solidFill>
            <a:srgbClr val="DF007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310" name="Line 7"/>
          <p:cNvSpPr>
            <a:spLocks noChangeShapeType="1"/>
          </p:cNvSpPr>
          <p:nvPr/>
        </p:nvSpPr>
        <p:spPr bwMode="auto">
          <a:xfrm>
            <a:off x="1258888" y="6453188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11" name="Text Box 8"/>
          <p:cNvSpPr txBox="1">
            <a:spLocks noChangeArrowheads="1"/>
          </p:cNvSpPr>
          <p:nvPr/>
        </p:nvSpPr>
        <p:spPr bwMode="auto">
          <a:xfrm>
            <a:off x="179388" y="6453188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/>
              <a:t>14/10/2013</a:t>
            </a:r>
          </a:p>
        </p:txBody>
      </p:sp>
      <p:sp>
        <p:nvSpPr>
          <p:cNvPr id="12312" name="Text Box 9"/>
          <p:cNvSpPr txBox="1">
            <a:spLocks noChangeArrowheads="1"/>
          </p:cNvSpPr>
          <p:nvPr/>
        </p:nvSpPr>
        <p:spPr bwMode="auto">
          <a:xfrm>
            <a:off x="1331913" y="6465888"/>
            <a:ext cx="3240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>
                <a:latin typeface="Humnst777 BT" charset="0"/>
              </a:rPr>
              <a:t>Partenariat Entreprises STID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6"/>
          <p:cNvSpPr>
            <a:spLocks noChangeShapeType="1"/>
          </p:cNvSpPr>
          <p:nvPr/>
        </p:nvSpPr>
        <p:spPr bwMode="auto">
          <a:xfrm>
            <a:off x="2124075" y="2603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15" name="Text Box 12"/>
          <p:cNvSpPr txBox="1">
            <a:spLocks noChangeArrowheads="1"/>
          </p:cNvSpPr>
          <p:nvPr/>
        </p:nvSpPr>
        <p:spPr bwMode="auto">
          <a:xfrm>
            <a:off x="-252413" y="115888"/>
            <a:ext cx="3059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4000">
                <a:latin typeface="Humnst777 Blk BT" charset="0"/>
              </a:rPr>
              <a:t>STID</a:t>
            </a:r>
          </a:p>
        </p:txBody>
      </p:sp>
      <p:sp>
        <p:nvSpPr>
          <p:cNvPr id="13316" name="Text Box 13"/>
          <p:cNvSpPr txBox="1">
            <a:spLocks noChangeArrowheads="1"/>
          </p:cNvSpPr>
          <p:nvPr/>
        </p:nvSpPr>
        <p:spPr bwMode="auto">
          <a:xfrm>
            <a:off x="2124075" y="333375"/>
            <a:ext cx="5761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>
                <a:solidFill>
                  <a:schemeClr val="bg2"/>
                </a:solidFill>
                <a:latin typeface="Humnst777 Cn BT" charset="0"/>
              </a:rPr>
              <a:t>STATISTIQUE ET INFORMATIQUE DECISIONNELLE</a:t>
            </a:r>
          </a:p>
        </p:txBody>
      </p:sp>
      <p:pic>
        <p:nvPicPr>
          <p:cNvPr id="13317" name="Picture 14" descr="logo_IUT_STID copi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3513"/>
            <a:ext cx="12255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2"/>
          <p:cNvSpPr txBox="1">
            <a:spLocks noChangeArrowheads="1"/>
          </p:cNvSpPr>
          <p:nvPr/>
        </p:nvSpPr>
        <p:spPr bwMode="auto">
          <a:xfrm>
            <a:off x="73025" y="692150"/>
            <a:ext cx="82804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800" dirty="0">
                <a:solidFill>
                  <a:srgbClr val="DF0078"/>
                </a:solidFill>
                <a:latin typeface="Humnst777 Blk BT" charset="0"/>
              </a:rPr>
              <a:t>Recrutement des étudiants </a:t>
            </a:r>
            <a:r>
              <a:rPr lang="fr-FR" sz="2000" dirty="0">
                <a:solidFill>
                  <a:srgbClr val="DF0078"/>
                </a:solidFill>
                <a:latin typeface="Humnst777 Blk BT" charset="0"/>
              </a:rPr>
              <a:t>(promo </a:t>
            </a:r>
            <a:r>
              <a:rPr lang="fr-FR" sz="2000" dirty="0" smtClean="0">
                <a:solidFill>
                  <a:srgbClr val="DF0078"/>
                </a:solidFill>
                <a:latin typeface="Humnst777 Blk BT" charset="0"/>
              </a:rPr>
              <a:t>2012-2015)</a:t>
            </a:r>
            <a:endParaRPr lang="fr-FR" sz="2800" b="1" dirty="0">
              <a:solidFill>
                <a:srgbClr val="DF0078"/>
              </a:solidFill>
              <a:latin typeface="Humnst777 Blk BT" charset="0"/>
            </a:endParaRPr>
          </a:p>
        </p:txBody>
      </p:sp>
      <p:sp>
        <p:nvSpPr>
          <p:cNvPr id="13319" name="Rectangle 3"/>
          <p:cNvSpPr>
            <a:spLocks noChangeArrowheads="1"/>
          </p:cNvSpPr>
          <p:nvPr/>
        </p:nvSpPr>
        <p:spPr bwMode="auto">
          <a:xfrm>
            <a:off x="96838" y="1344613"/>
            <a:ext cx="8445500" cy="369887"/>
          </a:xfrm>
          <a:prstGeom prst="rect">
            <a:avLst/>
          </a:prstGeom>
          <a:solidFill>
            <a:schemeClr val="bg1"/>
          </a:solidFill>
          <a:ln w="12700">
            <a:solidFill>
              <a:srgbClr val="666699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fr-FR" dirty="0" smtClean="0">
                <a:latin typeface="Humnst777 BT" charset="0"/>
              </a:rPr>
              <a:t>139 </a:t>
            </a:r>
            <a:r>
              <a:rPr lang="fr-FR" dirty="0">
                <a:latin typeface="Humnst777 BT" charset="0"/>
              </a:rPr>
              <a:t>dossiers de candidature dont 1 </a:t>
            </a:r>
            <a:r>
              <a:rPr lang="fr-FR" dirty="0" smtClean="0">
                <a:latin typeface="Humnst777 BT" charset="0"/>
              </a:rPr>
              <a:t>Formation Continue</a:t>
            </a:r>
            <a:endParaRPr lang="fr-FR" dirty="0">
              <a:latin typeface="Humnst777 BT" charset="0"/>
            </a:endParaRPr>
          </a:p>
        </p:txBody>
      </p:sp>
      <p:sp>
        <p:nvSpPr>
          <p:cNvPr id="13320" name="Rectangle 4"/>
          <p:cNvSpPr>
            <a:spLocks noChangeArrowheads="1"/>
          </p:cNvSpPr>
          <p:nvPr/>
        </p:nvSpPr>
        <p:spPr bwMode="auto">
          <a:xfrm>
            <a:off x="5837238" y="1873250"/>
            <a:ext cx="274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fr-FR"/>
              <a:t>Jury d</a:t>
            </a:r>
            <a:r>
              <a:rPr lang="ja-JP" altLang="fr-FR"/>
              <a:t>’</a:t>
            </a:r>
            <a:r>
              <a:rPr lang="fr-FR"/>
              <a:t>admissibilité</a:t>
            </a:r>
          </a:p>
        </p:txBody>
      </p:sp>
      <p:sp>
        <p:nvSpPr>
          <p:cNvPr id="13321" name="Rectangle 5"/>
          <p:cNvSpPr>
            <a:spLocks noChangeArrowheads="1"/>
          </p:cNvSpPr>
          <p:nvPr/>
        </p:nvSpPr>
        <p:spPr bwMode="auto">
          <a:xfrm>
            <a:off x="622300" y="2328863"/>
            <a:ext cx="5383213" cy="369887"/>
          </a:xfrm>
          <a:prstGeom prst="rect">
            <a:avLst/>
          </a:prstGeom>
          <a:solidFill>
            <a:schemeClr val="bg1"/>
          </a:solidFill>
          <a:ln w="12700">
            <a:solidFill>
              <a:srgbClr val="666699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fr-FR" dirty="0"/>
              <a:t> </a:t>
            </a:r>
            <a:r>
              <a:rPr lang="fr-FR" dirty="0" smtClean="0"/>
              <a:t>129 </a:t>
            </a:r>
            <a:r>
              <a:rPr lang="fr-FR" dirty="0"/>
              <a:t>candidats convoqués à l</a:t>
            </a:r>
            <a:r>
              <a:rPr lang="ja-JP" altLang="fr-FR" dirty="0"/>
              <a:t>’</a:t>
            </a:r>
            <a:r>
              <a:rPr lang="fr-FR" dirty="0"/>
              <a:t>audition</a:t>
            </a:r>
          </a:p>
        </p:txBody>
      </p:sp>
      <p:sp>
        <p:nvSpPr>
          <p:cNvPr id="13322" name="Rectangle 7"/>
          <p:cNvSpPr>
            <a:spLocks noChangeArrowheads="1"/>
          </p:cNvSpPr>
          <p:nvPr/>
        </p:nvSpPr>
        <p:spPr bwMode="auto">
          <a:xfrm>
            <a:off x="5834063" y="2925763"/>
            <a:ext cx="21669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fr-FR"/>
              <a:t>Jury d</a:t>
            </a:r>
            <a:r>
              <a:rPr lang="ja-JP" altLang="fr-FR"/>
              <a:t>’</a:t>
            </a:r>
            <a:r>
              <a:rPr lang="fr-FR"/>
              <a:t>audition</a:t>
            </a:r>
            <a:br>
              <a:rPr lang="fr-FR"/>
            </a:br>
            <a:r>
              <a:rPr lang="fr-FR"/>
              <a:t>2 professionnels, </a:t>
            </a:r>
          </a:p>
          <a:p>
            <a:r>
              <a:rPr lang="fr-FR"/>
              <a:t>2 enseignants</a:t>
            </a:r>
          </a:p>
        </p:txBody>
      </p:sp>
      <p:sp>
        <p:nvSpPr>
          <p:cNvPr id="13323" name="Rectangle 8"/>
          <p:cNvSpPr>
            <a:spLocks noChangeArrowheads="1"/>
          </p:cNvSpPr>
          <p:nvPr/>
        </p:nvSpPr>
        <p:spPr bwMode="auto">
          <a:xfrm>
            <a:off x="2339975" y="3340100"/>
            <a:ext cx="3340100" cy="369888"/>
          </a:xfrm>
          <a:prstGeom prst="rect">
            <a:avLst/>
          </a:prstGeom>
          <a:noFill/>
          <a:ln w="12700">
            <a:solidFill>
              <a:srgbClr val="DF007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fr-FR" dirty="0" smtClean="0"/>
              <a:t>116 </a:t>
            </a:r>
            <a:r>
              <a:rPr lang="fr-FR" dirty="0"/>
              <a:t>candidats auditionnés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4027488" y="3890963"/>
            <a:ext cx="2089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fr-FR"/>
              <a:t>Jury d</a:t>
            </a:r>
            <a:r>
              <a:rPr lang="ja-JP" altLang="fr-FR"/>
              <a:t>’</a:t>
            </a:r>
            <a:r>
              <a:rPr lang="fr-FR"/>
              <a:t>admission</a:t>
            </a:r>
          </a:p>
        </p:txBody>
      </p:sp>
      <p:sp>
        <p:nvSpPr>
          <p:cNvPr id="13325" name="Rectangle 15"/>
          <p:cNvSpPr>
            <a:spLocks noChangeArrowheads="1"/>
          </p:cNvSpPr>
          <p:nvPr/>
        </p:nvSpPr>
        <p:spPr bwMode="auto">
          <a:xfrm>
            <a:off x="395288" y="5484813"/>
            <a:ext cx="8280400" cy="369887"/>
          </a:xfrm>
          <a:prstGeom prst="rect">
            <a:avLst/>
          </a:prstGeom>
          <a:solidFill>
            <a:schemeClr val="bg1"/>
          </a:solidFill>
          <a:ln w="12700">
            <a:solidFill>
              <a:srgbClr val="666699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>
                <a:solidFill>
                  <a:srgbClr val="FF9900"/>
                </a:solidFill>
                <a:sym typeface="Wingdings" charset="0"/>
              </a:rPr>
              <a:t>	</a:t>
            </a:r>
            <a:r>
              <a:rPr lang="fr-FR" dirty="0" smtClean="0"/>
              <a:t>48 </a:t>
            </a:r>
            <a:r>
              <a:rPr lang="fr-FR" dirty="0"/>
              <a:t>étudiants inscrits (dont </a:t>
            </a:r>
            <a:r>
              <a:rPr lang="fr-FR" dirty="0" smtClean="0"/>
              <a:t>3 redoublants </a:t>
            </a:r>
            <a:r>
              <a:rPr lang="fr-FR" dirty="0"/>
              <a:t>et 1 FC)</a:t>
            </a:r>
          </a:p>
        </p:txBody>
      </p:sp>
      <p:sp>
        <p:nvSpPr>
          <p:cNvPr id="13326" name="Rectangle 13"/>
          <p:cNvSpPr>
            <a:spLocks noChangeArrowheads="1"/>
          </p:cNvSpPr>
          <p:nvPr/>
        </p:nvSpPr>
        <p:spPr bwMode="auto">
          <a:xfrm>
            <a:off x="750888" y="4322763"/>
            <a:ext cx="3149600" cy="425374"/>
          </a:xfrm>
          <a:prstGeom prst="rect">
            <a:avLst/>
          </a:prstGeom>
          <a:solidFill>
            <a:schemeClr val="bg1">
              <a:alpha val="67058"/>
            </a:schemeClr>
          </a:solidFill>
          <a:ln w="12700">
            <a:solidFill>
              <a:srgbClr val="666699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60000"/>
              </a:lnSpc>
            </a:pPr>
            <a:r>
              <a:rPr lang="fr-FR" dirty="0" smtClean="0"/>
              <a:t>83 </a:t>
            </a:r>
            <a:r>
              <a:rPr lang="fr-FR" dirty="0"/>
              <a:t>candidats classés sur post bac </a:t>
            </a:r>
          </a:p>
        </p:txBody>
      </p:sp>
      <p:sp>
        <p:nvSpPr>
          <p:cNvPr id="13328" name="Freeform 9"/>
          <p:cNvSpPr>
            <a:spLocks/>
          </p:cNvSpPr>
          <p:nvPr/>
        </p:nvSpPr>
        <p:spPr bwMode="auto">
          <a:xfrm>
            <a:off x="2951163" y="3849688"/>
            <a:ext cx="1216025" cy="431800"/>
          </a:xfrm>
          <a:custGeom>
            <a:avLst/>
            <a:gdLst>
              <a:gd name="T0" fmla="*/ 2147483647 w 1038"/>
              <a:gd name="T1" fmla="*/ 0 h 460"/>
              <a:gd name="T2" fmla="*/ 2147483647 w 1038"/>
              <a:gd name="T3" fmla="*/ 2147483647 h 460"/>
              <a:gd name="T4" fmla="*/ 2147483647 w 1038"/>
              <a:gd name="T5" fmla="*/ 2147483647 h 460"/>
              <a:gd name="T6" fmla="*/ 2147483647 w 1038"/>
              <a:gd name="T7" fmla="*/ 2147483647 h 460"/>
              <a:gd name="T8" fmla="*/ 2147483647 w 1038"/>
              <a:gd name="T9" fmla="*/ 2147483647 h 460"/>
              <a:gd name="T10" fmla="*/ 2147483647 w 1038"/>
              <a:gd name="T11" fmla="*/ 2147483647 h 460"/>
              <a:gd name="T12" fmla="*/ 2147483647 w 1038"/>
              <a:gd name="T13" fmla="*/ 2147483647 h 460"/>
              <a:gd name="T14" fmla="*/ 2147483647 w 1038"/>
              <a:gd name="T15" fmla="*/ 2147483647 h 460"/>
              <a:gd name="T16" fmla="*/ 2147483647 w 1038"/>
              <a:gd name="T17" fmla="*/ 2147483647 h 460"/>
              <a:gd name="T18" fmla="*/ 2147483647 w 1038"/>
              <a:gd name="T19" fmla="*/ 2147483647 h 460"/>
              <a:gd name="T20" fmla="*/ 2147483647 w 1038"/>
              <a:gd name="T21" fmla="*/ 2147483647 h 460"/>
              <a:gd name="T22" fmla="*/ 2147483647 w 1038"/>
              <a:gd name="T23" fmla="*/ 2147483647 h 460"/>
              <a:gd name="T24" fmla="*/ 2147483647 w 1038"/>
              <a:gd name="T25" fmla="*/ 2147483647 h 460"/>
              <a:gd name="T26" fmla="*/ 2147483647 w 1038"/>
              <a:gd name="T27" fmla="*/ 2147483647 h 460"/>
              <a:gd name="T28" fmla="*/ 2147483647 w 1038"/>
              <a:gd name="T29" fmla="*/ 2147483647 h 460"/>
              <a:gd name="T30" fmla="*/ 2147483647 w 1038"/>
              <a:gd name="T31" fmla="*/ 2147483647 h 460"/>
              <a:gd name="T32" fmla="*/ 2147483647 w 1038"/>
              <a:gd name="T33" fmla="*/ 2147483647 h 460"/>
              <a:gd name="T34" fmla="*/ 2147483647 w 1038"/>
              <a:gd name="T35" fmla="*/ 2147483647 h 460"/>
              <a:gd name="T36" fmla="*/ 2147483647 w 1038"/>
              <a:gd name="T37" fmla="*/ 2147483647 h 460"/>
              <a:gd name="T38" fmla="*/ 2147483647 w 1038"/>
              <a:gd name="T39" fmla="*/ 2147483647 h 460"/>
              <a:gd name="T40" fmla="*/ 2147483647 w 1038"/>
              <a:gd name="T41" fmla="*/ 2147483647 h 460"/>
              <a:gd name="T42" fmla="*/ 2147483647 w 1038"/>
              <a:gd name="T43" fmla="*/ 2147483647 h 460"/>
              <a:gd name="T44" fmla="*/ 2147483647 w 1038"/>
              <a:gd name="T45" fmla="*/ 2147483647 h 460"/>
              <a:gd name="T46" fmla="*/ 2147483647 w 1038"/>
              <a:gd name="T47" fmla="*/ 2147483647 h 460"/>
              <a:gd name="T48" fmla="*/ 2147483647 w 1038"/>
              <a:gd name="T49" fmla="*/ 2147483647 h 460"/>
              <a:gd name="T50" fmla="*/ 2147483647 w 1038"/>
              <a:gd name="T51" fmla="*/ 2147483647 h 460"/>
              <a:gd name="T52" fmla="*/ 2147483647 w 1038"/>
              <a:gd name="T53" fmla="*/ 2147483647 h 460"/>
              <a:gd name="T54" fmla="*/ 2147483647 w 1038"/>
              <a:gd name="T55" fmla="*/ 2147483647 h 460"/>
              <a:gd name="T56" fmla="*/ 2147483647 w 1038"/>
              <a:gd name="T57" fmla="*/ 2147483647 h 460"/>
              <a:gd name="T58" fmla="*/ 2147483647 w 1038"/>
              <a:gd name="T59" fmla="*/ 2147483647 h 460"/>
              <a:gd name="T60" fmla="*/ 2147483647 w 1038"/>
              <a:gd name="T61" fmla="*/ 2147483647 h 460"/>
              <a:gd name="T62" fmla="*/ 2147483647 w 1038"/>
              <a:gd name="T63" fmla="*/ 2147483647 h 460"/>
              <a:gd name="T64" fmla="*/ 2147483647 w 1038"/>
              <a:gd name="T65" fmla="*/ 2147483647 h 460"/>
              <a:gd name="T66" fmla="*/ 2147483647 w 1038"/>
              <a:gd name="T67" fmla="*/ 2147483647 h 460"/>
              <a:gd name="T68" fmla="*/ 2147483647 w 1038"/>
              <a:gd name="T69" fmla="*/ 2147483647 h 460"/>
              <a:gd name="T70" fmla="*/ 2147483647 w 1038"/>
              <a:gd name="T71" fmla="*/ 2147483647 h 460"/>
              <a:gd name="T72" fmla="*/ 2147483647 w 1038"/>
              <a:gd name="T73" fmla="*/ 2147483647 h 460"/>
              <a:gd name="T74" fmla="*/ 2147483647 w 1038"/>
              <a:gd name="T75" fmla="*/ 2147483647 h 460"/>
              <a:gd name="T76" fmla="*/ 2147483647 w 1038"/>
              <a:gd name="T77" fmla="*/ 2147483647 h 460"/>
              <a:gd name="T78" fmla="*/ 2147483647 w 1038"/>
              <a:gd name="T79" fmla="*/ 2147483647 h 460"/>
              <a:gd name="T80" fmla="*/ 2147483647 w 1038"/>
              <a:gd name="T81" fmla="*/ 2147483647 h 460"/>
              <a:gd name="T82" fmla="*/ 2147483647 w 1038"/>
              <a:gd name="T83" fmla="*/ 2147483647 h 460"/>
              <a:gd name="T84" fmla="*/ 2147483647 w 1038"/>
              <a:gd name="T85" fmla="*/ 2147483647 h 460"/>
              <a:gd name="T86" fmla="*/ 2147483647 w 1038"/>
              <a:gd name="T87" fmla="*/ 2147483647 h 460"/>
              <a:gd name="T88" fmla="*/ 2147483647 w 1038"/>
              <a:gd name="T89" fmla="*/ 2147483647 h 460"/>
              <a:gd name="T90" fmla="*/ 2147483647 w 1038"/>
              <a:gd name="T91" fmla="*/ 2147483647 h 460"/>
              <a:gd name="T92" fmla="*/ 2147483647 w 1038"/>
              <a:gd name="T93" fmla="*/ 2147483647 h 460"/>
              <a:gd name="T94" fmla="*/ 2147483647 w 1038"/>
              <a:gd name="T95" fmla="*/ 2147483647 h 460"/>
              <a:gd name="T96" fmla="*/ 2147483647 w 1038"/>
              <a:gd name="T97" fmla="*/ 2147483647 h 460"/>
              <a:gd name="T98" fmla="*/ 2147483647 w 1038"/>
              <a:gd name="T99" fmla="*/ 2147483647 h 460"/>
              <a:gd name="T100" fmla="*/ 2147483647 w 1038"/>
              <a:gd name="T101" fmla="*/ 2147483647 h 460"/>
              <a:gd name="T102" fmla="*/ 2147483647 w 1038"/>
              <a:gd name="T103" fmla="*/ 2147483647 h 460"/>
              <a:gd name="T104" fmla="*/ 2147483647 w 1038"/>
              <a:gd name="T105" fmla="*/ 2147483647 h 460"/>
              <a:gd name="T106" fmla="*/ 2147483647 w 1038"/>
              <a:gd name="T107" fmla="*/ 2147483647 h 460"/>
              <a:gd name="T108" fmla="*/ 2147483647 w 1038"/>
              <a:gd name="T109" fmla="*/ 2147483647 h 460"/>
              <a:gd name="T110" fmla="*/ 2147483647 w 1038"/>
              <a:gd name="T111" fmla="*/ 2147483647 h 460"/>
              <a:gd name="T112" fmla="*/ 2147483647 w 1038"/>
              <a:gd name="T113" fmla="*/ 2147483647 h 460"/>
              <a:gd name="T114" fmla="*/ 2147483647 w 1038"/>
              <a:gd name="T115" fmla="*/ 2147483647 h 460"/>
              <a:gd name="T116" fmla="*/ 2147483647 w 1038"/>
              <a:gd name="T117" fmla="*/ 2147483647 h 460"/>
              <a:gd name="T118" fmla="*/ 2147483647 w 1038"/>
              <a:gd name="T119" fmla="*/ 2147483647 h 460"/>
              <a:gd name="T120" fmla="*/ 2147483647 w 1038"/>
              <a:gd name="T121" fmla="*/ 2147483647 h 460"/>
              <a:gd name="T122" fmla="*/ 2147483647 w 1038"/>
              <a:gd name="T123" fmla="*/ 2147483647 h 4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38"/>
              <a:gd name="T187" fmla="*/ 0 h 460"/>
              <a:gd name="T188" fmla="*/ 1038 w 1038"/>
              <a:gd name="T189" fmla="*/ 460 h 46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38" h="460">
                <a:moveTo>
                  <a:pt x="939" y="1"/>
                </a:moveTo>
                <a:lnTo>
                  <a:pt x="960" y="0"/>
                </a:lnTo>
                <a:lnTo>
                  <a:pt x="1037" y="60"/>
                </a:lnTo>
                <a:lnTo>
                  <a:pt x="1015" y="63"/>
                </a:lnTo>
                <a:lnTo>
                  <a:pt x="998" y="65"/>
                </a:lnTo>
                <a:lnTo>
                  <a:pt x="982" y="67"/>
                </a:lnTo>
                <a:lnTo>
                  <a:pt x="960" y="69"/>
                </a:lnTo>
                <a:lnTo>
                  <a:pt x="941" y="71"/>
                </a:lnTo>
                <a:lnTo>
                  <a:pt x="922" y="74"/>
                </a:lnTo>
                <a:lnTo>
                  <a:pt x="906" y="76"/>
                </a:lnTo>
                <a:lnTo>
                  <a:pt x="886" y="79"/>
                </a:lnTo>
                <a:lnTo>
                  <a:pt x="868" y="81"/>
                </a:lnTo>
                <a:lnTo>
                  <a:pt x="849" y="85"/>
                </a:lnTo>
                <a:lnTo>
                  <a:pt x="832" y="87"/>
                </a:lnTo>
                <a:lnTo>
                  <a:pt x="813" y="91"/>
                </a:lnTo>
                <a:lnTo>
                  <a:pt x="796" y="94"/>
                </a:lnTo>
                <a:lnTo>
                  <a:pt x="783" y="97"/>
                </a:lnTo>
                <a:lnTo>
                  <a:pt x="770" y="100"/>
                </a:lnTo>
                <a:lnTo>
                  <a:pt x="753" y="103"/>
                </a:lnTo>
                <a:lnTo>
                  <a:pt x="737" y="107"/>
                </a:lnTo>
                <a:lnTo>
                  <a:pt x="720" y="110"/>
                </a:lnTo>
                <a:lnTo>
                  <a:pt x="705" y="114"/>
                </a:lnTo>
                <a:lnTo>
                  <a:pt x="694" y="116"/>
                </a:lnTo>
                <a:lnTo>
                  <a:pt x="680" y="119"/>
                </a:lnTo>
                <a:lnTo>
                  <a:pt x="663" y="124"/>
                </a:lnTo>
                <a:lnTo>
                  <a:pt x="646" y="128"/>
                </a:lnTo>
                <a:lnTo>
                  <a:pt x="625" y="134"/>
                </a:lnTo>
                <a:lnTo>
                  <a:pt x="606" y="140"/>
                </a:lnTo>
                <a:lnTo>
                  <a:pt x="585" y="145"/>
                </a:lnTo>
                <a:lnTo>
                  <a:pt x="566" y="151"/>
                </a:lnTo>
                <a:lnTo>
                  <a:pt x="546" y="158"/>
                </a:lnTo>
                <a:lnTo>
                  <a:pt x="530" y="164"/>
                </a:lnTo>
                <a:lnTo>
                  <a:pt x="515" y="171"/>
                </a:lnTo>
                <a:lnTo>
                  <a:pt x="498" y="177"/>
                </a:lnTo>
                <a:lnTo>
                  <a:pt x="481" y="184"/>
                </a:lnTo>
                <a:lnTo>
                  <a:pt x="462" y="193"/>
                </a:lnTo>
                <a:lnTo>
                  <a:pt x="447" y="200"/>
                </a:lnTo>
                <a:lnTo>
                  <a:pt x="432" y="208"/>
                </a:lnTo>
                <a:lnTo>
                  <a:pt x="415" y="217"/>
                </a:lnTo>
                <a:lnTo>
                  <a:pt x="401" y="225"/>
                </a:lnTo>
                <a:lnTo>
                  <a:pt x="388" y="233"/>
                </a:lnTo>
                <a:lnTo>
                  <a:pt x="377" y="241"/>
                </a:lnTo>
                <a:lnTo>
                  <a:pt x="367" y="248"/>
                </a:lnTo>
                <a:lnTo>
                  <a:pt x="356" y="256"/>
                </a:lnTo>
                <a:lnTo>
                  <a:pt x="346" y="264"/>
                </a:lnTo>
                <a:lnTo>
                  <a:pt x="337" y="272"/>
                </a:lnTo>
                <a:lnTo>
                  <a:pt x="327" y="281"/>
                </a:lnTo>
                <a:lnTo>
                  <a:pt x="320" y="288"/>
                </a:lnTo>
                <a:lnTo>
                  <a:pt x="312" y="297"/>
                </a:lnTo>
                <a:lnTo>
                  <a:pt x="304" y="307"/>
                </a:lnTo>
                <a:lnTo>
                  <a:pt x="299" y="316"/>
                </a:lnTo>
                <a:lnTo>
                  <a:pt x="293" y="326"/>
                </a:lnTo>
                <a:lnTo>
                  <a:pt x="289" y="336"/>
                </a:lnTo>
                <a:lnTo>
                  <a:pt x="285" y="344"/>
                </a:lnTo>
                <a:lnTo>
                  <a:pt x="283" y="353"/>
                </a:lnTo>
                <a:lnTo>
                  <a:pt x="282" y="364"/>
                </a:lnTo>
                <a:lnTo>
                  <a:pt x="282" y="373"/>
                </a:lnTo>
                <a:lnTo>
                  <a:pt x="282" y="383"/>
                </a:lnTo>
                <a:lnTo>
                  <a:pt x="356" y="383"/>
                </a:lnTo>
                <a:lnTo>
                  <a:pt x="185" y="459"/>
                </a:lnTo>
                <a:lnTo>
                  <a:pt x="0" y="383"/>
                </a:lnTo>
                <a:lnTo>
                  <a:pt x="71" y="383"/>
                </a:lnTo>
                <a:lnTo>
                  <a:pt x="71" y="371"/>
                </a:lnTo>
                <a:lnTo>
                  <a:pt x="73" y="361"/>
                </a:lnTo>
                <a:lnTo>
                  <a:pt x="75" y="350"/>
                </a:lnTo>
                <a:lnTo>
                  <a:pt x="78" y="340"/>
                </a:lnTo>
                <a:lnTo>
                  <a:pt x="80" y="330"/>
                </a:lnTo>
                <a:lnTo>
                  <a:pt x="84" y="321"/>
                </a:lnTo>
                <a:lnTo>
                  <a:pt x="90" y="311"/>
                </a:lnTo>
                <a:lnTo>
                  <a:pt x="94" y="302"/>
                </a:lnTo>
                <a:lnTo>
                  <a:pt x="99" y="294"/>
                </a:lnTo>
                <a:lnTo>
                  <a:pt x="105" y="285"/>
                </a:lnTo>
                <a:lnTo>
                  <a:pt x="114" y="273"/>
                </a:lnTo>
                <a:lnTo>
                  <a:pt x="122" y="264"/>
                </a:lnTo>
                <a:lnTo>
                  <a:pt x="132" y="255"/>
                </a:lnTo>
                <a:lnTo>
                  <a:pt x="141" y="247"/>
                </a:lnTo>
                <a:lnTo>
                  <a:pt x="152" y="237"/>
                </a:lnTo>
                <a:lnTo>
                  <a:pt x="164" y="228"/>
                </a:lnTo>
                <a:lnTo>
                  <a:pt x="175" y="220"/>
                </a:lnTo>
                <a:lnTo>
                  <a:pt x="187" y="211"/>
                </a:lnTo>
                <a:lnTo>
                  <a:pt x="202" y="202"/>
                </a:lnTo>
                <a:lnTo>
                  <a:pt x="217" y="193"/>
                </a:lnTo>
                <a:lnTo>
                  <a:pt x="228" y="185"/>
                </a:lnTo>
                <a:lnTo>
                  <a:pt x="246" y="177"/>
                </a:lnTo>
                <a:lnTo>
                  <a:pt x="259" y="170"/>
                </a:lnTo>
                <a:lnTo>
                  <a:pt x="274" y="162"/>
                </a:lnTo>
                <a:lnTo>
                  <a:pt x="289" y="155"/>
                </a:lnTo>
                <a:lnTo>
                  <a:pt x="308" y="146"/>
                </a:lnTo>
                <a:lnTo>
                  <a:pt x="325" y="138"/>
                </a:lnTo>
                <a:lnTo>
                  <a:pt x="344" y="131"/>
                </a:lnTo>
                <a:lnTo>
                  <a:pt x="363" y="124"/>
                </a:lnTo>
                <a:lnTo>
                  <a:pt x="382" y="117"/>
                </a:lnTo>
                <a:lnTo>
                  <a:pt x="399" y="111"/>
                </a:lnTo>
                <a:lnTo>
                  <a:pt x="416" y="105"/>
                </a:lnTo>
                <a:lnTo>
                  <a:pt x="439" y="98"/>
                </a:lnTo>
                <a:lnTo>
                  <a:pt x="462" y="92"/>
                </a:lnTo>
                <a:lnTo>
                  <a:pt x="479" y="86"/>
                </a:lnTo>
                <a:lnTo>
                  <a:pt x="502" y="80"/>
                </a:lnTo>
                <a:lnTo>
                  <a:pt x="523" y="75"/>
                </a:lnTo>
                <a:lnTo>
                  <a:pt x="546" y="69"/>
                </a:lnTo>
                <a:lnTo>
                  <a:pt x="570" y="63"/>
                </a:lnTo>
                <a:lnTo>
                  <a:pt x="591" y="58"/>
                </a:lnTo>
                <a:lnTo>
                  <a:pt x="616" y="52"/>
                </a:lnTo>
                <a:lnTo>
                  <a:pt x="637" y="48"/>
                </a:lnTo>
                <a:lnTo>
                  <a:pt x="658" y="43"/>
                </a:lnTo>
                <a:lnTo>
                  <a:pt x="673" y="41"/>
                </a:lnTo>
                <a:lnTo>
                  <a:pt x="684" y="37"/>
                </a:lnTo>
                <a:lnTo>
                  <a:pt x="698" y="35"/>
                </a:lnTo>
                <a:lnTo>
                  <a:pt x="709" y="33"/>
                </a:lnTo>
                <a:lnTo>
                  <a:pt x="720" y="31"/>
                </a:lnTo>
                <a:lnTo>
                  <a:pt x="737" y="29"/>
                </a:lnTo>
                <a:lnTo>
                  <a:pt x="753" y="27"/>
                </a:lnTo>
                <a:lnTo>
                  <a:pt x="766" y="24"/>
                </a:lnTo>
                <a:lnTo>
                  <a:pt x="777" y="22"/>
                </a:lnTo>
                <a:lnTo>
                  <a:pt x="792" y="20"/>
                </a:lnTo>
                <a:lnTo>
                  <a:pt x="808" y="17"/>
                </a:lnTo>
                <a:lnTo>
                  <a:pt x="823" y="15"/>
                </a:lnTo>
                <a:lnTo>
                  <a:pt x="840" y="12"/>
                </a:lnTo>
                <a:lnTo>
                  <a:pt x="853" y="11"/>
                </a:lnTo>
                <a:lnTo>
                  <a:pt x="867" y="9"/>
                </a:lnTo>
                <a:lnTo>
                  <a:pt x="882" y="7"/>
                </a:lnTo>
                <a:lnTo>
                  <a:pt x="897" y="5"/>
                </a:lnTo>
                <a:lnTo>
                  <a:pt x="912" y="4"/>
                </a:lnTo>
                <a:lnTo>
                  <a:pt x="924" y="2"/>
                </a:lnTo>
                <a:lnTo>
                  <a:pt x="939" y="1"/>
                </a:lnTo>
              </a:path>
            </a:pathLst>
          </a:custGeom>
          <a:solidFill>
            <a:srgbClr val="DF007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3551970" y="4982120"/>
            <a:ext cx="585788" cy="401638"/>
            <a:chOff x="2616" y="3710"/>
            <a:chExt cx="341" cy="253"/>
          </a:xfrm>
          <a:solidFill>
            <a:srgbClr val="DF0078"/>
          </a:solidFill>
        </p:grpSpPr>
        <p:grpSp>
          <p:nvGrpSpPr>
            <p:cNvPr id="25" name="Group 21"/>
            <p:cNvGrpSpPr>
              <a:grpSpLocks/>
            </p:cNvGrpSpPr>
            <p:nvPr/>
          </p:nvGrpSpPr>
          <p:grpSpPr bwMode="auto">
            <a:xfrm>
              <a:off x="2631" y="3710"/>
              <a:ext cx="326" cy="253"/>
              <a:chOff x="2631" y="3710"/>
              <a:chExt cx="326" cy="253"/>
            </a:xfrm>
            <a:grpFill/>
          </p:grpSpPr>
          <p:sp>
            <p:nvSpPr>
              <p:cNvPr id="28" name="Freeform 17"/>
              <p:cNvSpPr>
                <a:spLocks/>
              </p:cNvSpPr>
              <p:nvPr/>
            </p:nvSpPr>
            <p:spPr bwMode="auto">
              <a:xfrm>
                <a:off x="2631" y="3710"/>
                <a:ext cx="326" cy="249"/>
              </a:xfrm>
              <a:custGeom>
                <a:avLst/>
                <a:gdLst>
                  <a:gd name="T0" fmla="*/ 415 w 3253"/>
                  <a:gd name="T1" fmla="*/ 0 h 2494"/>
                  <a:gd name="T2" fmla="*/ 596 w 3253"/>
                  <a:gd name="T3" fmla="*/ 243 h 2494"/>
                  <a:gd name="T4" fmla="*/ 806 w 3253"/>
                  <a:gd name="T5" fmla="*/ 518 h 2494"/>
                  <a:gd name="T6" fmla="*/ 1007 w 3253"/>
                  <a:gd name="T7" fmla="*/ 784 h 2494"/>
                  <a:gd name="T8" fmla="*/ 1167 w 3253"/>
                  <a:gd name="T9" fmla="*/ 1008 h 2494"/>
                  <a:gd name="T10" fmla="*/ 1323 w 3253"/>
                  <a:gd name="T11" fmla="*/ 1252 h 2494"/>
                  <a:gd name="T12" fmla="*/ 1471 w 3253"/>
                  <a:gd name="T13" fmla="*/ 1517 h 2494"/>
                  <a:gd name="T14" fmla="*/ 1587 w 3253"/>
                  <a:gd name="T15" fmla="*/ 1780 h 2494"/>
                  <a:gd name="T16" fmla="*/ 1685 w 3253"/>
                  <a:gd name="T17" fmla="*/ 1513 h 2494"/>
                  <a:gd name="T18" fmla="*/ 1813 w 3253"/>
                  <a:gd name="T19" fmla="*/ 1203 h 2494"/>
                  <a:gd name="T20" fmla="*/ 1969 w 3253"/>
                  <a:gd name="T21" fmla="*/ 904 h 2494"/>
                  <a:gd name="T22" fmla="*/ 2213 w 3253"/>
                  <a:gd name="T23" fmla="*/ 553 h 2494"/>
                  <a:gd name="T24" fmla="*/ 2450 w 3253"/>
                  <a:gd name="T25" fmla="*/ 281 h 2494"/>
                  <a:gd name="T26" fmla="*/ 2796 w 3253"/>
                  <a:gd name="T27" fmla="*/ 0 h 2494"/>
                  <a:gd name="T28" fmla="*/ 3092 w 3253"/>
                  <a:gd name="T29" fmla="*/ 131 h 2494"/>
                  <a:gd name="T30" fmla="*/ 2786 w 3253"/>
                  <a:gd name="T31" fmla="*/ 437 h 2494"/>
                  <a:gd name="T32" fmla="*/ 2506 w 3253"/>
                  <a:gd name="T33" fmla="*/ 760 h 2494"/>
                  <a:gd name="T34" fmla="*/ 2290 w 3253"/>
                  <a:gd name="T35" fmla="*/ 1060 h 2494"/>
                  <a:gd name="T36" fmla="*/ 2115 w 3253"/>
                  <a:gd name="T37" fmla="*/ 1375 h 2494"/>
                  <a:gd name="T38" fmla="*/ 1989 w 3253"/>
                  <a:gd name="T39" fmla="*/ 1654 h 2494"/>
                  <a:gd name="T40" fmla="*/ 1907 w 3253"/>
                  <a:gd name="T41" fmla="*/ 1863 h 2494"/>
                  <a:gd name="T42" fmla="*/ 1846 w 3253"/>
                  <a:gd name="T43" fmla="*/ 2070 h 2494"/>
                  <a:gd name="T44" fmla="*/ 1650 w 3253"/>
                  <a:gd name="T45" fmla="*/ 2494 h 2494"/>
                  <a:gd name="T46" fmla="*/ 1418 w 3253"/>
                  <a:gd name="T47" fmla="*/ 2070 h 2494"/>
                  <a:gd name="T48" fmla="*/ 1367 w 3253"/>
                  <a:gd name="T49" fmla="*/ 1910 h 2494"/>
                  <a:gd name="T50" fmla="*/ 1257 w 3253"/>
                  <a:gd name="T51" fmla="*/ 1706 h 2494"/>
                  <a:gd name="T52" fmla="*/ 1126 w 3253"/>
                  <a:gd name="T53" fmla="*/ 1495 h 2494"/>
                  <a:gd name="T54" fmla="*/ 989 w 3253"/>
                  <a:gd name="T55" fmla="*/ 1286 h 2494"/>
                  <a:gd name="T56" fmla="*/ 855 w 3253"/>
                  <a:gd name="T57" fmla="*/ 1086 h 2494"/>
                  <a:gd name="T58" fmla="*/ 612 w 3253"/>
                  <a:gd name="T59" fmla="*/ 754 h 2494"/>
                  <a:gd name="T60" fmla="*/ 448 w 3253"/>
                  <a:gd name="T61" fmla="*/ 543 h 2494"/>
                  <a:gd name="T62" fmla="*/ 226 w 3253"/>
                  <a:gd name="T63" fmla="*/ 269 h 2494"/>
                  <a:gd name="T64" fmla="*/ 0 w 3253"/>
                  <a:gd name="T65" fmla="*/ 0 h 2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53" h="2494">
                    <a:moveTo>
                      <a:pt x="0" y="0"/>
                    </a:moveTo>
                    <a:lnTo>
                      <a:pt x="415" y="0"/>
                    </a:lnTo>
                    <a:lnTo>
                      <a:pt x="507" y="124"/>
                    </a:lnTo>
                    <a:lnTo>
                      <a:pt x="596" y="243"/>
                    </a:lnTo>
                    <a:lnTo>
                      <a:pt x="693" y="372"/>
                    </a:lnTo>
                    <a:lnTo>
                      <a:pt x="806" y="518"/>
                    </a:lnTo>
                    <a:lnTo>
                      <a:pt x="911" y="658"/>
                    </a:lnTo>
                    <a:lnTo>
                      <a:pt x="1007" y="784"/>
                    </a:lnTo>
                    <a:lnTo>
                      <a:pt x="1090" y="899"/>
                    </a:lnTo>
                    <a:lnTo>
                      <a:pt x="1167" y="1008"/>
                    </a:lnTo>
                    <a:lnTo>
                      <a:pt x="1253" y="1139"/>
                    </a:lnTo>
                    <a:lnTo>
                      <a:pt x="1323" y="1252"/>
                    </a:lnTo>
                    <a:lnTo>
                      <a:pt x="1396" y="1377"/>
                    </a:lnTo>
                    <a:lnTo>
                      <a:pt x="1471" y="1517"/>
                    </a:lnTo>
                    <a:lnTo>
                      <a:pt x="1531" y="1643"/>
                    </a:lnTo>
                    <a:lnTo>
                      <a:pt x="1587" y="1780"/>
                    </a:lnTo>
                    <a:lnTo>
                      <a:pt x="1633" y="1657"/>
                    </a:lnTo>
                    <a:lnTo>
                      <a:pt x="1685" y="1513"/>
                    </a:lnTo>
                    <a:lnTo>
                      <a:pt x="1747" y="1358"/>
                    </a:lnTo>
                    <a:lnTo>
                      <a:pt x="1813" y="1203"/>
                    </a:lnTo>
                    <a:lnTo>
                      <a:pt x="1886" y="1052"/>
                    </a:lnTo>
                    <a:lnTo>
                      <a:pt x="1969" y="904"/>
                    </a:lnTo>
                    <a:lnTo>
                      <a:pt x="2069" y="743"/>
                    </a:lnTo>
                    <a:lnTo>
                      <a:pt x="2213" y="553"/>
                    </a:lnTo>
                    <a:lnTo>
                      <a:pt x="2326" y="412"/>
                    </a:lnTo>
                    <a:lnTo>
                      <a:pt x="2450" y="281"/>
                    </a:lnTo>
                    <a:lnTo>
                      <a:pt x="2578" y="168"/>
                    </a:lnTo>
                    <a:lnTo>
                      <a:pt x="2796" y="0"/>
                    </a:lnTo>
                    <a:lnTo>
                      <a:pt x="3253" y="0"/>
                    </a:lnTo>
                    <a:lnTo>
                      <a:pt x="3092" y="131"/>
                    </a:lnTo>
                    <a:lnTo>
                      <a:pt x="2928" y="292"/>
                    </a:lnTo>
                    <a:lnTo>
                      <a:pt x="2786" y="437"/>
                    </a:lnTo>
                    <a:lnTo>
                      <a:pt x="2651" y="584"/>
                    </a:lnTo>
                    <a:lnTo>
                      <a:pt x="2506" y="760"/>
                    </a:lnTo>
                    <a:lnTo>
                      <a:pt x="2378" y="933"/>
                    </a:lnTo>
                    <a:lnTo>
                      <a:pt x="2290" y="1060"/>
                    </a:lnTo>
                    <a:lnTo>
                      <a:pt x="2197" y="1227"/>
                    </a:lnTo>
                    <a:lnTo>
                      <a:pt x="2115" y="1375"/>
                    </a:lnTo>
                    <a:lnTo>
                      <a:pt x="2057" y="1497"/>
                    </a:lnTo>
                    <a:lnTo>
                      <a:pt x="1989" y="1654"/>
                    </a:lnTo>
                    <a:lnTo>
                      <a:pt x="1939" y="1777"/>
                    </a:lnTo>
                    <a:lnTo>
                      <a:pt x="1907" y="1863"/>
                    </a:lnTo>
                    <a:lnTo>
                      <a:pt x="1872" y="1975"/>
                    </a:lnTo>
                    <a:lnTo>
                      <a:pt x="1846" y="2070"/>
                    </a:lnTo>
                    <a:lnTo>
                      <a:pt x="2075" y="2070"/>
                    </a:lnTo>
                    <a:lnTo>
                      <a:pt x="1650" y="2494"/>
                    </a:lnTo>
                    <a:lnTo>
                      <a:pt x="1189" y="2070"/>
                    </a:lnTo>
                    <a:lnTo>
                      <a:pt x="1418" y="2070"/>
                    </a:lnTo>
                    <a:lnTo>
                      <a:pt x="1400" y="1997"/>
                    </a:lnTo>
                    <a:lnTo>
                      <a:pt x="1367" y="1910"/>
                    </a:lnTo>
                    <a:lnTo>
                      <a:pt x="1319" y="1818"/>
                    </a:lnTo>
                    <a:lnTo>
                      <a:pt x="1257" y="1706"/>
                    </a:lnTo>
                    <a:lnTo>
                      <a:pt x="1188" y="1592"/>
                    </a:lnTo>
                    <a:lnTo>
                      <a:pt x="1126" y="1495"/>
                    </a:lnTo>
                    <a:lnTo>
                      <a:pt x="1061" y="1395"/>
                    </a:lnTo>
                    <a:lnTo>
                      <a:pt x="989" y="1286"/>
                    </a:lnTo>
                    <a:lnTo>
                      <a:pt x="926" y="1195"/>
                    </a:lnTo>
                    <a:lnTo>
                      <a:pt x="855" y="1086"/>
                    </a:lnTo>
                    <a:lnTo>
                      <a:pt x="718" y="897"/>
                    </a:lnTo>
                    <a:lnTo>
                      <a:pt x="612" y="754"/>
                    </a:lnTo>
                    <a:lnTo>
                      <a:pt x="525" y="640"/>
                    </a:lnTo>
                    <a:lnTo>
                      <a:pt x="448" y="543"/>
                    </a:lnTo>
                    <a:lnTo>
                      <a:pt x="332" y="401"/>
                    </a:lnTo>
                    <a:lnTo>
                      <a:pt x="226" y="269"/>
                    </a:lnTo>
                    <a:lnTo>
                      <a:pt x="116" y="13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DF0078"/>
                  </a:solidFill>
                  <a:ea typeface="+mn-ea"/>
                </a:endParaRPr>
              </a:p>
            </p:txBody>
          </p:sp>
          <p:sp>
            <p:nvSpPr>
              <p:cNvPr id="30" name="Freeform 18"/>
              <p:cNvSpPr>
                <a:spLocks/>
              </p:cNvSpPr>
              <p:nvPr/>
            </p:nvSpPr>
            <p:spPr bwMode="auto">
              <a:xfrm>
                <a:off x="2801" y="3917"/>
                <a:ext cx="38" cy="4"/>
              </a:xfrm>
              <a:custGeom>
                <a:avLst/>
                <a:gdLst>
                  <a:gd name="T0" fmla="*/ 0 w 385"/>
                  <a:gd name="T1" fmla="*/ 42 h 42"/>
                  <a:gd name="T2" fmla="*/ 151 w 385"/>
                  <a:gd name="T3" fmla="*/ 0 h 42"/>
                  <a:gd name="T4" fmla="*/ 385 w 385"/>
                  <a:gd name="T5" fmla="*/ 0 h 42"/>
                  <a:gd name="T6" fmla="*/ 225 w 385"/>
                  <a:gd name="T7" fmla="*/ 42 h 42"/>
                  <a:gd name="T8" fmla="*/ 0 w 385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5" h="42">
                    <a:moveTo>
                      <a:pt x="0" y="42"/>
                    </a:moveTo>
                    <a:lnTo>
                      <a:pt x="151" y="0"/>
                    </a:lnTo>
                    <a:lnTo>
                      <a:pt x="385" y="0"/>
                    </a:lnTo>
                    <a:lnTo>
                      <a:pt x="225" y="42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DF0078"/>
                  </a:solidFill>
                  <a:ea typeface="+mn-ea"/>
                </a:endParaRPr>
              </a:p>
            </p:txBody>
          </p:sp>
          <p:sp>
            <p:nvSpPr>
              <p:cNvPr id="31" name="Freeform 19"/>
              <p:cNvSpPr>
                <a:spLocks/>
              </p:cNvSpPr>
              <p:nvPr/>
            </p:nvSpPr>
            <p:spPr bwMode="auto">
              <a:xfrm>
                <a:off x="2781" y="3917"/>
                <a:ext cx="58" cy="46"/>
              </a:xfrm>
              <a:custGeom>
                <a:avLst/>
                <a:gdLst>
                  <a:gd name="T0" fmla="*/ 0 w 578"/>
                  <a:gd name="T1" fmla="*/ 463 h 463"/>
                  <a:gd name="T2" fmla="*/ 152 w 578"/>
                  <a:gd name="T3" fmla="*/ 422 h 463"/>
                  <a:gd name="T4" fmla="*/ 578 w 578"/>
                  <a:gd name="T5" fmla="*/ 0 h 463"/>
                  <a:gd name="T6" fmla="*/ 422 w 578"/>
                  <a:gd name="T7" fmla="*/ 42 h 463"/>
                  <a:gd name="T8" fmla="*/ 0 w 578"/>
                  <a:gd name="T9" fmla="*/ 46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8" h="463">
                    <a:moveTo>
                      <a:pt x="0" y="463"/>
                    </a:moveTo>
                    <a:lnTo>
                      <a:pt x="152" y="422"/>
                    </a:lnTo>
                    <a:lnTo>
                      <a:pt x="578" y="0"/>
                    </a:lnTo>
                    <a:lnTo>
                      <a:pt x="422" y="42"/>
                    </a:lnTo>
                    <a:lnTo>
                      <a:pt x="0" y="4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DF0078"/>
                  </a:solidFill>
                  <a:ea typeface="+mn-ea"/>
                </a:endParaRPr>
              </a:p>
            </p:txBody>
          </p:sp>
          <p:sp>
            <p:nvSpPr>
              <p:cNvPr id="32" name="Freeform 20"/>
              <p:cNvSpPr>
                <a:spLocks/>
              </p:cNvSpPr>
              <p:nvPr/>
            </p:nvSpPr>
            <p:spPr bwMode="auto">
              <a:xfrm>
                <a:off x="2735" y="3917"/>
                <a:ext cx="29" cy="4"/>
              </a:xfrm>
              <a:custGeom>
                <a:avLst/>
                <a:gdLst>
                  <a:gd name="T0" fmla="*/ 0 w 285"/>
                  <a:gd name="T1" fmla="*/ 42 h 42"/>
                  <a:gd name="T2" fmla="*/ 238 w 285"/>
                  <a:gd name="T3" fmla="*/ 42 h 42"/>
                  <a:gd name="T4" fmla="*/ 285 w 285"/>
                  <a:gd name="T5" fmla="*/ 0 h 42"/>
                  <a:gd name="T6" fmla="*/ 146 w 285"/>
                  <a:gd name="T7" fmla="*/ 0 h 42"/>
                  <a:gd name="T8" fmla="*/ 0 w 285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42">
                    <a:moveTo>
                      <a:pt x="0" y="42"/>
                    </a:moveTo>
                    <a:lnTo>
                      <a:pt x="238" y="42"/>
                    </a:lnTo>
                    <a:lnTo>
                      <a:pt x="285" y="0"/>
                    </a:lnTo>
                    <a:lnTo>
                      <a:pt x="146" y="0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DF0078"/>
                  </a:solidFill>
                  <a:ea typeface="+mn-ea"/>
                </a:endParaRPr>
              </a:p>
            </p:txBody>
          </p:sp>
        </p:grp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2896" y="3710"/>
              <a:ext cx="60" cy="4"/>
            </a:xfrm>
            <a:custGeom>
              <a:avLst/>
              <a:gdLst>
                <a:gd name="T0" fmla="*/ 0 w 600"/>
                <a:gd name="T1" fmla="*/ 41 h 41"/>
                <a:gd name="T2" fmla="*/ 149 w 600"/>
                <a:gd name="T3" fmla="*/ 0 h 41"/>
                <a:gd name="T4" fmla="*/ 600 w 600"/>
                <a:gd name="T5" fmla="*/ 0 h 41"/>
                <a:gd name="T6" fmla="*/ 450 w 600"/>
                <a:gd name="T7" fmla="*/ 41 h 41"/>
                <a:gd name="T8" fmla="*/ 0 w 600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" h="41">
                  <a:moveTo>
                    <a:pt x="0" y="41"/>
                  </a:moveTo>
                  <a:lnTo>
                    <a:pt x="149" y="0"/>
                  </a:lnTo>
                  <a:lnTo>
                    <a:pt x="600" y="0"/>
                  </a:lnTo>
                  <a:lnTo>
                    <a:pt x="450" y="41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DF0078"/>
                </a:solidFill>
                <a:ea typeface="+mn-ea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2616" y="3710"/>
              <a:ext cx="56" cy="4"/>
            </a:xfrm>
            <a:custGeom>
              <a:avLst/>
              <a:gdLst>
                <a:gd name="T0" fmla="*/ 0 w 564"/>
                <a:gd name="T1" fmla="*/ 41 h 44"/>
                <a:gd name="T2" fmla="*/ 155 w 564"/>
                <a:gd name="T3" fmla="*/ 0 h 44"/>
                <a:gd name="T4" fmla="*/ 564 w 564"/>
                <a:gd name="T5" fmla="*/ 0 h 44"/>
                <a:gd name="T6" fmla="*/ 410 w 564"/>
                <a:gd name="T7" fmla="*/ 44 h 44"/>
                <a:gd name="T8" fmla="*/ 0 w 564"/>
                <a:gd name="T9" fmla="*/ 4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44">
                  <a:moveTo>
                    <a:pt x="0" y="41"/>
                  </a:moveTo>
                  <a:lnTo>
                    <a:pt x="155" y="0"/>
                  </a:lnTo>
                  <a:lnTo>
                    <a:pt x="564" y="0"/>
                  </a:lnTo>
                  <a:lnTo>
                    <a:pt x="410" y="44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DF0078"/>
                </a:solidFill>
                <a:ea typeface="+mn-ea"/>
              </a:endParaRPr>
            </a:p>
          </p:txBody>
        </p:sp>
      </p:grpSp>
      <p:sp>
        <p:nvSpPr>
          <p:cNvPr id="13330" name="Freeform 6"/>
          <p:cNvSpPr>
            <a:spLocks/>
          </p:cNvSpPr>
          <p:nvPr/>
        </p:nvSpPr>
        <p:spPr bwMode="auto">
          <a:xfrm>
            <a:off x="1835150" y="1898650"/>
            <a:ext cx="1489075" cy="346075"/>
          </a:xfrm>
          <a:custGeom>
            <a:avLst/>
            <a:gdLst>
              <a:gd name="T0" fmla="*/ 2147483647 w 1038"/>
              <a:gd name="T1" fmla="*/ 0 h 460"/>
              <a:gd name="T2" fmla="*/ 2147483647 w 1038"/>
              <a:gd name="T3" fmla="*/ 2147483647 h 460"/>
              <a:gd name="T4" fmla="*/ 2147483647 w 1038"/>
              <a:gd name="T5" fmla="*/ 2147483647 h 460"/>
              <a:gd name="T6" fmla="*/ 2147483647 w 1038"/>
              <a:gd name="T7" fmla="*/ 2147483647 h 460"/>
              <a:gd name="T8" fmla="*/ 2147483647 w 1038"/>
              <a:gd name="T9" fmla="*/ 2147483647 h 460"/>
              <a:gd name="T10" fmla="*/ 2147483647 w 1038"/>
              <a:gd name="T11" fmla="*/ 2147483647 h 460"/>
              <a:gd name="T12" fmla="*/ 2147483647 w 1038"/>
              <a:gd name="T13" fmla="*/ 2147483647 h 460"/>
              <a:gd name="T14" fmla="*/ 2147483647 w 1038"/>
              <a:gd name="T15" fmla="*/ 2147483647 h 460"/>
              <a:gd name="T16" fmla="*/ 2147483647 w 1038"/>
              <a:gd name="T17" fmla="*/ 2147483647 h 460"/>
              <a:gd name="T18" fmla="*/ 2147483647 w 1038"/>
              <a:gd name="T19" fmla="*/ 2147483647 h 460"/>
              <a:gd name="T20" fmla="*/ 2147483647 w 1038"/>
              <a:gd name="T21" fmla="*/ 2147483647 h 460"/>
              <a:gd name="T22" fmla="*/ 2147483647 w 1038"/>
              <a:gd name="T23" fmla="*/ 2147483647 h 460"/>
              <a:gd name="T24" fmla="*/ 2147483647 w 1038"/>
              <a:gd name="T25" fmla="*/ 2147483647 h 460"/>
              <a:gd name="T26" fmla="*/ 2147483647 w 1038"/>
              <a:gd name="T27" fmla="*/ 2147483647 h 460"/>
              <a:gd name="T28" fmla="*/ 2147483647 w 1038"/>
              <a:gd name="T29" fmla="*/ 2147483647 h 460"/>
              <a:gd name="T30" fmla="*/ 2147483647 w 1038"/>
              <a:gd name="T31" fmla="*/ 2147483647 h 460"/>
              <a:gd name="T32" fmla="*/ 2147483647 w 1038"/>
              <a:gd name="T33" fmla="*/ 2147483647 h 460"/>
              <a:gd name="T34" fmla="*/ 2147483647 w 1038"/>
              <a:gd name="T35" fmla="*/ 2147483647 h 460"/>
              <a:gd name="T36" fmla="*/ 2147483647 w 1038"/>
              <a:gd name="T37" fmla="*/ 2147483647 h 460"/>
              <a:gd name="T38" fmla="*/ 2147483647 w 1038"/>
              <a:gd name="T39" fmla="*/ 2147483647 h 460"/>
              <a:gd name="T40" fmla="*/ 2147483647 w 1038"/>
              <a:gd name="T41" fmla="*/ 2147483647 h 460"/>
              <a:gd name="T42" fmla="*/ 2147483647 w 1038"/>
              <a:gd name="T43" fmla="*/ 2147483647 h 460"/>
              <a:gd name="T44" fmla="*/ 2147483647 w 1038"/>
              <a:gd name="T45" fmla="*/ 2147483647 h 460"/>
              <a:gd name="T46" fmla="*/ 2147483647 w 1038"/>
              <a:gd name="T47" fmla="*/ 2147483647 h 460"/>
              <a:gd name="T48" fmla="*/ 2147483647 w 1038"/>
              <a:gd name="T49" fmla="*/ 2147483647 h 460"/>
              <a:gd name="T50" fmla="*/ 2147483647 w 1038"/>
              <a:gd name="T51" fmla="*/ 2147483647 h 460"/>
              <a:gd name="T52" fmla="*/ 2147483647 w 1038"/>
              <a:gd name="T53" fmla="*/ 2147483647 h 460"/>
              <a:gd name="T54" fmla="*/ 2147483647 w 1038"/>
              <a:gd name="T55" fmla="*/ 2147483647 h 460"/>
              <a:gd name="T56" fmla="*/ 2147483647 w 1038"/>
              <a:gd name="T57" fmla="*/ 2147483647 h 460"/>
              <a:gd name="T58" fmla="*/ 2147483647 w 1038"/>
              <a:gd name="T59" fmla="*/ 2147483647 h 460"/>
              <a:gd name="T60" fmla="*/ 2147483647 w 1038"/>
              <a:gd name="T61" fmla="*/ 2147483647 h 460"/>
              <a:gd name="T62" fmla="*/ 2147483647 w 1038"/>
              <a:gd name="T63" fmla="*/ 2147483647 h 460"/>
              <a:gd name="T64" fmla="*/ 2147483647 w 1038"/>
              <a:gd name="T65" fmla="*/ 2147483647 h 460"/>
              <a:gd name="T66" fmla="*/ 2147483647 w 1038"/>
              <a:gd name="T67" fmla="*/ 2147483647 h 460"/>
              <a:gd name="T68" fmla="*/ 2147483647 w 1038"/>
              <a:gd name="T69" fmla="*/ 2147483647 h 460"/>
              <a:gd name="T70" fmla="*/ 2147483647 w 1038"/>
              <a:gd name="T71" fmla="*/ 2147483647 h 460"/>
              <a:gd name="T72" fmla="*/ 2147483647 w 1038"/>
              <a:gd name="T73" fmla="*/ 2147483647 h 460"/>
              <a:gd name="T74" fmla="*/ 2147483647 w 1038"/>
              <a:gd name="T75" fmla="*/ 2147483647 h 460"/>
              <a:gd name="T76" fmla="*/ 2147483647 w 1038"/>
              <a:gd name="T77" fmla="*/ 2147483647 h 460"/>
              <a:gd name="T78" fmla="*/ 2147483647 w 1038"/>
              <a:gd name="T79" fmla="*/ 2147483647 h 460"/>
              <a:gd name="T80" fmla="*/ 2147483647 w 1038"/>
              <a:gd name="T81" fmla="*/ 2147483647 h 460"/>
              <a:gd name="T82" fmla="*/ 2147483647 w 1038"/>
              <a:gd name="T83" fmla="*/ 2147483647 h 460"/>
              <a:gd name="T84" fmla="*/ 2147483647 w 1038"/>
              <a:gd name="T85" fmla="*/ 2147483647 h 460"/>
              <a:gd name="T86" fmla="*/ 2147483647 w 1038"/>
              <a:gd name="T87" fmla="*/ 2147483647 h 460"/>
              <a:gd name="T88" fmla="*/ 2147483647 w 1038"/>
              <a:gd name="T89" fmla="*/ 2147483647 h 460"/>
              <a:gd name="T90" fmla="*/ 2147483647 w 1038"/>
              <a:gd name="T91" fmla="*/ 2147483647 h 460"/>
              <a:gd name="T92" fmla="*/ 2147483647 w 1038"/>
              <a:gd name="T93" fmla="*/ 2147483647 h 460"/>
              <a:gd name="T94" fmla="*/ 2147483647 w 1038"/>
              <a:gd name="T95" fmla="*/ 2147483647 h 460"/>
              <a:gd name="T96" fmla="*/ 2147483647 w 1038"/>
              <a:gd name="T97" fmla="*/ 2147483647 h 460"/>
              <a:gd name="T98" fmla="*/ 2147483647 w 1038"/>
              <a:gd name="T99" fmla="*/ 2147483647 h 460"/>
              <a:gd name="T100" fmla="*/ 2147483647 w 1038"/>
              <a:gd name="T101" fmla="*/ 2147483647 h 460"/>
              <a:gd name="T102" fmla="*/ 2147483647 w 1038"/>
              <a:gd name="T103" fmla="*/ 2147483647 h 460"/>
              <a:gd name="T104" fmla="*/ 2147483647 w 1038"/>
              <a:gd name="T105" fmla="*/ 2147483647 h 460"/>
              <a:gd name="T106" fmla="*/ 2147483647 w 1038"/>
              <a:gd name="T107" fmla="*/ 2147483647 h 460"/>
              <a:gd name="T108" fmla="*/ 2147483647 w 1038"/>
              <a:gd name="T109" fmla="*/ 2147483647 h 460"/>
              <a:gd name="T110" fmla="*/ 2147483647 w 1038"/>
              <a:gd name="T111" fmla="*/ 2147483647 h 460"/>
              <a:gd name="T112" fmla="*/ 2147483647 w 1038"/>
              <a:gd name="T113" fmla="*/ 2147483647 h 460"/>
              <a:gd name="T114" fmla="*/ 2147483647 w 1038"/>
              <a:gd name="T115" fmla="*/ 2147483647 h 460"/>
              <a:gd name="T116" fmla="*/ 2147483647 w 1038"/>
              <a:gd name="T117" fmla="*/ 2147483647 h 460"/>
              <a:gd name="T118" fmla="*/ 2147483647 w 1038"/>
              <a:gd name="T119" fmla="*/ 2147483647 h 460"/>
              <a:gd name="T120" fmla="*/ 2147483647 w 1038"/>
              <a:gd name="T121" fmla="*/ 2147483647 h 460"/>
              <a:gd name="T122" fmla="*/ 2147483647 w 1038"/>
              <a:gd name="T123" fmla="*/ 2147483647 h 4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038" h="460">
                <a:moveTo>
                  <a:pt x="98" y="1"/>
                </a:moveTo>
                <a:lnTo>
                  <a:pt x="77" y="0"/>
                </a:lnTo>
                <a:lnTo>
                  <a:pt x="0" y="60"/>
                </a:lnTo>
                <a:lnTo>
                  <a:pt x="22" y="63"/>
                </a:lnTo>
                <a:lnTo>
                  <a:pt x="39" y="65"/>
                </a:lnTo>
                <a:lnTo>
                  <a:pt x="55" y="67"/>
                </a:lnTo>
                <a:lnTo>
                  <a:pt x="77" y="69"/>
                </a:lnTo>
                <a:lnTo>
                  <a:pt x="96" y="71"/>
                </a:lnTo>
                <a:lnTo>
                  <a:pt x="115" y="74"/>
                </a:lnTo>
                <a:lnTo>
                  <a:pt x="131" y="76"/>
                </a:lnTo>
                <a:lnTo>
                  <a:pt x="151" y="79"/>
                </a:lnTo>
                <a:lnTo>
                  <a:pt x="169" y="81"/>
                </a:lnTo>
                <a:lnTo>
                  <a:pt x="188" y="85"/>
                </a:lnTo>
                <a:lnTo>
                  <a:pt x="205" y="87"/>
                </a:lnTo>
                <a:lnTo>
                  <a:pt x="224" y="91"/>
                </a:lnTo>
                <a:lnTo>
                  <a:pt x="241" y="94"/>
                </a:lnTo>
                <a:lnTo>
                  <a:pt x="254" y="97"/>
                </a:lnTo>
                <a:lnTo>
                  <a:pt x="267" y="100"/>
                </a:lnTo>
                <a:lnTo>
                  <a:pt x="284" y="103"/>
                </a:lnTo>
                <a:lnTo>
                  <a:pt x="300" y="107"/>
                </a:lnTo>
                <a:lnTo>
                  <a:pt x="317" y="110"/>
                </a:lnTo>
                <a:lnTo>
                  <a:pt x="332" y="114"/>
                </a:lnTo>
                <a:lnTo>
                  <a:pt x="343" y="116"/>
                </a:lnTo>
                <a:lnTo>
                  <a:pt x="357" y="119"/>
                </a:lnTo>
                <a:lnTo>
                  <a:pt x="374" y="124"/>
                </a:lnTo>
                <a:lnTo>
                  <a:pt x="391" y="128"/>
                </a:lnTo>
                <a:lnTo>
                  <a:pt x="412" y="134"/>
                </a:lnTo>
                <a:lnTo>
                  <a:pt x="431" y="140"/>
                </a:lnTo>
                <a:lnTo>
                  <a:pt x="452" y="145"/>
                </a:lnTo>
                <a:lnTo>
                  <a:pt x="471" y="151"/>
                </a:lnTo>
                <a:lnTo>
                  <a:pt x="491" y="158"/>
                </a:lnTo>
                <a:lnTo>
                  <a:pt x="507" y="164"/>
                </a:lnTo>
                <a:lnTo>
                  <a:pt x="522" y="171"/>
                </a:lnTo>
                <a:lnTo>
                  <a:pt x="539" y="177"/>
                </a:lnTo>
                <a:lnTo>
                  <a:pt x="556" y="184"/>
                </a:lnTo>
                <a:lnTo>
                  <a:pt x="575" y="193"/>
                </a:lnTo>
                <a:lnTo>
                  <a:pt x="590" y="200"/>
                </a:lnTo>
                <a:lnTo>
                  <a:pt x="605" y="208"/>
                </a:lnTo>
                <a:lnTo>
                  <a:pt x="622" y="217"/>
                </a:lnTo>
                <a:lnTo>
                  <a:pt x="636" y="225"/>
                </a:lnTo>
                <a:lnTo>
                  <a:pt x="649" y="233"/>
                </a:lnTo>
                <a:lnTo>
                  <a:pt x="660" y="241"/>
                </a:lnTo>
                <a:lnTo>
                  <a:pt x="670" y="248"/>
                </a:lnTo>
                <a:lnTo>
                  <a:pt x="681" y="256"/>
                </a:lnTo>
                <a:lnTo>
                  <a:pt x="691" y="264"/>
                </a:lnTo>
                <a:lnTo>
                  <a:pt x="700" y="272"/>
                </a:lnTo>
                <a:lnTo>
                  <a:pt x="710" y="281"/>
                </a:lnTo>
                <a:lnTo>
                  <a:pt x="717" y="288"/>
                </a:lnTo>
                <a:lnTo>
                  <a:pt x="725" y="297"/>
                </a:lnTo>
                <a:lnTo>
                  <a:pt x="733" y="307"/>
                </a:lnTo>
                <a:lnTo>
                  <a:pt x="738" y="316"/>
                </a:lnTo>
                <a:lnTo>
                  <a:pt x="744" y="326"/>
                </a:lnTo>
                <a:lnTo>
                  <a:pt x="748" y="336"/>
                </a:lnTo>
                <a:lnTo>
                  <a:pt x="752" y="344"/>
                </a:lnTo>
                <a:lnTo>
                  <a:pt x="754" y="353"/>
                </a:lnTo>
                <a:lnTo>
                  <a:pt x="755" y="364"/>
                </a:lnTo>
                <a:lnTo>
                  <a:pt x="755" y="373"/>
                </a:lnTo>
                <a:lnTo>
                  <a:pt x="755" y="383"/>
                </a:lnTo>
                <a:lnTo>
                  <a:pt x="681" y="383"/>
                </a:lnTo>
                <a:lnTo>
                  <a:pt x="852" y="459"/>
                </a:lnTo>
                <a:lnTo>
                  <a:pt x="1037" y="383"/>
                </a:lnTo>
                <a:lnTo>
                  <a:pt x="966" y="383"/>
                </a:lnTo>
                <a:lnTo>
                  <a:pt x="966" y="371"/>
                </a:lnTo>
                <a:lnTo>
                  <a:pt x="964" y="361"/>
                </a:lnTo>
                <a:lnTo>
                  <a:pt x="962" y="350"/>
                </a:lnTo>
                <a:lnTo>
                  <a:pt x="959" y="340"/>
                </a:lnTo>
                <a:lnTo>
                  <a:pt x="957" y="330"/>
                </a:lnTo>
                <a:lnTo>
                  <a:pt x="953" y="321"/>
                </a:lnTo>
                <a:lnTo>
                  <a:pt x="947" y="311"/>
                </a:lnTo>
                <a:lnTo>
                  <a:pt x="943" y="302"/>
                </a:lnTo>
                <a:lnTo>
                  <a:pt x="938" y="294"/>
                </a:lnTo>
                <a:lnTo>
                  <a:pt x="932" y="285"/>
                </a:lnTo>
                <a:lnTo>
                  <a:pt x="923" y="273"/>
                </a:lnTo>
                <a:lnTo>
                  <a:pt x="915" y="264"/>
                </a:lnTo>
                <a:lnTo>
                  <a:pt x="905" y="255"/>
                </a:lnTo>
                <a:lnTo>
                  <a:pt x="896" y="247"/>
                </a:lnTo>
                <a:lnTo>
                  <a:pt x="885" y="237"/>
                </a:lnTo>
                <a:lnTo>
                  <a:pt x="873" y="228"/>
                </a:lnTo>
                <a:lnTo>
                  <a:pt x="862" y="220"/>
                </a:lnTo>
                <a:lnTo>
                  <a:pt x="850" y="211"/>
                </a:lnTo>
                <a:lnTo>
                  <a:pt x="835" y="202"/>
                </a:lnTo>
                <a:lnTo>
                  <a:pt x="820" y="193"/>
                </a:lnTo>
                <a:lnTo>
                  <a:pt x="809" y="185"/>
                </a:lnTo>
                <a:lnTo>
                  <a:pt x="791" y="177"/>
                </a:lnTo>
                <a:lnTo>
                  <a:pt x="778" y="170"/>
                </a:lnTo>
                <a:lnTo>
                  <a:pt x="763" y="162"/>
                </a:lnTo>
                <a:lnTo>
                  <a:pt x="748" y="155"/>
                </a:lnTo>
                <a:lnTo>
                  <a:pt x="729" y="146"/>
                </a:lnTo>
                <a:lnTo>
                  <a:pt x="712" y="138"/>
                </a:lnTo>
                <a:lnTo>
                  <a:pt x="693" y="131"/>
                </a:lnTo>
                <a:lnTo>
                  <a:pt x="674" y="124"/>
                </a:lnTo>
                <a:lnTo>
                  <a:pt x="655" y="117"/>
                </a:lnTo>
                <a:lnTo>
                  <a:pt x="638" y="111"/>
                </a:lnTo>
                <a:lnTo>
                  <a:pt x="621" y="105"/>
                </a:lnTo>
                <a:lnTo>
                  <a:pt x="598" y="98"/>
                </a:lnTo>
                <a:lnTo>
                  <a:pt x="575" y="92"/>
                </a:lnTo>
                <a:lnTo>
                  <a:pt x="558" y="86"/>
                </a:lnTo>
                <a:lnTo>
                  <a:pt x="535" y="80"/>
                </a:lnTo>
                <a:lnTo>
                  <a:pt x="514" y="75"/>
                </a:lnTo>
                <a:lnTo>
                  <a:pt x="491" y="69"/>
                </a:lnTo>
                <a:lnTo>
                  <a:pt x="467" y="63"/>
                </a:lnTo>
                <a:lnTo>
                  <a:pt x="446" y="58"/>
                </a:lnTo>
                <a:lnTo>
                  <a:pt x="421" y="52"/>
                </a:lnTo>
                <a:lnTo>
                  <a:pt x="400" y="48"/>
                </a:lnTo>
                <a:lnTo>
                  <a:pt x="379" y="43"/>
                </a:lnTo>
                <a:lnTo>
                  <a:pt x="364" y="41"/>
                </a:lnTo>
                <a:lnTo>
                  <a:pt x="353" y="37"/>
                </a:lnTo>
                <a:lnTo>
                  <a:pt x="339" y="35"/>
                </a:lnTo>
                <a:lnTo>
                  <a:pt x="328" y="33"/>
                </a:lnTo>
                <a:lnTo>
                  <a:pt x="317" y="31"/>
                </a:lnTo>
                <a:lnTo>
                  <a:pt x="300" y="29"/>
                </a:lnTo>
                <a:lnTo>
                  <a:pt x="284" y="27"/>
                </a:lnTo>
                <a:lnTo>
                  <a:pt x="271" y="24"/>
                </a:lnTo>
                <a:lnTo>
                  <a:pt x="260" y="22"/>
                </a:lnTo>
                <a:lnTo>
                  <a:pt x="245" y="20"/>
                </a:lnTo>
                <a:lnTo>
                  <a:pt x="229" y="17"/>
                </a:lnTo>
                <a:lnTo>
                  <a:pt x="214" y="15"/>
                </a:lnTo>
                <a:lnTo>
                  <a:pt x="197" y="12"/>
                </a:lnTo>
                <a:lnTo>
                  <a:pt x="184" y="11"/>
                </a:lnTo>
                <a:lnTo>
                  <a:pt x="170" y="9"/>
                </a:lnTo>
                <a:lnTo>
                  <a:pt x="155" y="7"/>
                </a:lnTo>
                <a:lnTo>
                  <a:pt x="140" y="5"/>
                </a:lnTo>
                <a:lnTo>
                  <a:pt x="125" y="4"/>
                </a:lnTo>
                <a:lnTo>
                  <a:pt x="113" y="2"/>
                </a:lnTo>
                <a:lnTo>
                  <a:pt x="98" y="1"/>
                </a:lnTo>
              </a:path>
            </a:pathLst>
          </a:custGeom>
          <a:solidFill>
            <a:srgbClr val="DF0078"/>
          </a:solidFill>
          <a:ln w="9525" cap="rnd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31" name="Freeform 6"/>
          <p:cNvSpPr>
            <a:spLocks/>
          </p:cNvSpPr>
          <p:nvPr/>
        </p:nvSpPr>
        <p:spPr bwMode="auto">
          <a:xfrm>
            <a:off x="2171700" y="2881313"/>
            <a:ext cx="1487488" cy="346075"/>
          </a:xfrm>
          <a:custGeom>
            <a:avLst/>
            <a:gdLst>
              <a:gd name="T0" fmla="*/ 2147483647 w 1038"/>
              <a:gd name="T1" fmla="*/ 0 h 460"/>
              <a:gd name="T2" fmla="*/ 2147483647 w 1038"/>
              <a:gd name="T3" fmla="*/ 2147483647 h 460"/>
              <a:gd name="T4" fmla="*/ 2147483647 w 1038"/>
              <a:gd name="T5" fmla="*/ 2147483647 h 460"/>
              <a:gd name="T6" fmla="*/ 2147483647 w 1038"/>
              <a:gd name="T7" fmla="*/ 2147483647 h 460"/>
              <a:gd name="T8" fmla="*/ 2147483647 w 1038"/>
              <a:gd name="T9" fmla="*/ 2147483647 h 460"/>
              <a:gd name="T10" fmla="*/ 2147483647 w 1038"/>
              <a:gd name="T11" fmla="*/ 2147483647 h 460"/>
              <a:gd name="T12" fmla="*/ 2147483647 w 1038"/>
              <a:gd name="T13" fmla="*/ 2147483647 h 460"/>
              <a:gd name="T14" fmla="*/ 2147483647 w 1038"/>
              <a:gd name="T15" fmla="*/ 2147483647 h 460"/>
              <a:gd name="T16" fmla="*/ 2147483647 w 1038"/>
              <a:gd name="T17" fmla="*/ 2147483647 h 460"/>
              <a:gd name="T18" fmla="*/ 2147483647 w 1038"/>
              <a:gd name="T19" fmla="*/ 2147483647 h 460"/>
              <a:gd name="T20" fmla="*/ 2147483647 w 1038"/>
              <a:gd name="T21" fmla="*/ 2147483647 h 460"/>
              <a:gd name="T22" fmla="*/ 2147483647 w 1038"/>
              <a:gd name="T23" fmla="*/ 2147483647 h 460"/>
              <a:gd name="T24" fmla="*/ 2147483647 w 1038"/>
              <a:gd name="T25" fmla="*/ 2147483647 h 460"/>
              <a:gd name="T26" fmla="*/ 2147483647 w 1038"/>
              <a:gd name="T27" fmla="*/ 2147483647 h 460"/>
              <a:gd name="T28" fmla="*/ 2147483647 w 1038"/>
              <a:gd name="T29" fmla="*/ 2147483647 h 460"/>
              <a:gd name="T30" fmla="*/ 2147483647 w 1038"/>
              <a:gd name="T31" fmla="*/ 2147483647 h 460"/>
              <a:gd name="T32" fmla="*/ 2147483647 w 1038"/>
              <a:gd name="T33" fmla="*/ 2147483647 h 460"/>
              <a:gd name="T34" fmla="*/ 2147483647 w 1038"/>
              <a:gd name="T35" fmla="*/ 2147483647 h 460"/>
              <a:gd name="T36" fmla="*/ 2147483647 w 1038"/>
              <a:gd name="T37" fmla="*/ 2147483647 h 460"/>
              <a:gd name="T38" fmla="*/ 2147483647 w 1038"/>
              <a:gd name="T39" fmla="*/ 2147483647 h 460"/>
              <a:gd name="T40" fmla="*/ 2147483647 w 1038"/>
              <a:gd name="T41" fmla="*/ 2147483647 h 460"/>
              <a:gd name="T42" fmla="*/ 2147483647 w 1038"/>
              <a:gd name="T43" fmla="*/ 2147483647 h 460"/>
              <a:gd name="T44" fmla="*/ 2147483647 w 1038"/>
              <a:gd name="T45" fmla="*/ 2147483647 h 460"/>
              <a:gd name="T46" fmla="*/ 2147483647 w 1038"/>
              <a:gd name="T47" fmla="*/ 2147483647 h 460"/>
              <a:gd name="T48" fmla="*/ 2147483647 w 1038"/>
              <a:gd name="T49" fmla="*/ 2147483647 h 460"/>
              <a:gd name="T50" fmla="*/ 2147483647 w 1038"/>
              <a:gd name="T51" fmla="*/ 2147483647 h 460"/>
              <a:gd name="T52" fmla="*/ 2147483647 w 1038"/>
              <a:gd name="T53" fmla="*/ 2147483647 h 460"/>
              <a:gd name="T54" fmla="*/ 2147483647 w 1038"/>
              <a:gd name="T55" fmla="*/ 2147483647 h 460"/>
              <a:gd name="T56" fmla="*/ 2147483647 w 1038"/>
              <a:gd name="T57" fmla="*/ 2147483647 h 460"/>
              <a:gd name="T58" fmla="*/ 2147483647 w 1038"/>
              <a:gd name="T59" fmla="*/ 2147483647 h 460"/>
              <a:gd name="T60" fmla="*/ 2147483647 w 1038"/>
              <a:gd name="T61" fmla="*/ 2147483647 h 460"/>
              <a:gd name="T62" fmla="*/ 2147483647 w 1038"/>
              <a:gd name="T63" fmla="*/ 2147483647 h 460"/>
              <a:gd name="T64" fmla="*/ 2147483647 w 1038"/>
              <a:gd name="T65" fmla="*/ 2147483647 h 460"/>
              <a:gd name="T66" fmla="*/ 2147483647 w 1038"/>
              <a:gd name="T67" fmla="*/ 2147483647 h 460"/>
              <a:gd name="T68" fmla="*/ 2147483647 w 1038"/>
              <a:gd name="T69" fmla="*/ 2147483647 h 460"/>
              <a:gd name="T70" fmla="*/ 2147483647 w 1038"/>
              <a:gd name="T71" fmla="*/ 2147483647 h 460"/>
              <a:gd name="T72" fmla="*/ 2147483647 w 1038"/>
              <a:gd name="T73" fmla="*/ 2147483647 h 460"/>
              <a:gd name="T74" fmla="*/ 2147483647 w 1038"/>
              <a:gd name="T75" fmla="*/ 2147483647 h 460"/>
              <a:gd name="T76" fmla="*/ 2147483647 w 1038"/>
              <a:gd name="T77" fmla="*/ 2147483647 h 460"/>
              <a:gd name="T78" fmla="*/ 2147483647 w 1038"/>
              <a:gd name="T79" fmla="*/ 2147483647 h 460"/>
              <a:gd name="T80" fmla="*/ 2147483647 w 1038"/>
              <a:gd name="T81" fmla="*/ 2147483647 h 460"/>
              <a:gd name="T82" fmla="*/ 2147483647 w 1038"/>
              <a:gd name="T83" fmla="*/ 2147483647 h 460"/>
              <a:gd name="T84" fmla="*/ 2147483647 w 1038"/>
              <a:gd name="T85" fmla="*/ 2147483647 h 460"/>
              <a:gd name="T86" fmla="*/ 2147483647 w 1038"/>
              <a:gd name="T87" fmla="*/ 2147483647 h 460"/>
              <a:gd name="T88" fmla="*/ 2147483647 w 1038"/>
              <a:gd name="T89" fmla="*/ 2147483647 h 460"/>
              <a:gd name="T90" fmla="*/ 2147483647 w 1038"/>
              <a:gd name="T91" fmla="*/ 2147483647 h 460"/>
              <a:gd name="T92" fmla="*/ 2147483647 w 1038"/>
              <a:gd name="T93" fmla="*/ 2147483647 h 460"/>
              <a:gd name="T94" fmla="*/ 2147483647 w 1038"/>
              <a:gd name="T95" fmla="*/ 2147483647 h 460"/>
              <a:gd name="T96" fmla="*/ 2147483647 w 1038"/>
              <a:gd name="T97" fmla="*/ 2147483647 h 460"/>
              <a:gd name="T98" fmla="*/ 2147483647 w 1038"/>
              <a:gd name="T99" fmla="*/ 2147483647 h 460"/>
              <a:gd name="T100" fmla="*/ 2147483647 w 1038"/>
              <a:gd name="T101" fmla="*/ 2147483647 h 460"/>
              <a:gd name="T102" fmla="*/ 2147483647 w 1038"/>
              <a:gd name="T103" fmla="*/ 2147483647 h 460"/>
              <a:gd name="T104" fmla="*/ 2147483647 w 1038"/>
              <a:gd name="T105" fmla="*/ 2147483647 h 460"/>
              <a:gd name="T106" fmla="*/ 2147483647 w 1038"/>
              <a:gd name="T107" fmla="*/ 2147483647 h 460"/>
              <a:gd name="T108" fmla="*/ 2147483647 w 1038"/>
              <a:gd name="T109" fmla="*/ 2147483647 h 460"/>
              <a:gd name="T110" fmla="*/ 2147483647 w 1038"/>
              <a:gd name="T111" fmla="*/ 2147483647 h 460"/>
              <a:gd name="T112" fmla="*/ 2147483647 w 1038"/>
              <a:gd name="T113" fmla="*/ 2147483647 h 460"/>
              <a:gd name="T114" fmla="*/ 2147483647 w 1038"/>
              <a:gd name="T115" fmla="*/ 2147483647 h 460"/>
              <a:gd name="T116" fmla="*/ 2147483647 w 1038"/>
              <a:gd name="T117" fmla="*/ 2147483647 h 460"/>
              <a:gd name="T118" fmla="*/ 2147483647 w 1038"/>
              <a:gd name="T119" fmla="*/ 2147483647 h 460"/>
              <a:gd name="T120" fmla="*/ 2147483647 w 1038"/>
              <a:gd name="T121" fmla="*/ 2147483647 h 460"/>
              <a:gd name="T122" fmla="*/ 2147483647 w 1038"/>
              <a:gd name="T123" fmla="*/ 2147483647 h 4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038" h="460">
                <a:moveTo>
                  <a:pt x="98" y="1"/>
                </a:moveTo>
                <a:lnTo>
                  <a:pt x="77" y="0"/>
                </a:lnTo>
                <a:lnTo>
                  <a:pt x="0" y="60"/>
                </a:lnTo>
                <a:lnTo>
                  <a:pt x="22" y="63"/>
                </a:lnTo>
                <a:lnTo>
                  <a:pt x="39" y="65"/>
                </a:lnTo>
                <a:lnTo>
                  <a:pt x="55" y="67"/>
                </a:lnTo>
                <a:lnTo>
                  <a:pt x="77" y="69"/>
                </a:lnTo>
                <a:lnTo>
                  <a:pt x="96" y="71"/>
                </a:lnTo>
                <a:lnTo>
                  <a:pt x="115" y="74"/>
                </a:lnTo>
                <a:lnTo>
                  <a:pt x="131" y="76"/>
                </a:lnTo>
                <a:lnTo>
                  <a:pt x="151" y="79"/>
                </a:lnTo>
                <a:lnTo>
                  <a:pt x="169" y="81"/>
                </a:lnTo>
                <a:lnTo>
                  <a:pt x="188" y="85"/>
                </a:lnTo>
                <a:lnTo>
                  <a:pt x="205" y="87"/>
                </a:lnTo>
                <a:lnTo>
                  <a:pt x="224" y="91"/>
                </a:lnTo>
                <a:lnTo>
                  <a:pt x="241" y="94"/>
                </a:lnTo>
                <a:lnTo>
                  <a:pt x="254" y="97"/>
                </a:lnTo>
                <a:lnTo>
                  <a:pt x="267" y="100"/>
                </a:lnTo>
                <a:lnTo>
                  <a:pt x="284" y="103"/>
                </a:lnTo>
                <a:lnTo>
                  <a:pt x="300" y="107"/>
                </a:lnTo>
                <a:lnTo>
                  <a:pt x="317" y="110"/>
                </a:lnTo>
                <a:lnTo>
                  <a:pt x="332" y="114"/>
                </a:lnTo>
                <a:lnTo>
                  <a:pt x="343" y="116"/>
                </a:lnTo>
                <a:lnTo>
                  <a:pt x="357" y="119"/>
                </a:lnTo>
                <a:lnTo>
                  <a:pt x="374" y="124"/>
                </a:lnTo>
                <a:lnTo>
                  <a:pt x="391" y="128"/>
                </a:lnTo>
                <a:lnTo>
                  <a:pt x="412" y="134"/>
                </a:lnTo>
                <a:lnTo>
                  <a:pt x="431" y="140"/>
                </a:lnTo>
                <a:lnTo>
                  <a:pt x="452" y="145"/>
                </a:lnTo>
                <a:lnTo>
                  <a:pt x="471" y="151"/>
                </a:lnTo>
                <a:lnTo>
                  <a:pt x="491" y="158"/>
                </a:lnTo>
                <a:lnTo>
                  <a:pt x="507" y="164"/>
                </a:lnTo>
                <a:lnTo>
                  <a:pt x="522" y="171"/>
                </a:lnTo>
                <a:lnTo>
                  <a:pt x="539" y="177"/>
                </a:lnTo>
                <a:lnTo>
                  <a:pt x="556" y="184"/>
                </a:lnTo>
                <a:lnTo>
                  <a:pt x="575" y="193"/>
                </a:lnTo>
                <a:lnTo>
                  <a:pt x="590" y="200"/>
                </a:lnTo>
                <a:lnTo>
                  <a:pt x="605" y="208"/>
                </a:lnTo>
                <a:lnTo>
                  <a:pt x="622" y="217"/>
                </a:lnTo>
                <a:lnTo>
                  <a:pt x="636" y="225"/>
                </a:lnTo>
                <a:lnTo>
                  <a:pt x="649" y="233"/>
                </a:lnTo>
                <a:lnTo>
                  <a:pt x="660" y="241"/>
                </a:lnTo>
                <a:lnTo>
                  <a:pt x="670" y="248"/>
                </a:lnTo>
                <a:lnTo>
                  <a:pt x="681" y="256"/>
                </a:lnTo>
                <a:lnTo>
                  <a:pt x="691" y="264"/>
                </a:lnTo>
                <a:lnTo>
                  <a:pt x="700" y="272"/>
                </a:lnTo>
                <a:lnTo>
                  <a:pt x="710" y="281"/>
                </a:lnTo>
                <a:lnTo>
                  <a:pt x="717" y="288"/>
                </a:lnTo>
                <a:lnTo>
                  <a:pt x="725" y="297"/>
                </a:lnTo>
                <a:lnTo>
                  <a:pt x="733" y="307"/>
                </a:lnTo>
                <a:lnTo>
                  <a:pt x="738" y="316"/>
                </a:lnTo>
                <a:lnTo>
                  <a:pt x="744" y="326"/>
                </a:lnTo>
                <a:lnTo>
                  <a:pt x="748" y="336"/>
                </a:lnTo>
                <a:lnTo>
                  <a:pt x="752" y="344"/>
                </a:lnTo>
                <a:lnTo>
                  <a:pt x="754" y="353"/>
                </a:lnTo>
                <a:lnTo>
                  <a:pt x="755" y="364"/>
                </a:lnTo>
                <a:lnTo>
                  <a:pt x="755" y="373"/>
                </a:lnTo>
                <a:lnTo>
                  <a:pt x="755" y="383"/>
                </a:lnTo>
                <a:lnTo>
                  <a:pt x="681" y="383"/>
                </a:lnTo>
                <a:lnTo>
                  <a:pt x="852" y="459"/>
                </a:lnTo>
                <a:lnTo>
                  <a:pt x="1037" y="383"/>
                </a:lnTo>
                <a:lnTo>
                  <a:pt x="966" y="383"/>
                </a:lnTo>
                <a:lnTo>
                  <a:pt x="966" y="371"/>
                </a:lnTo>
                <a:lnTo>
                  <a:pt x="964" y="361"/>
                </a:lnTo>
                <a:lnTo>
                  <a:pt x="962" y="350"/>
                </a:lnTo>
                <a:lnTo>
                  <a:pt x="959" y="340"/>
                </a:lnTo>
                <a:lnTo>
                  <a:pt x="957" y="330"/>
                </a:lnTo>
                <a:lnTo>
                  <a:pt x="953" y="321"/>
                </a:lnTo>
                <a:lnTo>
                  <a:pt x="947" y="311"/>
                </a:lnTo>
                <a:lnTo>
                  <a:pt x="943" y="302"/>
                </a:lnTo>
                <a:lnTo>
                  <a:pt x="938" y="294"/>
                </a:lnTo>
                <a:lnTo>
                  <a:pt x="932" y="285"/>
                </a:lnTo>
                <a:lnTo>
                  <a:pt x="923" y="273"/>
                </a:lnTo>
                <a:lnTo>
                  <a:pt x="915" y="264"/>
                </a:lnTo>
                <a:lnTo>
                  <a:pt x="905" y="255"/>
                </a:lnTo>
                <a:lnTo>
                  <a:pt x="896" y="247"/>
                </a:lnTo>
                <a:lnTo>
                  <a:pt x="885" y="237"/>
                </a:lnTo>
                <a:lnTo>
                  <a:pt x="873" y="228"/>
                </a:lnTo>
                <a:lnTo>
                  <a:pt x="862" y="220"/>
                </a:lnTo>
                <a:lnTo>
                  <a:pt x="850" y="211"/>
                </a:lnTo>
                <a:lnTo>
                  <a:pt x="835" y="202"/>
                </a:lnTo>
                <a:lnTo>
                  <a:pt x="820" y="193"/>
                </a:lnTo>
                <a:lnTo>
                  <a:pt x="809" y="185"/>
                </a:lnTo>
                <a:lnTo>
                  <a:pt x="791" y="177"/>
                </a:lnTo>
                <a:lnTo>
                  <a:pt x="778" y="170"/>
                </a:lnTo>
                <a:lnTo>
                  <a:pt x="763" y="162"/>
                </a:lnTo>
                <a:lnTo>
                  <a:pt x="748" y="155"/>
                </a:lnTo>
                <a:lnTo>
                  <a:pt x="729" y="146"/>
                </a:lnTo>
                <a:lnTo>
                  <a:pt x="712" y="138"/>
                </a:lnTo>
                <a:lnTo>
                  <a:pt x="693" y="131"/>
                </a:lnTo>
                <a:lnTo>
                  <a:pt x="674" y="124"/>
                </a:lnTo>
                <a:lnTo>
                  <a:pt x="655" y="117"/>
                </a:lnTo>
                <a:lnTo>
                  <a:pt x="638" y="111"/>
                </a:lnTo>
                <a:lnTo>
                  <a:pt x="621" y="105"/>
                </a:lnTo>
                <a:lnTo>
                  <a:pt x="598" y="98"/>
                </a:lnTo>
                <a:lnTo>
                  <a:pt x="575" y="92"/>
                </a:lnTo>
                <a:lnTo>
                  <a:pt x="558" y="86"/>
                </a:lnTo>
                <a:lnTo>
                  <a:pt x="535" y="80"/>
                </a:lnTo>
                <a:lnTo>
                  <a:pt x="514" y="75"/>
                </a:lnTo>
                <a:lnTo>
                  <a:pt x="491" y="69"/>
                </a:lnTo>
                <a:lnTo>
                  <a:pt x="467" y="63"/>
                </a:lnTo>
                <a:lnTo>
                  <a:pt x="446" y="58"/>
                </a:lnTo>
                <a:lnTo>
                  <a:pt x="421" y="52"/>
                </a:lnTo>
                <a:lnTo>
                  <a:pt x="400" y="48"/>
                </a:lnTo>
                <a:lnTo>
                  <a:pt x="379" y="43"/>
                </a:lnTo>
                <a:lnTo>
                  <a:pt x="364" y="41"/>
                </a:lnTo>
                <a:lnTo>
                  <a:pt x="353" y="37"/>
                </a:lnTo>
                <a:lnTo>
                  <a:pt x="339" y="35"/>
                </a:lnTo>
                <a:lnTo>
                  <a:pt x="328" y="33"/>
                </a:lnTo>
                <a:lnTo>
                  <a:pt x="317" y="31"/>
                </a:lnTo>
                <a:lnTo>
                  <a:pt x="300" y="29"/>
                </a:lnTo>
                <a:lnTo>
                  <a:pt x="284" y="27"/>
                </a:lnTo>
                <a:lnTo>
                  <a:pt x="271" y="24"/>
                </a:lnTo>
                <a:lnTo>
                  <a:pt x="260" y="22"/>
                </a:lnTo>
                <a:lnTo>
                  <a:pt x="245" y="20"/>
                </a:lnTo>
                <a:lnTo>
                  <a:pt x="229" y="17"/>
                </a:lnTo>
                <a:lnTo>
                  <a:pt x="214" y="15"/>
                </a:lnTo>
                <a:lnTo>
                  <a:pt x="197" y="12"/>
                </a:lnTo>
                <a:lnTo>
                  <a:pt x="184" y="11"/>
                </a:lnTo>
                <a:lnTo>
                  <a:pt x="170" y="9"/>
                </a:lnTo>
                <a:lnTo>
                  <a:pt x="155" y="7"/>
                </a:lnTo>
                <a:lnTo>
                  <a:pt x="140" y="5"/>
                </a:lnTo>
                <a:lnTo>
                  <a:pt x="125" y="4"/>
                </a:lnTo>
                <a:lnTo>
                  <a:pt x="113" y="2"/>
                </a:lnTo>
                <a:lnTo>
                  <a:pt x="98" y="1"/>
                </a:lnTo>
              </a:path>
            </a:pathLst>
          </a:custGeom>
          <a:solidFill>
            <a:srgbClr val="DF0078"/>
          </a:solidFill>
          <a:ln w="9525" cap="rnd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32" name="Rectangle 4"/>
          <p:cNvSpPr>
            <a:spLocks noChangeArrowheads="1"/>
          </p:cNvSpPr>
          <p:nvPr/>
        </p:nvSpPr>
        <p:spPr bwMode="auto">
          <a:xfrm>
            <a:off x="0" y="6083300"/>
            <a:ext cx="9144000" cy="765175"/>
          </a:xfrm>
          <a:prstGeom prst="rect">
            <a:avLst/>
          </a:prstGeom>
          <a:solidFill>
            <a:srgbClr val="DF007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33" name="Line 7"/>
          <p:cNvSpPr>
            <a:spLocks noChangeShapeType="1"/>
          </p:cNvSpPr>
          <p:nvPr/>
        </p:nvSpPr>
        <p:spPr bwMode="auto">
          <a:xfrm>
            <a:off x="1258888" y="6453188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34" name="Text Box 8"/>
          <p:cNvSpPr txBox="1">
            <a:spLocks noChangeArrowheads="1"/>
          </p:cNvSpPr>
          <p:nvPr/>
        </p:nvSpPr>
        <p:spPr bwMode="auto">
          <a:xfrm>
            <a:off x="179388" y="6453188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/>
              <a:t>14/10/2013</a:t>
            </a:r>
          </a:p>
        </p:txBody>
      </p:sp>
      <p:sp>
        <p:nvSpPr>
          <p:cNvPr id="13335" name="Text Box 9"/>
          <p:cNvSpPr txBox="1">
            <a:spLocks noChangeArrowheads="1"/>
          </p:cNvSpPr>
          <p:nvPr/>
        </p:nvSpPr>
        <p:spPr bwMode="auto">
          <a:xfrm>
            <a:off x="1331913" y="6465888"/>
            <a:ext cx="3240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>
                <a:latin typeface="Humnst777 BT" charset="0"/>
              </a:rPr>
              <a:t>Partenariat Entreprises STID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0" y="6083300"/>
            <a:ext cx="9144000" cy="765175"/>
          </a:xfrm>
          <a:prstGeom prst="rect">
            <a:avLst/>
          </a:prstGeom>
          <a:solidFill>
            <a:srgbClr val="DF007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339" name="Line 6"/>
          <p:cNvSpPr>
            <a:spLocks noChangeShapeType="1"/>
          </p:cNvSpPr>
          <p:nvPr/>
        </p:nvSpPr>
        <p:spPr bwMode="auto">
          <a:xfrm>
            <a:off x="2124075" y="2603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340" name="Line 7"/>
          <p:cNvSpPr>
            <a:spLocks noChangeShapeType="1"/>
          </p:cNvSpPr>
          <p:nvPr/>
        </p:nvSpPr>
        <p:spPr bwMode="auto">
          <a:xfrm>
            <a:off x="1258888" y="6453188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341" name="Text Box 12"/>
          <p:cNvSpPr txBox="1">
            <a:spLocks noChangeArrowheads="1"/>
          </p:cNvSpPr>
          <p:nvPr/>
        </p:nvSpPr>
        <p:spPr bwMode="auto">
          <a:xfrm>
            <a:off x="-252413" y="115888"/>
            <a:ext cx="3059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4000">
                <a:latin typeface="Humnst777 Blk BT" charset="0"/>
              </a:rPr>
              <a:t>STID</a:t>
            </a:r>
          </a:p>
        </p:txBody>
      </p:sp>
      <p:sp>
        <p:nvSpPr>
          <p:cNvPr id="14342" name="Text Box 13"/>
          <p:cNvSpPr txBox="1">
            <a:spLocks noChangeArrowheads="1"/>
          </p:cNvSpPr>
          <p:nvPr/>
        </p:nvSpPr>
        <p:spPr bwMode="auto">
          <a:xfrm>
            <a:off x="2124075" y="333375"/>
            <a:ext cx="5761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>
                <a:solidFill>
                  <a:schemeClr val="bg2"/>
                </a:solidFill>
                <a:latin typeface="Humnst777 Cn BT" charset="0"/>
              </a:rPr>
              <a:t>STATISTIQUE ET INFORMATIQUE DECISIONNELLE</a:t>
            </a:r>
          </a:p>
        </p:txBody>
      </p:sp>
      <p:pic>
        <p:nvPicPr>
          <p:cNvPr id="14343" name="Picture 14" descr="logo_IUT_STID copi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3513"/>
            <a:ext cx="12255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79388" y="6453188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/>
              <a:t>14/10/2013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331913" y="6465888"/>
            <a:ext cx="3240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>
                <a:latin typeface="Humnst777 BT" charset="0"/>
              </a:rPr>
              <a:t>Partenariat Entreprises STID</a:t>
            </a:r>
          </a:p>
        </p:txBody>
      </p:sp>
      <p:sp>
        <p:nvSpPr>
          <p:cNvPr id="14346" name="Rectangle 2"/>
          <p:cNvSpPr txBox="1">
            <a:spLocks noChangeArrowheads="1"/>
          </p:cNvSpPr>
          <p:nvPr/>
        </p:nvSpPr>
        <p:spPr bwMode="auto">
          <a:xfrm>
            <a:off x="173038" y="842963"/>
            <a:ext cx="82804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800" b="1">
                <a:solidFill>
                  <a:srgbClr val="DF0078"/>
                </a:solidFill>
              </a:rPr>
              <a:t>Quel contenu de  formation ?</a:t>
            </a:r>
          </a:p>
        </p:txBody>
      </p:sp>
      <p:pic>
        <p:nvPicPr>
          <p:cNvPr id="14347" name="Picture 4" descr="cours_info2©jean_luc_me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" y="1844675"/>
            <a:ext cx="4968875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1989138"/>
            <a:ext cx="4457700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0" y="6083300"/>
            <a:ext cx="9144000" cy="765175"/>
          </a:xfrm>
          <a:prstGeom prst="rect">
            <a:avLst/>
          </a:prstGeom>
          <a:solidFill>
            <a:srgbClr val="DF007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363" name="Line 6"/>
          <p:cNvSpPr>
            <a:spLocks noChangeShapeType="1"/>
          </p:cNvSpPr>
          <p:nvPr/>
        </p:nvSpPr>
        <p:spPr bwMode="auto">
          <a:xfrm>
            <a:off x="2124075" y="2603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64" name="Line 7"/>
          <p:cNvSpPr>
            <a:spLocks noChangeShapeType="1"/>
          </p:cNvSpPr>
          <p:nvPr/>
        </p:nvSpPr>
        <p:spPr bwMode="auto">
          <a:xfrm>
            <a:off x="1258888" y="6453188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65" name="Text Box 12"/>
          <p:cNvSpPr txBox="1">
            <a:spLocks noChangeArrowheads="1"/>
          </p:cNvSpPr>
          <p:nvPr/>
        </p:nvSpPr>
        <p:spPr bwMode="auto">
          <a:xfrm>
            <a:off x="-252413" y="115888"/>
            <a:ext cx="3059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4000">
                <a:latin typeface="Humnst777 Blk BT" charset="0"/>
              </a:rPr>
              <a:t>STID</a:t>
            </a:r>
          </a:p>
        </p:txBody>
      </p:sp>
      <p:sp>
        <p:nvSpPr>
          <p:cNvPr id="15366" name="Text Box 13"/>
          <p:cNvSpPr txBox="1">
            <a:spLocks noChangeArrowheads="1"/>
          </p:cNvSpPr>
          <p:nvPr/>
        </p:nvSpPr>
        <p:spPr bwMode="auto">
          <a:xfrm>
            <a:off x="2124075" y="333375"/>
            <a:ext cx="5761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>
                <a:solidFill>
                  <a:schemeClr val="bg2"/>
                </a:solidFill>
                <a:latin typeface="Humnst777 Cn BT" charset="0"/>
              </a:rPr>
              <a:t>STATISTIQUE ET INFORMATIQUE DECISIONNELLE</a:t>
            </a:r>
          </a:p>
        </p:txBody>
      </p:sp>
      <p:pic>
        <p:nvPicPr>
          <p:cNvPr id="15367" name="Picture 14" descr="logo_IUT_STID copi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3513"/>
            <a:ext cx="12255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79388" y="6453188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/>
              <a:t>14/10/2013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331913" y="6465888"/>
            <a:ext cx="3240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>
                <a:latin typeface="Humnst777 BT" charset="0"/>
              </a:rPr>
              <a:t>Partenariat Entreprises STID</a:t>
            </a:r>
          </a:p>
        </p:txBody>
      </p:sp>
      <p:sp>
        <p:nvSpPr>
          <p:cNvPr id="15370" name="Rectangle 2"/>
          <p:cNvSpPr txBox="1">
            <a:spLocks noChangeArrowheads="1"/>
          </p:cNvSpPr>
          <p:nvPr/>
        </p:nvSpPr>
        <p:spPr bwMode="auto">
          <a:xfrm>
            <a:off x="179388" y="636588"/>
            <a:ext cx="82804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800" b="1">
                <a:solidFill>
                  <a:srgbClr val="DF0078"/>
                </a:solidFill>
              </a:rPr>
              <a:t>Les grands axes de la formation STID</a:t>
            </a: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76200" y="1341438"/>
            <a:ext cx="9067800" cy="43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fr-FR" sz="2000" dirty="0">
                <a:latin typeface="Humnst777 BT" charset="0"/>
              </a:rPr>
              <a:t>Une formation</a:t>
            </a:r>
            <a:r>
              <a:rPr lang="fr-FR" sz="2000" b="1" dirty="0">
                <a:latin typeface="Humnst777 BT" charset="0"/>
              </a:rPr>
              <a:t> générale :</a:t>
            </a:r>
          </a:p>
          <a:p>
            <a:pPr lvl="1">
              <a:spcBef>
                <a:spcPct val="20000"/>
              </a:spcBef>
              <a:buFont typeface="Wingdings" charset="0"/>
              <a:buChar char="Ø"/>
            </a:pPr>
            <a:r>
              <a:rPr lang="fr-FR" dirty="0">
                <a:latin typeface="Humnst777 BT" charset="0"/>
              </a:rPr>
              <a:t>Économie, Gestion, Anglais, Communication</a:t>
            </a:r>
          </a:p>
          <a:p>
            <a:pPr lvl="1" algn="ctr">
              <a:spcBef>
                <a:spcPct val="20000"/>
              </a:spcBef>
              <a:buFont typeface="Wingdings" charset="0"/>
              <a:buNone/>
            </a:pPr>
            <a:endParaRPr lang="fr-FR" dirty="0">
              <a:latin typeface="Humnst777 BT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fr-FR" sz="2000" dirty="0">
                <a:latin typeface="Humnst777 BT" charset="0"/>
              </a:rPr>
              <a:t>Une formation</a:t>
            </a:r>
            <a:r>
              <a:rPr lang="fr-FR" sz="2000" b="1" dirty="0">
                <a:latin typeface="Humnst777 BT" charset="0"/>
              </a:rPr>
              <a:t> spécialisée :</a:t>
            </a:r>
            <a:endParaRPr lang="fr-FR" sz="2000" dirty="0">
              <a:latin typeface="Humnst777 BT" charset="0"/>
            </a:endParaRPr>
          </a:p>
          <a:p>
            <a:pPr lvl="1">
              <a:spcBef>
                <a:spcPct val="20000"/>
              </a:spcBef>
              <a:buFont typeface="Wingdings" charset="0"/>
              <a:buChar char="Ø"/>
            </a:pPr>
            <a:r>
              <a:rPr lang="fr-FR" dirty="0">
                <a:latin typeface="Humnst777 BT" charset="0"/>
              </a:rPr>
              <a:t>Statistique, </a:t>
            </a:r>
            <a:r>
              <a:rPr lang="fr-FR" dirty="0" smtClean="0">
                <a:latin typeface="Humnst777 BT" charset="0"/>
              </a:rPr>
              <a:t>Informatique décisionnelle, Mathématiques </a:t>
            </a:r>
            <a:endParaRPr lang="fr-FR" dirty="0">
              <a:latin typeface="Humnst777 BT" charset="0"/>
            </a:endParaRPr>
          </a:p>
          <a:p>
            <a:pPr lvl="1">
              <a:spcBef>
                <a:spcPct val="20000"/>
              </a:spcBef>
              <a:buFont typeface="Wingdings" charset="0"/>
              <a:buChar char="Ø"/>
            </a:pPr>
            <a:endParaRPr lang="fr-FR" dirty="0">
              <a:latin typeface="Humnst777 BT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fr-FR" sz="2000" dirty="0">
                <a:latin typeface="Humnst777 BT" charset="0"/>
              </a:rPr>
              <a:t>Une formation </a:t>
            </a:r>
            <a:r>
              <a:rPr lang="fr-FR" sz="2000" b="1" dirty="0">
                <a:latin typeface="Humnst777 BT" charset="0"/>
              </a:rPr>
              <a:t>professionnelle :</a:t>
            </a:r>
          </a:p>
          <a:p>
            <a:pPr lvl="1">
              <a:spcBef>
                <a:spcPct val="20000"/>
              </a:spcBef>
              <a:buFont typeface="Wingdings" charset="0"/>
              <a:buChar char="Ø"/>
            </a:pPr>
            <a:r>
              <a:rPr lang="fr-FR" dirty="0">
                <a:latin typeface="Humnst777 BT" charset="0"/>
              </a:rPr>
              <a:t>Construction d</a:t>
            </a:r>
            <a:r>
              <a:rPr lang="ja-JP" altLang="fr-FR" dirty="0">
                <a:latin typeface="Humnst777 BT" charset="0"/>
              </a:rPr>
              <a:t>’</a:t>
            </a:r>
            <a:r>
              <a:rPr lang="fr-FR" dirty="0">
                <a:latin typeface="Humnst777 BT" charset="0"/>
              </a:rPr>
              <a:t>un projet professionnel</a:t>
            </a:r>
          </a:p>
          <a:p>
            <a:pPr lvl="1">
              <a:spcBef>
                <a:spcPct val="20000"/>
              </a:spcBef>
              <a:buFont typeface="Wingdings" charset="0"/>
              <a:buChar char="Ø"/>
            </a:pPr>
            <a:r>
              <a:rPr lang="fr-FR" b="1" dirty="0">
                <a:latin typeface="Humnst777 BT" charset="0"/>
              </a:rPr>
              <a:t>Forum entreprise</a:t>
            </a:r>
            <a:r>
              <a:rPr lang="fr-FR" dirty="0">
                <a:latin typeface="Humnst777 BT" charset="0"/>
              </a:rPr>
              <a:t> pour favoriser le recrutement en entreprise</a:t>
            </a:r>
          </a:p>
          <a:p>
            <a:pPr lvl="1">
              <a:spcBef>
                <a:spcPct val="20000"/>
              </a:spcBef>
              <a:buFont typeface="Wingdings" charset="0"/>
              <a:buChar char="Ø"/>
            </a:pPr>
            <a:r>
              <a:rPr lang="fr-FR" dirty="0">
                <a:latin typeface="Humnst777 BT" charset="0"/>
              </a:rPr>
              <a:t>Accompagnement pour réussir </a:t>
            </a:r>
            <a:r>
              <a:rPr lang="fr-FR" b="1" dirty="0">
                <a:latin typeface="Humnst777 BT" charset="0"/>
              </a:rPr>
              <a:t>l</a:t>
            </a:r>
            <a:r>
              <a:rPr lang="ja-JP" altLang="fr-FR" b="1" dirty="0">
                <a:latin typeface="Humnst777 BT" charset="0"/>
              </a:rPr>
              <a:t>’</a:t>
            </a:r>
            <a:r>
              <a:rPr lang="fr-FR" b="1" dirty="0">
                <a:latin typeface="Humnst777 BT" charset="0"/>
              </a:rPr>
              <a:t>insertion</a:t>
            </a:r>
            <a:r>
              <a:rPr lang="fr-FR" dirty="0">
                <a:latin typeface="Humnst777 BT" charset="0"/>
              </a:rPr>
              <a:t> en entreprise</a:t>
            </a:r>
            <a:endParaRPr lang="fr-FR" b="1" dirty="0">
              <a:latin typeface="Humnst777 BT" charset="0"/>
            </a:endParaRPr>
          </a:p>
          <a:p>
            <a:pPr lvl="1">
              <a:spcBef>
                <a:spcPct val="20000"/>
              </a:spcBef>
              <a:buFont typeface="Wingdings" charset="0"/>
              <a:buChar char="Ø"/>
            </a:pPr>
            <a:r>
              <a:rPr lang="fr-FR" dirty="0">
                <a:latin typeface="Humnst777 BT" charset="0"/>
              </a:rPr>
              <a:t>Un</a:t>
            </a:r>
            <a:r>
              <a:rPr lang="fr-FR" b="1" dirty="0">
                <a:latin typeface="Humnst777 BT" charset="0"/>
              </a:rPr>
              <a:t> stage de 7 semaines </a:t>
            </a:r>
            <a:r>
              <a:rPr lang="fr-FR" dirty="0">
                <a:latin typeface="Humnst777 BT" charset="0"/>
              </a:rPr>
              <a:t>en entreprise en 1ère année</a:t>
            </a:r>
          </a:p>
          <a:p>
            <a:pPr lvl="1">
              <a:spcBef>
                <a:spcPct val="20000"/>
              </a:spcBef>
              <a:buFont typeface="Wingdings" charset="0"/>
              <a:buChar char="Ø"/>
            </a:pPr>
            <a:r>
              <a:rPr lang="fr-FR" dirty="0">
                <a:latin typeface="Humnst777 BT" charset="0"/>
              </a:rPr>
              <a:t>Un </a:t>
            </a:r>
            <a:r>
              <a:rPr lang="fr-FR" b="1" dirty="0">
                <a:latin typeface="Humnst777 BT" charset="0"/>
              </a:rPr>
              <a:t>contrat d</a:t>
            </a:r>
            <a:r>
              <a:rPr lang="ja-JP" altLang="fr-FR" b="1" dirty="0">
                <a:latin typeface="Humnst777 BT" charset="0"/>
              </a:rPr>
              <a:t>’</a:t>
            </a:r>
            <a:r>
              <a:rPr lang="fr-FR" b="1" dirty="0">
                <a:latin typeface="Humnst777 BT" charset="0"/>
              </a:rPr>
              <a:t>alternance</a:t>
            </a:r>
            <a:r>
              <a:rPr lang="fr-FR" dirty="0">
                <a:latin typeface="Humnst777 BT" charset="0"/>
              </a:rPr>
              <a:t> de 13 mois en entreprise en 2ème année</a:t>
            </a:r>
          </a:p>
          <a:p>
            <a:pPr lvl="1" algn="ctr">
              <a:spcBef>
                <a:spcPct val="20000"/>
              </a:spcBef>
              <a:buFont typeface="Wingdings" charset="0"/>
              <a:buNone/>
            </a:pPr>
            <a:endParaRPr lang="fr-FR" dirty="0"/>
          </a:p>
        </p:txBody>
      </p:sp>
      <p:sp>
        <p:nvSpPr>
          <p:cNvPr id="15372" name="Text Box 8"/>
          <p:cNvSpPr txBox="1">
            <a:spLocks noChangeArrowheads="1"/>
          </p:cNvSpPr>
          <p:nvPr/>
        </p:nvSpPr>
        <p:spPr bwMode="auto">
          <a:xfrm>
            <a:off x="1276350" y="5607050"/>
            <a:ext cx="6443663" cy="457200"/>
          </a:xfrm>
          <a:prstGeom prst="rect">
            <a:avLst/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400" b="1">
                <a:solidFill>
                  <a:schemeClr val="bg1"/>
                </a:solidFill>
                <a:latin typeface="Humnst777 BT" charset="0"/>
              </a:rPr>
              <a:t>Ne pas confondre</a:t>
            </a:r>
            <a:r>
              <a:rPr lang="fr-FR" sz="2400">
                <a:solidFill>
                  <a:schemeClr val="bg1"/>
                </a:solidFill>
                <a:latin typeface="Humnst777 BT" charset="0"/>
              </a:rPr>
              <a:t> avec le DUT Informatique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0" y="6083300"/>
            <a:ext cx="9144000" cy="765175"/>
          </a:xfrm>
          <a:prstGeom prst="rect">
            <a:avLst/>
          </a:prstGeom>
          <a:solidFill>
            <a:srgbClr val="DF007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2124075" y="2603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8" name="Line 7"/>
          <p:cNvSpPr>
            <a:spLocks noChangeShapeType="1"/>
          </p:cNvSpPr>
          <p:nvPr/>
        </p:nvSpPr>
        <p:spPr bwMode="auto">
          <a:xfrm>
            <a:off x="1258888" y="6453188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9" name="Text Box 12"/>
          <p:cNvSpPr txBox="1">
            <a:spLocks noChangeArrowheads="1"/>
          </p:cNvSpPr>
          <p:nvPr/>
        </p:nvSpPr>
        <p:spPr bwMode="auto">
          <a:xfrm>
            <a:off x="-252413" y="115888"/>
            <a:ext cx="3059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4000">
                <a:latin typeface="Humnst777 Blk BT" charset="0"/>
              </a:rPr>
              <a:t>STID</a:t>
            </a:r>
          </a:p>
        </p:txBody>
      </p:sp>
      <p:sp>
        <p:nvSpPr>
          <p:cNvPr id="16390" name="Text Box 13"/>
          <p:cNvSpPr txBox="1">
            <a:spLocks noChangeArrowheads="1"/>
          </p:cNvSpPr>
          <p:nvPr/>
        </p:nvSpPr>
        <p:spPr bwMode="auto">
          <a:xfrm>
            <a:off x="2124075" y="333375"/>
            <a:ext cx="5761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>
                <a:solidFill>
                  <a:schemeClr val="bg2"/>
                </a:solidFill>
                <a:latin typeface="Humnst777 Cn BT" charset="0"/>
              </a:rPr>
              <a:t>STATISTIQUE ET INFORMATIQUE DECISIONNELLE</a:t>
            </a:r>
          </a:p>
        </p:txBody>
      </p:sp>
      <p:pic>
        <p:nvPicPr>
          <p:cNvPr id="16391" name="Picture 14" descr="logo_IUT_STID copi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3513"/>
            <a:ext cx="12255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79388" y="6453188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/>
              <a:t>14/10/2013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331913" y="6465888"/>
            <a:ext cx="3240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>
                <a:latin typeface="Humnst777 BT" charset="0"/>
              </a:rPr>
              <a:t>Partenariat Entreprises STID</a:t>
            </a:r>
          </a:p>
        </p:txBody>
      </p:sp>
      <p:sp>
        <p:nvSpPr>
          <p:cNvPr id="16394" name="Rectangle 2"/>
          <p:cNvSpPr txBox="1">
            <a:spLocks noChangeArrowheads="1"/>
          </p:cNvSpPr>
          <p:nvPr/>
        </p:nvSpPr>
        <p:spPr bwMode="auto">
          <a:xfrm>
            <a:off x="323850" y="682625"/>
            <a:ext cx="8280400" cy="576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800" b="1">
                <a:solidFill>
                  <a:srgbClr val="DF0078"/>
                </a:solidFill>
              </a:rPr>
              <a:t>Une formation autrement avec</a:t>
            </a:r>
          </a:p>
        </p:txBody>
      </p:sp>
      <p:sp>
        <p:nvSpPr>
          <p:cNvPr id="16395" name="Rectangle 3"/>
          <p:cNvSpPr txBox="1">
            <a:spLocks noChangeArrowheads="1"/>
          </p:cNvSpPr>
          <p:nvPr/>
        </p:nvSpPr>
        <p:spPr bwMode="auto">
          <a:xfrm>
            <a:off x="38100" y="1412875"/>
            <a:ext cx="9067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>
                <a:latin typeface="Humnst777 BT" charset="0"/>
              </a:rPr>
              <a:t>Un </a:t>
            </a:r>
            <a:r>
              <a:rPr lang="fr-FR" b="1">
                <a:latin typeface="Humnst777 BT" charset="0"/>
              </a:rPr>
              <a:t>stage de rentrée</a:t>
            </a:r>
            <a:r>
              <a:rPr lang="fr-FR">
                <a:latin typeface="Humnst777 BT" charset="0"/>
              </a:rPr>
              <a:t> intensif d</a:t>
            </a:r>
            <a:r>
              <a:rPr lang="ja-JP" altLang="fr-FR">
                <a:latin typeface="Humnst777 BT" charset="0"/>
              </a:rPr>
              <a:t>’</a:t>
            </a:r>
            <a:r>
              <a:rPr lang="fr-FR">
                <a:latin typeface="Humnst777 BT" charset="0"/>
              </a:rPr>
              <a:t>informatique, d</a:t>
            </a:r>
            <a:r>
              <a:rPr lang="ja-JP" altLang="fr-FR">
                <a:latin typeface="Humnst777 BT" charset="0"/>
              </a:rPr>
              <a:t>’</a:t>
            </a:r>
            <a:r>
              <a:rPr lang="fr-FR">
                <a:latin typeface="Humnst777 BT" charset="0"/>
              </a:rPr>
              <a:t>anglais, …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fr-FR">
              <a:latin typeface="Humnst777 BT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>
                <a:latin typeface="Humnst777 BT" charset="0"/>
              </a:rPr>
              <a:t>Des </a:t>
            </a:r>
            <a:r>
              <a:rPr lang="fr-FR" b="1">
                <a:latin typeface="Humnst777 BT" charset="0"/>
              </a:rPr>
              <a:t>enquêtes statistiques</a:t>
            </a:r>
            <a:r>
              <a:rPr lang="fr-FR">
                <a:latin typeface="Humnst777 BT" charset="0"/>
              </a:rPr>
              <a:t> et des </a:t>
            </a:r>
            <a:r>
              <a:rPr lang="fr-FR" b="1">
                <a:latin typeface="Humnst777 BT" charset="0"/>
              </a:rPr>
              <a:t>projets informatiques</a:t>
            </a:r>
            <a:r>
              <a:rPr lang="fr-FR">
                <a:latin typeface="Humnst777 BT" charset="0"/>
              </a:rPr>
              <a:t> pour répondre aux besoins des entreprises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fr-FR">
              <a:latin typeface="Humnst777 BT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>
                <a:latin typeface="Humnst777 BT" charset="0"/>
              </a:rPr>
              <a:t>Des </a:t>
            </a:r>
            <a:r>
              <a:rPr lang="fr-FR" b="1">
                <a:latin typeface="Humnst777 BT" charset="0"/>
              </a:rPr>
              <a:t>études de cas</a:t>
            </a:r>
            <a:r>
              <a:rPr lang="fr-FR">
                <a:latin typeface="Humnst777 BT" charset="0"/>
              </a:rPr>
              <a:t>, des jeux d</a:t>
            </a:r>
            <a:r>
              <a:rPr lang="ja-JP" altLang="fr-FR">
                <a:latin typeface="Humnst777 BT" charset="0"/>
              </a:rPr>
              <a:t>’</a:t>
            </a:r>
            <a:r>
              <a:rPr lang="fr-FR">
                <a:latin typeface="Humnst777 BT" charset="0"/>
              </a:rPr>
              <a:t>entreprise pour s</a:t>
            </a:r>
            <a:r>
              <a:rPr lang="ja-JP" altLang="fr-FR">
                <a:latin typeface="Humnst777 BT" charset="0"/>
              </a:rPr>
              <a:t>’</a:t>
            </a:r>
            <a:r>
              <a:rPr lang="fr-FR">
                <a:latin typeface="Humnst777 BT" charset="0"/>
              </a:rPr>
              <a:t>appuyer sur les réalités professionnelles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fr-FR">
              <a:latin typeface="Humnst777 BT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>
                <a:latin typeface="Humnst777 BT" charset="0"/>
              </a:rPr>
              <a:t>Un travail en groupe par </a:t>
            </a:r>
            <a:r>
              <a:rPr lang="fr-FR" b="1">
                <a:latin typeface="Humnst777 BT" charset="0"/>
              </a:rPr>
              <a:t>projet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fr-FR">
              <a:latin typeface="Humnst777 BT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>
                <a:latin typeface="Humnst777 BT" charset="0"/>
              </a:rPr>
              <a:t>Une utilisation des </a:t>
            </a:r>
            <a:r>
              <a:rPr lang="fr-FR" b="1">
                <a:latin typeface="Humnst777 BT" charset="0"/>
              </a:rPr>
              <a:t>situations de travail</a:t>
            </a:r>
            <a:r>
              <a:rPr lang="fr-FR">
                <a:latin typeface="Humnst777 BT" charset="0"/>
              </a:rPr>
              <a:t> pendant les cours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fr-FR">
              <a:latin typeface="Humnst777 BT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b="1">
                <a:latin typeface="Humnst777 BT" charset="0"/>
              </a:rPr>
              <a:t>25 %</a:t>
            </a:r>
            <a:r>
              <a:rPr lang="fr-FR">
                <a:latin typeface="Humnst777 BT" charset="0"/>
              </a:rPr>
              <a:t> des cours assurés par des professionnels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fr-FR">
              <a:latin typeface="Humnst777 BT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>
                <a:latin typeface="Humnst777 BT" charset="0"/>
              </a:rPr>
              <a:t>Un bureau du « partenariat entreprises » travaillant avec </a:t>
            </a:r>
            <a:r>
              <a:rPr lang="fr-FR" b="1">
                <a:latin typeface="Humnst777 BT" charset="0"/>
              </a:rPr>
              <a:t>un réseau de plus de 150 entreprises</a:t>
            </a:r>
          </a:p>
          <a:p>
            <a:pPr lvl="1" algn="ctr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endParaRPr lang="fr-F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0" y="6083300"/>
            <a:ext cx="9144000" cy="765175"/>
          </a:xfrm>
          <a:prstGeom prst="rect">
            <a:avLst/>
          </a:prstGeom>
          <a:solidFill>
            <a:srgbClr val="DF007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411" name="Line 6"/>
          <p:cNvSpPr>
            <a:spLocks noChangeShapeType="1"/>
          </p:cNvSpPr>
          <p:nvPr/>
        </p:nvSpPr>
        <p:spPr bwMode="auto">
          <a:xfrm>
            <a:off x="2124075" y="2603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412" name="Line 7"/>
          <p:cNvSpPr>
            <a:spLocks noChangeShapeType="1"/>
          </p:cNvSpPr>
          <p:nvPr/>
        </p:nvSpPr>
        <p:spPr bwMode="auto">
          <a:xfrm>
            <a:off x="1258888" y="6453188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413" name="Text Box 12"/>
          <p:cNvSpPr txBox="1">
            <a:spLocks noChangeArrowheads="1"/>
          </p:cNvSpPr>
          <p:nvPr/>
        </p:nvSpPr>
        <p:spPr bwMode="auto">
          <a:xfrm>
            <a:off x="-252413" y="115888"/>
            <a:ext cx="3059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4000">
                <a:latin typeface="Humnst777 Blk BT" charset="0"/>
              </a:rPr>
              <a:t>STID</a:t>
            </a:r>
          </a:p>
        </p:txBody>
      </p:sp>
      <p:sp>
        <p:nvSpPr>
          <p:cNvPr id="17414" name="Text Box 13"/>
          <p:cNvSpPr txBox="1">
            <a:spLocks noChangeArrowheads="1"/>
          </p:cNvSpPr>
          <p:nvPr/>
        </p:nvSpPr>
        <p:spPr bwMode="auto">
          <a:xfrm>
            <a:off x="2124075" y="333375"/>
            <a:ext cx="5761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>
                <a:solidFill>
                  <a:schemeClr val="bg2"/>
                </a:solidFill>
                <a:latin typeface="Humnst777 Cn BT" charset="0"/>
              </a:rPr>
              <a:t>STATISTIQUE ET INFORMATIQUE DECISIONNELLE</a:t>
            </a:r>
          </a:p>
        </p:txBody>
      </p:sp>
      <p:pic>
        <p:nvPicPr>
          <p:cNvPr id="17415" name="Picture 14" descr="logo_IUT_STID copi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3513"/>
            <a:ext cx="12255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79388" y="6453188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/>
              <a:t>14/10/2013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331913" y="6465888"/>
            <a:ext cx="3240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>
                <a:latin typeface="Humnst777 BT" charset="0"/>
              </a:rPr>
              <a:t>Partenariat Entreprises STID</a:t>
            </a:r>
          </a:p>
        </p:txBody>
      </p:sp>
      <p:sp>
        <p:nvSpPr>
          <p:cNvPr id="17418" name="Rectangle 2"/>
          <p:cNvSpPr txBox="1">
            <a:spLocks noChangeArrowheads="1"/>
          </p:cNvSpPr>
          <p:nvPr/>
        </p:nvSpPr>
        <p:spPr bwMode="auto">
          <a:xfrm>
            <a:off x="177800" y="636588"/>
            <a:ext cx="82804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800" b="1">
                <a:solidFill>
                  <a:srgbClr val="DF0078"/>
                </a:solidFill>
                <a:latin typeface="Humnst777 BT" charset="0"/>
                <a:cs typeface="Arial" charset="0"/>
              </a:rPr>
              <a:t>La première année :</a:t>
            </a:r>
            <a:br>
              <a:rPr lang="fr-FR" sz="2800" b="1">
                <a:solidFill>
                  <a:srgbClr val="DF0078"/>
                </a:solidFill>
                <a:latin typeface="Humnst777 BT" charset="0"/>
                <a:cs typeface="Arial" charset="0"/>
              </a:rPr>
            </a:br>
            <a:r>
              <a:rPr lang="fr-FR" sz="2800" b="1">
                <a:solidFill>
                  <a:srgbClr val="DF0078"/>
                </a:solidFill>
                <a:latin typeface="Humnst777 BT" charset="0"/>
                <a:cs typeface="Arial" charset="0"/>
              </a:rPr>
              <a:t>préparation de l</a:t>
            </a:r>
            <a:r>
              <a:rPr lang="ja-JP" altLang="fr-FR" sz="2800" b="1">
                <a:solidFill>
                  <a:srgbClr val="DF0078"/>
                </a:solidFill>
                <a:latin typeface="Humnst777 BT" charset="0"/>
                <a:cs typeface="Arial" charset="0"/>
              </a:rPr>
              <a:t>’</a:t>
            </a:r>
            <a:r>
              <a:rPr lang="fr-FR" sz="2800" b="1">
                <a:solidFill>
                  <a:srgbClr val="DF0078"/>
                </a:solidFill>
                <a:latin typeface="Humnst777 BT" charset="0"/>
                <a:cs typeface="Arial" charset="0"/>
              </a:rPr>
              <a:t>alternance</a:t>
            </a:r>
          </a:p>
        </p:txBody>
      </p:sp>
      <p:sp>
        <p:nvSpPr>
          <p:cNvPr id="17419" name="AutoShape 3114"/>
          <p:cNvSpPr>
            <a:spLocks noChangeArrowheads="1"/>
          </p:cNvSpPr>
          <p:nvPr/>
        </p:nvSpPr>
        <p:spPr bwMode="auto">
          <a:xfrm>
            <a:off x="4572000" y="1620838"/>
            <a:ext cx="2160588" cy="2286000"/>
          </a:xfrm>
          <a:prstGeom prst="pentagon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420" name="AutoShape 3107"/>
          <p:cNvSpPr>
            <a:spLocks noChangeArrowheads="1"/>
          </p:cNvSpPr>
          <p:nvPr/>
        </p:nvSpPr>
        <p:spPr bwMode="auto">
          <a:xfrm>
            <a:off x="1747838" y="3394075"/>
            <a:ext cx="6172200" cy="533400"/>
          </a:xfrm>
          <a:prstGeom prst="homePlate">
            <a:avLst>
              <a:gd name="adj" fmla="val 289286"/>
            </a:avLst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sz="2400" b="1">
                <a:solidFill>
                  <a:srgbClr val="0000CC"/>
                </a:solidFill>
                <a:latin typeface="Humnst777 BT" charset="0"/>
              </a:rPr>
              <a:t>   Prospection d </a:t>
            </a:r>
            <a:r>
              <a:rPr lang="ja-JP" altLang="fr-FR" sz="2400" b="1">
                <a:solidFill>
                  <a:srgbClr val="0000CC"/>
                </a:solidFill>
                <a:latin typeface="Humnst777 BT" charset="0"/>
              </a:rPr>
              <a:t>’</a:t>
            </a:r>
            <a:r>
              <a:rPr lang="fr-FR" sz="2400" b="1">
                <a:solidFill>
                  <a:srgbClr val="0000CC"/>
                </a:solidFill>
                <a:latin typeface="Humnst777 BT" charset="0"/>
              </a:rPr>
              <a:t>entreprises</a:t>
            </a:r>
          </a:p>
        </p:txBody>
      </p:sp>
      <p:sp>
        <p:nvSpPr>
          <p:cNvPr id="15" name="AutoShape 3096"/>
          <p:cNvSpPr>
            <a:spLocks noChangeArrowheads="1"/>
          </p:cNvSpPr>
          <p:nvPr/>
        </p:nvSpPr>
        <p:spPr bwMode="auto">
          <a:xfrm>
            <a:off x="71438" y="3429000"/>
            <a:ext cx="9036050" cy="1828800"/>
          </a:xfrm>
          <a:prstGeom prst="rightArrow">
            <a:avLst>
              <a:gd name="adj1" fmla="val 47222"/>
              <a:gd name="adj2" fmla="val 85708"/>
            </a:avLst>
          </a:prstGeom>
          <a:solidFill>
            <a:schemeClr val="accent1">
              <a:lumMod val="90000"/>
            </a:schemeClr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</a:endParaRPr>
          </a:p>
        </p:txBody>
      </p:sp>
      <p:sp>
        <p:nvSpPr>
          <p:cNvPr id="17422" name="Rectangle 3082"/>
          <p:cNvSpPr>
            <a:spLocks noChangeArrowheads="1"/>
          </p:cNvSpPr>
          <p:nvPr/>
        </p:nvSpPr>
        <p:spPr bwMode="auto">
          <a:xfrm>
            <a:off x="71438" y="4156075"/>
            <a:ext cx="167640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5929" tIns="42964" rIns="85929" bIns="42964">
            <a:spAutoFit/>
          </a:bodyPr>
          <a:lstStyle/>
          <a:p>
            <a:pPr defTabSz="854075"/>
            <a:r>
              <a:rPr lang="fr-FR" sz="2200">
                <a:latin typeface="Humnst777 BT" charset="0"/>
              </a:rPr>
              <a:t>Septembre</a:t>
            </a:r>
          </a:p>
        </p:txBody>
      </p:sp>
      <p:sp>
        <p:nvSpPr>
          <p:cNvPr id="17423" name="Rectangle 3083"/>
          <p:cNvSpPr>
            <a:spLocks noChangeArrowheads="1"/>
          </p:cNvSpPr>
          <p:nvPr/>
        </p:nvSpPr>
        <p:spPr bwMode="auto">
          <a:xfrm>
            <a:off x="3576638" y="4156075"/>
            <a:ext cx="106680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5929" tIns="42964" rIns="85929" bIns="42964">
            <a:spAutoFit/>
          </a:bodyPr>
          <a:lstStyle/>
          <a:p>
            <a:pPr defTabSz="854075"/>
            <a:r>
              <a:rPr lang="fr-FR" sz="2200">
                <a:latin typeface="Humnst777 BT" charset="0"/>
              </a:rPr>
              <a:t>Février</a:t>
            </a:r>
          </a:p>
        </p:txBody>
      </p:sp>
      <p:sp>
        <p:nvSpPr>
          <p:cNvPr id="17424" name="Rectangle 3085"/>
          <p:cNvSpPr>
            <a:spLocks noChangeArrowheads="1"/>
          </p:cNvSpPr>
          <p:nvPr/>
        </p:nvSpPr>
        <p:spPr bwMode="auto">
          <a:xfrm>
            <a:off x="1900238" y="4156075"/>
            <a:ext cx="1519237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5929" tIns="42964" rIns="85929" bIns="42964">
            <a:spAutoFit/>
          </a:bodyPr>
          <a:lstStyle/>
          <a:p>
            <a:pPr defTabSz="854075"/>
            <a:r>
              <a:rPr lang="fr-FR" sz="2200">
                <a:latin typeface="Humnst777 BT" charset="0"/>
              </a:rPr>
              <a:t>Décembre</a:t>
            </a:r>
          </a:p>
        </p:txBody>
      </p:sp>
      <p:sp>
        <p:nvSpPr>
          <p:cNvPr id="17425" name="Rectangle 3086"/>
          <p:cNvSpPr>
            <a:spLocks noChangeArrowheads="1"/>
          </p:cNvSpPr>
          <p:nvPr/>
        </p:nvSpPr>
        <p:spPr bwMode="auto">
          <a:xfrm>
            <a:off x="5938838" y="4156075"/>
            <a:ext cx="68580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5929" tIns="42964" rIns="85929" bIns="42964">
            <a:spAutoFit/>
          </a:bodyPr>
          <a:lstStyle/>
          <a:p>
            <a:pPr defTabSz="854075"/>
            <a:r>
              <a:rPr lang="fr-FR" sz="2200">
                <a:latin typeface="Humnst777 BT" charset="0"/>
              </a:rPr>
              <a:t>Mai</a:t>
            </a:r>
          </a:p>
        </p:txBody>
      </p:sp>
      <p:sp>
        <p:nvSpPr>
          <p:cNvPr id="17426" name="Rectangle 3087"/>
          <p:cNvSpPr>
            <a:spLocks noChangeArrowheads="1"/>
          </p:cNvSpPr>
          <p:nvPr/>
        </p:nvSpPr>
        <p:spPr bwMode="auto">
          <a:xfrm>
            <a:off x="4872038" y="4156075"/>
            <a:ext cx="83820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5929" tIns="42964" rIns="85929" bIns="42964">
            <a:spAutoFit/>
          </a:bodyPr>
          <a:lstStyle/>
          <a:p>
            <a:pPr defTabSz="854075"/>
            <a:r>
              <a:rPr lang="fr-FR" sz="2200">
                <a:latin typeface="Humnst777 BT" charset="0"/>
              </a:rPr>
              <a:t>Avril</a:t>
            </a:r>
          </a:p>
        </p:txBody>
      </p:sp>
      <p:sp>
        <p:nvSpPr>
          <p:cNvPr id="17427" name="Rectangle 3100"/>
          <p:cNvSpPr txBox="1">
            <a:spLocks noChangeArrowheads="1"/>
          </p:cNvSpPr>
          <p:nvPr/>
        </p:nvSpPr>
        <p:spPr bwMode="auto">
          <a:xfrm>
            <a:off x="6853238" y="4156075"/>
            <a:ext cx="7810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540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8540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540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540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540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200">
                <a:latin typeface="Humnst777 BT" charset="0"/>
              </a:rPr>
              <a:t>Juin</a:t>
            </a:r>
          </a:p>
        </p:txBody>
      </p:sp>
      <p:sp>
        <p:nvSpPr>
          <p:cNvPr id="17428" name="AutoShape 3117"/>
          <p:cNvSpPr>
            <a:spLocks noChangeArrowheads="1"/>
          </p:cNvSpPr>
          <p:nvPr/>
        </p:nvSpPr>
        <p:spPr bwMode="auto">
          <a:xfrm>
            <a:off x="106363" y="2779713"/>
            <a:ext cx="4724400" cy="561975"/>
          </a:xfrm>
          <a:prstGeom prst="homePlate">
            <a:avLst>
              <a:gd name="adj" fmla="val 210169"/>
            </a:avLst>
          </a:prstGeom>
          <a:solidFill>
            <a:srgbClr val="33CCCC"/>
          </a:solidFill>
          <a:ln w="9525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000" b="1">
                <a:solidFill>
                  <a:srgbClr val="0000CC"/>
                </a:solidFill>
                <a:latin typeface="Humnst777 BT" charset="0"/>
              </a:rPr>
              <a:t>Projet Personnel et Professionnel</a:t>
            </a:r>
            <a:endParaRPr lang="fr-FR" sz="2000" b="1">
              <a:latin typeface="Humnst777 BT" charset="0"/>
            </a:endParaRPr>
          </a:p>
        </p:txBody>
      </p:sp>
      <p:sp>
        <p:nvSpPr>
          <p:cNvPr id="17429" name="Oval 3130"/>
          <p:cNvSpPr>
            <a:spLocks noChangeArrowheads="1"/>
          </p:cNvSpPr>
          <p:nvPr/>
        </p:nvSpPr>
        <p:spPr bwMode="auto">
          <a:xfrm>
            <a:off x="3275013" y="5013325"/>
            <a:ext cx="1584325" cy="935038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b="1">
                <a:solidFill>
                  <a:schemeClr val="bg1"/>
                </a:solidFill>
                <a:latin typeface="Humnst777 BT" charset="0"/>
              </a:rPr>
              <a:t>Jury du S1</a:t>
            </a:r>
          </a:p>
        </p:txBody>
      </p:sp>
      <p:sp>
        <p:nvSpPr>
          <p:cNvPr id="17430" name="Oval 3131"/>
          <p:cNvSpPr>
            <a:spLocks noChangeArrowheads="1"/>
          </p:cNvSpPr>
          <p:nvPr/>
        </p:nvSpPr>
        <p:spPr bwMode="auto">
          <a:xfrm>
            <a:off x="6372225" y="5013325"/>
            <a:ext cx="1727200" cy="935038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b="1">
                <a:solidFill>
                  <a:schemeClr val="bg1"/>
                </a:solidFill>
                <a:latin typeface="Humnst777 BT" charset="0"/>
              </a:rPr>
              <a:t>Jury du </a:t>
            </a:r>
          </a:p>
          <a:p>
            <a:pPr algn="ctr"/>
            <a:r>
              <a:rPr lang="fr-FR" b="1">
                <a:solidFill>
                  <a:schemeClr val="bg1"/>
                </a:solidFill>
                <a:latin typeface="Humnst777 BT" charset="0"/>
              </a:rPr>
              <a:t>S2</a:t>
            </a:r>
            <a:endParaRPr lang="fr-FR">
              <a:latin typeface="Humnst777 BT" charset="0"/>
            </a:endParaRPr>
          </a:p>
        </p:txBody>
      </p:sp>
      <p:sp>
        <p:nvSpPr>
          <p:cNvPr id="17431" name="Text Box 3113"/>
          <p:cNvSpPr txBox="1">
            <a:spLocks noChangeArrowheads="1"/>
          </p:cNvSpPr>
          <p:nvPr/>
        </p:nvSpPr>
        <p:spPr bwMode="auto">
          <a:xfrm>
            <a:off x="4957763" y="2368550"/>
            <a:ext cx="15049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400" b="1">
                <a:solidFill>
                  <a:srgbClr val="0000CC"/>
                </a:solidFill>
                <a:latin typeface="Times New Roman" charset="0"/>
              </a:rPr>
              <a:t>Stage en </a:t>
            </a:r>
          </a:p>
          <a:p>
            <a:pPr algn="ctr" eaLnBrk="1" hangingPunct="1"/>
            <a:r>
              <a:rPr lang="fr-FR" sz="2400" b="1">
                <a:solidFill>
                  <a:srgbClr val="0000CC"/>
                </a:solidFill>
                <a:latin typeface="Times New Roman" charset="0"/>
              </a:rPr>
              <a:t>entreprise</a:t>
            </a:r>
            <a:endParaRPr lang="fr-FR" sz="2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0" y="6083300"/>
            <a:ext cx="9144000" cy="765175"/>
          </a:xfrm>
          <a:prstGeom prst="rect">
            <a:avLst/>
          </a:prstGeom>
          <a:solidFill>
            <a:srgbClr val="DF007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435" name="Line 6"/>
          <p:cNvSpPr>
            <a:spLocks noChangeShapeType="1"/>
          </p:cNvSpPr>
          <p:nvPr/>
        </p:nvSpPr>
        <p:spPr bwMode="auto">
          <a:xfrm>
            <a:off x="2124075" y="2603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36" name="Line 7"/>
          <p:cNvSpPr>
            <a:spLocks noChangeShapeType="1"/>
          </p:cNvSpPr>
          <p:nvPr/>
        </p:nvSpPr>
        <p:spPr bwMode="auto">
          <a:xfrm>
            <a:off x="1258888" y="6453188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37" name="Text Box 12"/>
          <p:cNvSpPr txBox="1">
            <a:spLocks noChangeArrowheads="1"/>
          </p:cNvSpPr>
          <p:nvPr/>
        </p:nvSpPr>
        <p:spPr bwMode="auto">
          <a:xfrm>
            <a:off x="-252413" y="115888"/>
            <a:ext cx="3059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4000">
                <a:latin typeface="Humnst777 Blk BT" charset="0"/>
              </a:rPr>
              <a:t>STID</a:t>
            </a:r>
          </a:p>
        </p:txBody>
      </p:sp>
      <p:sp>
        <p:nvSpPr>
          <p:cNvPr id="18438" name="Text Box 13"/>
          <p:cNvSpPr txBox="1">
            <a:spLocks noChangeArrowheads="1"/>
          </p:cNvSpPr>
          <p:nvPr/>
        </p:nvSpPr>
        <p:spPr bwMode="auto">
          <a:xfrm>
            <a:off x="2124075" y="333375"/>
            <a:ext cx="5761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>
                <a:solidFill>
                  <a:schemeClr val="bg2"/>
                </a:solidFill>
                <a:latin typeface="Humnst777 Cn BT" charset="0"/>
              </a:rPr>
              <a:t>STATISTIQUE ET INFORMATIQUE DECISIONNELLE</a:t>
            </a:r>
          </a:p>
        </p:txBody>
      </p:sp>
      <p:pic>
        <p:nvPicPr>
          <p:cNvPr id="18439" name="Picture 14" descr="logo_IUT_STID copi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3513"/>
            <a:ext cx="12255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79388" y="6453188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/>
              <a:t>14/10/2013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331913" y="6465888"/>
            <a:ext cx="3240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>
                <a:latin typeface="Humnst777 BT" charset="0"/>
              </a:rPr>
              <a:t>Partenariat Entreprises STID</a:t>
            </a:r>
          </a:p>
        </p:txBody>
      </p:sp>
      <p:sp>
        <p:nvSpPr>
          <p:cNvPr id="18442" name="Rectangle 2"/>
          <p:cNvSpPr txBox="1">
            <a:spLocks noChangeArrowheads="1"/>
          </p:cNvSpPr>
          <p:nvPr/>
        </p:nvSpPr>
        <p:spPr bwMode="auto">
          <a:xfrm>
            <a:off x="998538" y="638175"/>
            <a:ext cx="8280400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800" b="1">
                <a:solidFill>
                  <a:srgbClr val="DF0078"/>
                </a:solidFill>
                <a:latin typeface="Humnst777 Blk BT" charset="0"/>
              </a:rPr>
              <a:t>La deuxième année en alternance : </a:t>
            </a:r>
            <a:br>
              <a:rPr lang="fr-FR" sz="2800" b="1">
                <a:solidFill>
                  <a:srgbClr val="DF0078"/>
                </a:solidFill>
                <a:latin typeface="Humnst777 Blk BT" charset="0"/>
              </a:rPr>
            </a:br>
            <a:r>
              <a:rPr lang="fr-FR" sz="2800" b="1">
                <a:solidFill>
                  <a:srgbClr val="DF0078"/>
                </a:solidFill>
                <a:latin typeface="Humnst777 Blk BT" charset="0"/>
              </a:rPr>
              <a:t>accompagnement de l</a:t>
            </a:r>
            <a:r>
              <a:rPr lang="ja-JP" altLang="fr-FR" sz="2800" b="1">
                <a:solidFill>
                  <a:srgbClr val="DF0078"/>
                </a:solidFill>
                <a:latin typeface="Humnst777 Blk BT" charset="0"/>
              </a:rPr>
              <a:t>’</a:t>
            </a:r>
            <a:r>
              <a:rPr lang="fr-FR" sz="2800" b="1">
                <a:solidFill>
                  <a:srgbClr val="DF0078"/>
                </a:solidFill>
                <a:latin typeface="Humnst777 Blk BT" charset="0"/>
              </a:rPr>
              <a:t>alternance</a:t>
            </a: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304800" y="3032125"/>
            <a:ext cx="1890713" cy="939800"/>
          </a:xfrm>
          <a:prstGeom prst="flowChart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/>
            <a:endParaRPr lang="en-US" sz="1600" b="1">
              <a:latin typeface="Humnst777 BT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2438400" y="3032125"/>
            <a:ext cx="1900238" cy="9398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/>
            <a:endParaRPr lang="en-US" sz="2400">
              <a:latin typeface="Humnst777 BT" charset="0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4572000" y="3032125"/>
            <a:ext cx="1828800" cy="939800"/>
          </a:xfrm>
          <a:prstGeom prst="flowChartProcess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/>
            <a:endParaRPr lang="en-US" sz="2400">
              <a:latin typeface="Humnst777 BT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6589713" y="3032125"/>
            <a:ext cx="2376487" cy="939800"/>
          </a:xfrm>
          <a:prstGeom prst="homePlate">
            <a:avLst>
              <a:gd name="adj" fmla="val 6891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/>
            <a:endParaRPr lang="en-US" sz="2400">
              <a:latin typeface="Humnst777 BT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-36513" y="3236913"/>
            <a:ext cx="1295401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400" b="1" i="1">
                <a:latin typeface="Humnst777 BT" charset="0"/>
              </a:rPr>
              <a:t>Sept. </a:t>
            </a:r>
            <a:endParaRPr lang="fr-FR" sz="2400">
              <a:latin typeface="Humnst777 BT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905000" y="3249613"/>
            <a:ext cx="1295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400" b="1" i="1">
                <a:latin typeface="Humnst777 BT" charset="0"/>
              </a:rPr>
              <a:t>Déc. </a:t>
            </a:r>
            <a:endParaRPr lang="fr-FR" sz="2400">
              <a:latin typeface="Humnst777 BT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962400" y="3249613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400" b="1" i="1">
                <a:latin typeface="Humnst777 BT" charset="0"/>
              </a:rPr>
              <a:t>Mars </a:t>
            </a:r>
            <a:endParaRPr lang="fr-FR" sz="2400">
              <a:latin typeface="Humnst777 BT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867400" y="3249613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400" b="1" i="1">
                <a:latin typeface="Humnst777 BT" charset="0"/>
              </a:rPr>
              <a:t>Juin </a:t>
            </a:r>
            <a:endParaRPr lang="fr-FR" sz="2400">
              <a:latin typeface="Humnst777 BT" charset="0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8001000" y="3249613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400" b="1" i="1">
                <a:latin typeface="Humnst777 BT" charset="0"/>
              </a:rPr>
              <a:t>Sept. </a:t>
            </a:r>
          </a:p>
        </p:txBody>
      </p:sp>
      <p:sp>
        <p:nvSpPr>
          <p:cNvPr id="18452" name="Line 16"/>
          <p:cNvSpPr>
            <a:spLocks noChangeShapeType="1"/>
          </p:cNvSpPr>
          <p:nvPr/>
        </p:nvSpPr>
        <p:spPr bwMode="auto">
          <a:xfrm flipV="1">
            <a:off x="304800" y="2238375"/>
            <a:ext cx="0" cy="722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453" name="Text Box 17"/>
          <p:cNvSpPr txBox="1">
            <a:spLocks noChangeArrowheads="1"/>
          </p:cNvSpPr>
          <p:nvPr/>
        </p:nvSpPr>
        <p:spPr bwMode="auto">
          <a:xfrm>
            <a:off x="0" y="1635125"/>
            <a:ext cx="160020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b="1">
                <a:latin typeface="Humnst777 BT" charset="0"/>
              </a:rPr>
              <a:t>Contrat d</a:t>
            </a:r>
            <a:r>
              <a:rPr lang="ja-JP" altLang="fr-FR" b="1">
                <a:latin typeface="Humnst777 BT" charset="0"/>
              </a:rPr>
              <a:t>’</a:t>
            </a:r>
            <a:r>
              <a:rPr lang="fr-FR" b="1">
                <a:latin typeface="Humnst777 BT" charset="0"/>
              </a:rPr>
              <a:t>objectifs</a:t>
            </a:r>
          </a:p>
          <a:p>
            <a:pPr eaLnBrk="1" hangingPunct="1"/>
            <a:endParaRPr lang="fr-FR" sz="1400" b="1">
              <a:latin typeface="Humnst777 BT" charset="0"/>
            </a:endParaRPr>
          </a:p>
        </p:txBody>
      </p:sp>
      <p:sp>
        <p:nvSpPr>
          <p:cNvPr id="18454" name="Line 19"/>
          <p:cNvSpPr>
            <a:spLocks noChangeShapeType="1"/>
          </p:cNvSpPr>
          <p:nvPr/>
        </p:nvSpPr>
        <p:spPr bwMode="auto">
          <a:xfrm flipV="1">
            <a:off x="2339975" y="2238375"/>
            <a:ext cx="0" cy="722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455" name="Text Box 20"/>
          <p:cNvSpPr txBox="1">
            <a:spLocks noChangeArrowheads="1"/>
          </p:cNvSpPr>
          <p:nvPr/>
        </p:nvSpPr>
        <p:spPr bwMode="auto">
          <a:xfrm>
            <a:off x="1905000" y="1636713"/>
            <a:ext cx="16002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b="1">
                <a:latin typeface="Humnst777 BT" charset="0"/>
              </a:rPr>
              <a:t>1ère évaluation</a:t>
            </a:r>
          </a:p>
        </p:txBody>
      </p:sp>
      <p:sp>
        <p:nvSpPr>
          <p:cNvPr id="18456" name="Line 22"/>
          <p:cNvSpPr>
            <a:spLocks noChangeShapeType="1"/>
          </p:cNvSpPr>
          <p:nvPr/>
        </p:nvSpPr>
        <p:spPr bwMode="auto">
          <a:xfrm flipV="1">
            <a:off x="4427538" y="2238375"/>
            <a:ext cx="0" cy="722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457" name="Text Box 23"/>
          <p:cNvSpPr txBox="1">
            <a:spLocks noChangeArrowheads="1"/>
          </p:cNvSpPr>
          <p:nvPr/>
        </p:nvSpPr>
        <p:spPr bwMode="auto">
          <a:xfrm>
            <a:off x="4051300" y="1635125"/>
            <a:ext cx="160020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b="1">
                <a:latin typeface="Humnst777 BT" charset="0"/>
              </a:rPr>
              <a:t>2ème évaluation</a:t>
            </a:r>
          </a:p>
          <a:p>
            <a:pPr eaLnBrk="1" hangingPunct="1"/>
            <a:endParaRPr lang="fr-FR" sz="1400" b="1">
              <a:latin typeface="Humnst777 BT" charset="0"/>
            </a:endParaRPr>
          </a:p>
        </p:txBody>
      </p:sp>
      <p:sp>
        <p:nvSpPr>
          <p:cNvPr id="18458" name="Line 25"/>
          <p:cNvSpPr>
            <a:spLocks noChangeShapeType="1"/>
          </p:cNvSpPr>
          <p:nvPr/>
        </p:nvSpPr>
        <p:spPr bwMode="auto">
          <a:xfrm flipV="1">
            <a:off x="6505575" y="2211388"/>
            <a:ext cx="0" cy="722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459" name="Text Box 26"/>
          <p:cNvSpPr txBox="1">
            <a:spLocks noChangeArrowheads="1"/>
          </p:cNvSpPr>
          <p:nvPr/>
        </p:nvSpPr>
        <p:spPr bwMode="auto">
          <a:xfrm>
            <a:off x="6092825" y="1635125"/>
            <a:ext cx="160020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b="1">
                <a:latin typeface="Humnst777 BT" charset="0"/>
              </a:rPr>
              <a:t>3ème évaluation</a:t>
            </a:r>
          </a:p>
          <a:p>
            <a:pPr eaLnBrk="1" hangingPunct="1"/>
            <a:endParaRPr lang="fr-FR" sz="1400" b="1">
              <a:latin typeface="Humnst777 BT" charset="0"/>
            </a:endParaRPr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 flipV="1">
            <a:off x="8458200" y="2238375"/>
            <a:ext cx="0" cy="722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7885113" y="1635125"/>
            <a:ext cx="160020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b="1">
                <a:latin typeface="Humnst777 BT" charset="0"/>
              </a:rPr>
              <a:t>4ème évaluation</a:t>
            </a:r>
          </a:p>
          <a:p>
            <a:pPr eaLnBrk="1" hangingPunct="1"/>
            <a:endParaRPr lang="fr-FR" sz="1400" b="1">
              <a:latin typeface="Humnst777 BT" charset="0"/>
            </a:endParaRPr>
          </a:p>
        </p:txBody>
      </p:sp>
      <p:sp>
        <p:nvSpPr>
          <p:cNvPr id="18462" name="Line 34"/>
          <p:cNvSpPr>
            <a:spLocks noChangeShapeType="1"/>
          </p:cNvSpPr>
          <p:nvPr/>
        </p:nvSpPr>
        <p:spPr bwMode="auto">
          <a:xfrm flipV="1">
            <a:off x="8458200" y="400526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463" name="Text Box 35"/>
          <p:cNvSpPr txBox="1">
            <a:spLocks noChangeArrowheads="1"/>
          </p:cNvSpPr>
          <p:nvPr/>
        </p:nvSpPr>
        <p:spPr bwMode="auto">
          <a:xfrm>
            <a:off x="8001000" y="4513263"/>
            <a:ext cx="12557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b="1">
                <a:latin typeface="Humnst777 BT" charset="0"/>
              </a:rPr>
              <a:t>Jury du S4</a:t>
            </a:r>
          </a:p>
        </p:txBody>
      </p:sp>
      <p:sp>
        <p:nvSpPr>
          <p:cNvPr id="18464" name="Text Box 38"/>
          <p:cNvSpPr txBox="1">
            <a:spLocks noChangeArrowheads="1"/>
          </p:cNvSpPr>
          <p:nvPr/>
        </p:nvSpPr>
        <p:spPr bwMode="auto">
          <a:xfrm>
            <a:off x="325438" y="4941888"/>
            <a:ext cx="7086600" cy="968375"/>
          </a:xfrm>
          <a:prstGeom prst="rect">
            <a:avLst/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900" b="1">
                <a:latin typeface="Humnst777 BT" charset="0"/>
              </a:rPr>
              <a:t>Une 2ème année de 13 mois</a:t>
            </a:r>
          </a:p>
          <a:p>
            <a:pPr eaLnBrk="1" hangingPunct="1"/>
            <a:r>
              <a:rPr lang="fr-FR" sz="1900" b="1">
                <a:latin typeface="Humnst777 BT" charset="0"/>
              </a:rPr>
              <a:t>Alternance 15 jours / 15 jours</a:t>
            </a:r>
          </a:p>
          <a:p>
            <a:pPr eaLnBrk="1" hangingPunct="1"/>
            <a:r>
              <a:rPr lang="fr-FR" sz="1900" b="1">
                <a:latin typeface="Humnst777 BT" charset="0"/>
              </a:rPr>
              <a:t>24 semaines à l</a:t>
            </a:r>
            <a:r>
              <a:rPr lang="ja-JP" altLang="fr-FR" sz="1900" b="1">
                <a:latin typeface="Humnst777 BT" charset="0"/>
              </a:rPr>
              <a:t>’</a:t>
            </a:r>
            <a:r>
              <a:rPr lang="fr-FR" sz="1900" b="1">
                <a:latin typeface="Humnst777 BT" charset="0"/>
              </a:rPr>
              <a:t>IUT et 32 semaines en entreprise</a:t>
            </a:r>
          </a:p>
        </p:txBody>
      </p:sp>
      <p:sp>
        <p:nvSpPr>
          <p:cNvPr id="18465" name="Line 40"/>
          <p:cNvSpPr>
            <a:spLocks noChangeShapeType="1"/>
          </p:cNvSpPr>
          <p:nvPr/>
        </p:nvSpPr>
        <p:spPr bwMode="auto">
          <a:xfrm flipH="1" flipV="1">
            <a:off x="4262438" y="4005263"/>
            <a:ext cx="1270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466" name="Text Box 41"/>
          <p:cNvSpPr txBox="1">
            <a:spLocks noChangeArrowheads="1"/>
          </p:cNvSpPr>
          <p:nvPr/>
        </p:nvSpPr>
        <p:spPr bwMode="auto">
          <a:xfrm>
            <a:off x="3709988" y="4318000"/>
            <a:ext cx="125571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b="1">
                <a:latin typeface="Humnst777 BT" charset="0"/>
              </a:rPr>
              <a:t>Jury du S3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6" name="Rectangle 2"/>
          <p:cNvSpPr txBox="1">
            <a:spLocks noChangeArrowheads="1"/>
          </p:cNvSpPr>
          <p:nvPr/>
        </p:nvSpPr>
        <p:spPr bwMode="auto">
          <a:xfrm>
            <a:off x="82550" y="693738"/>
            <a:ext cx="90614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800" b="1" dirty="0">
                <a:solidFill>
                  <a:srgbClr val="DF0078"/>
                </a:solidFill>
                <a:latin typeface="Humnst777 BT" charset="0"/>
              </a:rPr>
              <a:t>Programme Pédagogique </a:t>
            </a:r>
            <a:r>
              <a:rPr lang="fr-FR" sz="2800" b="1" dirty="0" smtClean="0">
                <a:solidFill>
                  <a:srgbClr val="DF0078"/>
                </a:solidFill>
                <a:latin typeface="Humnst777 BT" charset="0"/>
              </a:rPr>
              <a:t>STID Bron </a:t>
            </a:r>
            <a:r>
              <a:rPr lang="fr-FR" sz="2800" b="1" dirty="0">
                <a:solidFill>
                  <a:srgbClr val="DF0078"/>
                </a:solidFill>
                <a:latin typeface="Humnst777 BT" charset="0"/>
              </a:rPr>
              <a:t/>
            </a:r>
            <a:br>
              <a:rPr lang="fr-FR" sz="2800" b="1" dirty="0">
                <a:solidFill>
                  <a:srgbClr val="DF0078"/>
                </a:solidFill>
                <a:latin typeface="Humnst777 BT" charset="0"/>
              </a:rPr>
            </a:br>
            <a:r>
              <a:rPr lang="fr-FR" sz="2800" dirty="0">
                <a:solidFill>
                  <a:srgbClr val="DF0078"/>
                </a:solidFill>
                <a:latin typeface="Humnst777 BT" charset="0"/>
              </a:rPr>
              <a:t>1ère année S1</a:t>
            </a:r>
          </a:p>
        </p:txBody>
      </p:sp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0" y="6083300"/>
            <a:ext cx="9144000" cy="765175"/>
          </a:xfrm>
          <a:prstGeom prst="rect">
            <a:avLst/>
          </a:prstGeom>
          <a:solidFill>
            <a:srgbClr val="DF007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459" name="Line 6"/>
          <p:cNvSpPr>
            <a:spLocks noChangeShapeType="1"/>
          </p:cNvSpPr>
          <p:nvPr/>
        </p:nvSpPr>
        <p:spPr bwMode="auto">
          <a:xfrm>
            <a:off x="2124075" y="2603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60" name="Line 7"/>
          <p:cNvSpPr>
            <a:spLocks noChangeShapeType="1"/>
          </p:cNvSpPr>
          <p:nvPr/>
        </p:nvSpPr>
        <p:spPr bwMode="auto">
          <a:xfrm>
            <a:off x="1258888" y="6453188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61" name="Text Box 12"/>
          <p:cNvSpPr txBox="1">
            <a:spLocks noChangeArrowheads="1"/>
          </p:cNvSpPr>
          <p:nvPr/>
        </p:nvSpPr>
        <p:spPr bwMode="auto">
          <a:xfrm>
            <a:off x="-252413" y="115888"/>
            <a:ext cx="3059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4000">
                <a:latin typeface="Humnst777 Blk BT" charset="0"/>
              </a:rPr>
              <a:t>STID</a:t>
            </a:r>
          </a:p>
        </p:txBody>
      </p:sp>
      <p:sp>
        <p:nvSpPr>
          <p:cNvPr id="19462" name="Text Box 13"/>
          <p:cNvSpPr txBox="1">
            <a:spLocks noChangeArrowheads="1"/>
          </p:cNvSpPr>
          <p:nvPr/>
        </p:nvSpPr>
        <p:spPr bwMode="auto">
          <a:xfrm>
            <a:off x="2124075" y="333375"/>
            <a:ext cx="5761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>
                <a:solidFill>
                  <a:schemeClr val="bg2"/>
                </a:solidFill>
                <a:latin typeface="Humnst777 Cn BT" charset="0"/>
              </a:rPr>
              <a:t>STATISTIQUE ET INFORMATIQUE DECISIONNELLE</a:t>
            </a:r>
          </a:p>
        </p:txBody>
      </p:sp>
      <p:pic>
        <p:nvPicPr>
          <p:cNvPr id="19463" name="Picture 14" descr="logo_IUT_STID copi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3513"/>
            <a:ext cx="12255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79388" y="6453188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/>
              <a:t>14/10/2013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331913" y="6465888"/>
            <a:ext cx="3240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>
                <a:latin typeface="Humnst777 BT" charset="0"/>
              </a:rPr>
              <a:t>Partenariat Entreprises STID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331640" y="1782636"/>
            <a:ext cx="6408712" cy="1447192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  <a:tabLst>
                <a:tab pos="5556250" algn="r"/>
              </a:tabLst>
              <a:defRPr/>
            </a:pPr>
            <a:r>
              <a:rPr lang="fr-FR" sz="1600" b="1" dirty="0" smtClean="0">
                <a:latin typeface="Humnst777 Cn BT"/>
                <a:ea typeface="ＭＳ Ｐゴシック" pitchFamily="-107" charset="-128"/>
                <a:cs typeface="Humnst777 Cn BT"/>
              </a:rPr>
              <a:t>UE 11 Accueil	80 h</a:t>
            </a:r>
            <a:endParaRPr lang="fr-FR" sz="1600" dirty="0" smtClean="0">
              <a:latin typeface="Humnst777 Cn BT"/>
              <a:ea typeface="ＭＳ Ｐゴシック" pitchFamily="-107" charset="-128"/>
              <a:cs typeface="Humnst777 Cn BT"/>
            </a:endParaRPr>
          </a:p>
          <a:p>
            <a:pPr lvl="1">
              <a:spcBef>
                <a:spcPct val="50000"/>
              </a:spcBef>
              <a:tabLst>
                <a:tab pos="5556250" algn="r"/>
              </a:tabLst>
              <a:defRPr/>
            </a:pPr>
            <a:r>
              <a:rPr lang="fr-FR" sz="1600" dirty="0" smtClean="0">
                <a:latin typeface="Humnst777 Cn BT"/>
                <a:ea typeface="ＭＳ Ｐゴシック" pitchFamily="-107" charset="-128"/>
                <a:cs typeface="Humnst777 Cn BT"/>
              </a:rPr>
              <a:t>Option maths ou éco	26 h</a:t>
            </a:r>
          </a:p>
          <a:p>
            <a:pPr lvl="1">
              <a:spcBef>
                <a:spcPct val="50000"/>
              </a:spcBef>
              <a:tabLst>
                <a:tab pos="5556250" algn="r"/>
              </a:tabLst>
              <a:defRPr/>
            </a:pPr>
            <a:r>
              <a:rPr lang="fr-FR" sz="1600" dirty="0" smtClean="0">
                <a:latin typeface="Humnst777 Cn BT"/>
                <a:ea typeface="ＭＳ Ｐゴシック" pitchFamily="-107" charset="-128"/>
                <a:cs typeface="Humnst777 Cn BT"/>
              </a:rPr>
              <a:t>Statistique descriptive 1	26 h</a:t>
            </a:r>
          </a:p>
          <a:p>
            <a:pPr lvl="1">
              <a:spcBef>
                <a:spcPct val="50000"/>
              </a:spcBef>
              <a:tabLst>
                <a:tab pos="5556250" algn="r"/>
              </a:tabLst>
              <a:defRPr/>
            </a:pPr>
            <a:r>
              <a:rPr lang="fr-FR" sz="1600" dirty="0" smtClean="0">
                <a:latin typeface="Humnst777 Cn BT"/>
                <a:ea typeface="ＭＳ Ｐゴシック" pitchFamily="-107" charset="-128"/>
                <a:cs typeface="Humnst777 Cn BT"/>
              </a:rPr>
              <a:t>PPP 1	28 h</a:t>
            </a:r>
            <a:endParaRPr lang="fr-FR" sz="1600" dirty="0">
              <a:latin typeface="Humnst777 Cn BT"/>
              <a:ea typeface="ＭＳ Ｐゴシック" pitchFamily="-107" charset="-128"/>
              <a:cs typeface="Humnst777 Cn BT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349385" y="3619408"/>
            <a:ext cx="6384783" cy="1816524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  <a:tabLst>
                <a:tab pos="5556250" algn="r"/>
              </a:tabLst>
              <a:defRPr/>
            </a:pPr>
            <a:r>
              <a:rPr lang="fr-FR" sz="1600" b="1" dirty="0" smtClean="0">
                <a:latin typeface="Humnst777 Cn BT"/>
                <a:ea typeface="ＭＳ Ｐゴシック" pitchFamily="-107" charset="-128"/>
                <a:cs typeface="Humnst777 Cn BT"/>
              </a:rPr>
              <a:t>UE 12 Statistique et outils mathématiques	128h</a:t>
            </a:r>
            <a:endParaRPr lang="fr-FR" sz="1600" dirty="0">
              <a:latin typeface="Humnst777 Cn BT"/>
              <a:ea typeface="ＭＳ Ｐゴシック" pitchFamily="-107" charset="-128"/>
              <a:cs typeface="Humnst777 Cn BT"/>
            </a:endParaRPr>
          </a:p>
          <a:p>
            <a:pPr marL="439738">
              <a:spcBef>
                <a:spcPct val="50000"/>
              </a:spcBef>
              <a:tabLst>
                <a:tab pos="5556250" algn="r"/>
              </a:tabLst>
              <a:defRPr/>
            </a:pPr>
            <a:r>
              <a:rPr lang="fr-FR" sz="1600" dirty="0" smtClean="0">
                <a:latin typeface="Humnst777 Cn BT"/>
                <a:ea typeface="ＭＳ Ｐゴシック" pitchFamily="-107" charset="-128"/>
                <a:cs typeface="Humnst777 Cn BT"/>
              </a:rPr>
              <a:t>Statistique descriptive 2	26 h</a:t>
            </a:r>
            <a:endParaRPr lang="fr-FR" sz="1600" dirty="0">
              <a:latin typeface="Humnst777 Cn BT"/>
              <a:ea typeface="ＭＳ Ｐゴシック" pitchFamily="-107" charset="-128"/>
              <a:cs typeface="Humnst777 Cn BT"/>
            </a:endParaRPr>
          </a:p>
          <a:p>
            <a:pPr marL="439738">
              <a:spcBef>
                <a:spcPct val="50000"/>
              </a:spcBef>
              <a:tabLst>
                <a:tab pos="5556250" algn="r"/>
              </a:tabLst>
              <a:defRPr/>
            </a:pPr>
            <a:r>
              <a:rPr lang="fr-FR" sz="1600" dirty="0" smtClean="0">
                <a:latin typeface="Humnst777 Cn BT"/>
                <a:ea typeface="ＭＳ Ｐゴシック" pitchFamily="-107" charset="-128"/>
                <a:cs typeface="Humnst777 Cn BT"/>
              </a:rPr>
              <a:t>Probabilités et simulations 1	36 h</a:t>
            </a:r>
          </a:p>
          <a:p>
            <a:pPr marL="439738">
              <a:spcBef>
                <a:spcPct val="50000"/>
              </a:spcBef>
              <a:tabLst>
                <a:tab pos="5556250" algn="r"/>
              </a:tabLst>
              <a:defRPr/>
            </a:pPr>
            <a:r>
              <a:rPr lang="fr-FR" sz="1600" dirty="0" smtClean="0">
                <a:latin typeface="Humnst777 Cn BT"/>
                <a:ea typeface="ＭＳ Ｐゴシック" pitchFamily="-107" charset="-128"/>
                <a:cs typeface="Humnst777 Cn BT"/>
              </a:rPr>
              <a:t>Etudes statistiques et enquêtes	26 h</a:t>
            </a:r>
          </a:p>
          <a:p>
            <a:pPr marL="439738">
              <a:spcBef>
                <a:spcPct val="50000"/>
              </a:spcBef>
              <a:tabLst>
                <a:tab pos="5556250" algn="r"/>
              </a:tabLst>
              <a:defRPr/>
            </a:pPr>
            <a:r>
              <a:rPr lang="fr-FR" sz="1600" dirty="0" smtClean="0">
                <a:latin typeface="Humnst777 Cn BT"/>
                <a:ea typeface="ＭＳ Ｐゴシック" pitchFamily="-107" charset="-128"/>
                <a:cs typeface="Humnst777 Cn BT"/>
              </a:rPr>
              <a:t>Maths pour les probabilités et la</a:t>
            </a:r>
            <a:r>
              <a:rPr lang="fr-FR" sz="1600" dirty="0">
                <a:latin typeface="Humnst777 Cn BT"/>
                <a:ea typeface="ＭＳ Ｐゴシック" pitchFamily="-107" charset="-128"/>
                <a:cs typeface="Humnst777 Cn BT"/>
              </a:rPr>
              <a:t> </a:t>
            </a:r>
            <a:r>
              <a:rPr lang="fr-FR" sz="1600" dirty="0" smtClean="0">
                <a:latin typeface="Humnst777 Cn BT"/>
                <a:ea typeface="ＭＳ Ｐゴシック" pitchFamily="-107" charset="-128"/>
                <a:cs typeface="Humnst777 Cn BT"/>
              </a:rPr>
              <a:t>statistique	40 h</a:t>
            </a:r>
            <a:endParaRPr lang="fr-FR" sz="1600" dirty="0">
              <a:latin typeface="Humnst777 Cn BT"/>
              <a:ea typeface="ＭＳ Ｐゴシック" pitchFamily="-107" charset="-128"/>
              <a:cs typeface="Humnst777 Cn B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381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093296"/>
            <a:ext cx="9144000" cy="764704"/>
          </a:xfrm>
          <a:prstGeom prst="rect">
            <a:avLst/>
          </a:prstGeom>
          <a:solidFill>
            <a:srgbClr val="DF007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 flipH="1">
            <a:off x="107950" y="908050"/>
            <a:ext cx="7127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4" name="Line 7"/>
          <p:cNvSpPr>
            <a:spLocks noChangeShapeType="1"/>
          </p:cNvSpPr>
          <p:nvPr/>
        </p:nvSpPr>
        <p:spPr bwMode="auto">
          <a:xfrm>
            <a:off x="2268538" y="11588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468313" y="115888"/>
            <a:ext cx="25908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4800" dirty="0">
                <a:latin typeface="Humnst777 Blk BT" charset="0"/>
              </a:rPr>
              <a:t>STID</a:t>
            </a:r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107950" y="908050"/>
            <a:ext cx="6840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>
                <a:solidFill>
                  <a:schemeClr val="bg2"/>
                </a:solidFill>
                <a:latin typeface="Humnst777 Cn BT" charset="0"/>
              </a:rPr>
              <a:t>STATISTIQUE ET INFORMATIQUE DECISIONNELLE</a:t>
            </a:r>
          </a:p>
        </p:txBody>
      </p:sp>
      <p:pic>
        <p:nvPicPr>
          <p:cNvPr id="2057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15888"/>
            <a:ext cx="719137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8" name="Picture 13" descr="logo_IUT_STID copi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88913"/>
            <a:ext cx="1512888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0" descr="0000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75693"/>
            <a:ext cx="29559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9311" y="1823330"/>
            <a:ext cx="4849812" cy="3592512"/>
          </a:xfrm>
          <a:prstGeom prst="rect">
            <a:avLst/>
          </a:prstGeom>
          <a:gradFill rotWithShape="1">
            <a:gsLst>
              <a:gs pos="0">
                <a:srgbClr val="185E5E"/>
              </a:gs>
              <a:gs pos="100000">
                <a:srgbClr val="33CC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62" name="Rectangle 22"/>
          <p:cNvSpPr>
            <a:spLocks noChangeArrowheads="1"/>
          </p:cNvSpPr>
          <p:nvPr/>
        </p:nvSpPr>
        <p:spPr bwMode="auto">
          <a:xfrm>
            <a:off x="1835150" y="1988840"/>
            <a:ext cx="1296988" cy="503238"/>
          </a:xfrm>
          <a:prstGeom prst="rect">
            <a:avLst/>
          </a:prstGeom>
          <a:solidFill>
            <a:srgbClr val="C0C0C0">
              <a:alpha val="34117"/>
            </a:srgbClr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fr-FR" sz="2000">
                <a:latin typeface="Times New Roman" charset="0"/>
              </a:rPr>
              <a:t>IUT</a:t>
            </a:r>
          </a:p>
        </p:txBody>
      </p:sp>
      <p:sp>
        <p:nvSpPr>
          <p:cNvPr id="2063" name="Rectangle 23"/>
          <p:cNvSpPr>
            <a:spLocks noChangeArrowheads="1"/>
          </p:cNvSpPr>
          <p:nvPr/>
        </p:nvSpPr>
        <p:spPr bwMode="auto">
          <a:xfrm>
            <a:off x="5435600" y="1988840"/>
            <a:ext cx="1296988" cy="503238"/>
          </a:xfrm>
          <a:prstGeom prst="rect">
            <a:avLst/>
          </a:prstGeom>
          <a:solidFill>
            <a:srgbClr val="969696">
              <a:alpha val="34117"/>
            </a:srgbClr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fr-FR" sz="2000" dirty="0">
                <a:latin typeface="Times New Roman" charset="0"/>
              </a:rPr>
              <a:t>Entreprise</a:t>
            </a:r>
          </a:p>
        </p:txBody>
      </p:sp>
      <p:sp>
        <p:nvSpPr>
          <p:cNvPr id="2064" name="Text Box 24"/>
          <p:cNvSpPr txBox="1">
            <a:spLocks noChangeArrowheads="1"/>
          </p:cNvSpPr>
          <p:nvPr/>
        </p:nvSpPr>
        <p:spPr bwMode="auto">
          <a:xfrm>
            <a:off x="1691680" y="4077072"/>
            <a:ext cx="5472113" cy="396875"/>
          </a:xfrm>
          <a:prstGeom prst="rect">
            <a:avLst/>
          </a:prstGeom>
          <a:solidFill>
            <a:srgbClr val="DF0078">
              <a:alpha val="4313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Times New Roman" charset="0"/>
              </a:rPr>
              <a:t>  32 </a:t>
            </a:r>
            <a:r>
              <a:rPr lang="en-US" sz="2000" b="1" dirty="0" err="1">
                <a:solidFill>
                  <a:schemeClr val="bg1"/>
                </a:solidFill>
                <a:latin typeface="Times New Roman" charset="0"/>
              </a:rPr>
              <a:t>semaines</a:t>
            </a:r>
            <a:r>
              <a:rPr lang="en-US" sz="2000" b="1" dirty="0">
                <a:solidFill>
                  <a:schemeClr val="bg1"/>
                </a:solidFill>
                <a:latin typeface="Times New Roman" charset="0"/>
              </a:rPr>
              <a:t>     Première </a:t>
            </a:r>
            <a:r>
              <a:rPr lang="en-US" sz="2000" b="1" dirty="0" err="1">
                <a:solidFill>
                  <a:schemeClr val="bg1"/>
                </a:solidFill>
                <a:latin typeface="Times New Roman" charset="0"/>
              </a:rPr>
              <a:t>année</a:t>
            </a:r>
            <a:r>
              <a:rPr lang="en-US" sz="2000" b="1" dirty="0">
                <a:solidFill>
                  <a:schemeClr val="bg1"/>
                </a:solidFill>
                <a:latin typeface="Times New Roman" charset="0"/>
              </a:rPr>
              <a:t>         7 </a:t>
            </a:r>
            <a:r>
              <a:rPr lang="en-US" sz="2000" b="1" dirty="0" err="1">
                <a:solidFill>
                  <a:schemeClr val="bg1"/>
                </a:solidFill>
                <a:latin typeface="Times New Roman" charset="0"/>
              </a:rPr>
              <a:t>semaines</a:t>
            </a:r>
            <a:endParaRPr lang="en-US" sz="2000" b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065" name="Text Box 25"/>
          <p:cNvSpPr txBox="1">
            <a:spLocks noChangeArrowheads="1"/>
          </p:cNvSpPr>
          <p:nvPr/>
        </p:nvSpPr>
        <p:spPr bwMode="auto">
          <a:xfrm>
            <a:off x="1686173" y="4581128"/>
            <a:ext cx="5472113" cy="396875"/>
          </a:xfrm>
          <a:prstGeom prst="rect">
            <a:avLst/>
          </a:prstGeom>
          <a:solidFill>
            <a:srgbClr val="DF0078">
              <a:alpha val="4784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Times New Roman" charset="0"/>
              </a:rPr>
              <a:t>  22 </a:t>
            </a:r>
            <a:r>
              <a:rPr lang="en-US" sz="2000" b="1" dirty="0" err="1">
                <a:solidFill>
                  <a:schemeClr val="bg1"/>
                </a:solidFill>
                <a:latin typeface="Times New Roman" charset="0"/>
              </a:rPr>
              <a:t>semaines</a:t>
            </a:r>
            <a:r>
              <a:rPr lang="en-US" sz="2000" b="1" dirty="0">
                <a:solidFill>
                  <a:schemeClr val="bg1"/>
                </a:solidFill>
                <a:latin typeface="Times New Roman" charset="0"/>
              </a:rPr>
              <a:t>     </a:t>
            </a:r>
            <a:r>
              <a:rPr lang="en-US" sz="2000" b="1" dirty="0" err="1">
                <a:solidFill>
                  <a:schemeClr val="bg1"/>
                </a:solidFill>
                <a:latin typeface="Times New Roman" charset="0"/>
              </a:rPr>
              <a:t>Deuxième</a:t>
            </a:r>
            <a:r>
              <a:rPr lang="en-US" sz="2000" b="1" dirty="0">
                <a:solidFill>
                  <a:schemeClr val="bg1"/>
                </a:solidFill>
                <a:latin typeface="Times New Roman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charset="0"/>
              </a:rPr>
              <a:t>année</a:t>
            </a:r>
            <a:r>
              <a:rPr lang="en-US" sz="2000" b="1" dirty="0">
                <a:solidFill>
                  <a:schemeClr val="bg1"/>
                </a:solidFill>
                <a:latin typeface="Times New Roman" charset="0"/>
              </a:rPr>
              <a:t>      33 </a:t>
            </a:r>
            <a:r>
              <a:rPr lang="en-US" sz="2000" b="1" dirty="0" err="1">
                <a:solidFill>
                  <a:schemeClr val="bg1"/>
                </a:solidFill>
                <a:latin typeface="Times New Roman" charset="0"/>
              </a:rPr>
              <a:t>semaines</a:t>
            </a:r>
            <a:endParaRPr lang="en-US" sz="2000" b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1331913" y="6453188"/>
            <a:ext cx="3240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>
                <a:latin typeface="Humnst777 BT" charset="0"/>
              </a:rPr>
              <a:t>Partenariat Entreprises STID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79388" y="6453188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/>
              <a:t>14/10/2013</a:t>
            </a:r>
            <a:endParaRPr lang="fr-FR" sz="1200" dirty="0"/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1258888" y="6453188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412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Rectangle 2"/>
          <p:cNvSpPr txBox="1">
            <a:spLocks noChangeArrowheads="1"/>
          </p:cNvSpPr>
          <p:nvPr/>
        </p:nvSpPr>
        <p:spPr bwMode="auto">
          <a:xfrm>
            <a:off x="82550" y="693738"/>
            <a:ext cx="90614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800" b="1" dirty="0">
                <a:solidFill>
                  <a:srgbClr val="DF0078"/>
                </a:solidFill>
                <a:latin typeface="Humnst777 BT" charset="0"/>
              </a:rPr>
              <a:t>Programme Pédagogique </a:t>
            </a:r>
            <a:r>
              <a:rPr lang="fr-FR" sz="2800" b="1" dirty="0" smtClean="0">
                <a:solidFill>
                  <a:srgbClr val="DF0078"/>
                </a:solidFill>
                <a:latin typeface="Humnst777 BT" charset="0"/>
              </a:rPr>
              <a:t>STID Bron </a:t>
            </a:r>
            <a:r>
              <a:rPr lang="fr-FR" sz="2800" b="1" dirty="0">
                <a:solidFill>
                  <a:srgbClr val="DF0078"/>
                </a:solidFill>
                <a:latin typeface="Humnst777 BT" charset="0"/>
              </a:rPr>
              <a:t/>
            </a:r>
            <a:br>
              <a:rPr lang="fr-FR" sz="2800" b="1" dirty="0">
                <a:solidFill>
                  <a:srgbClr val="DF0078"/>
                </a:solidFill>
                <a:latin typeface="Humnst777 BT" charset="0"/>
              </a:rPr>
            </a:br>
            <a:r>
              <a:rPr lang="fr-FR" sz="2800" dirty="0">
                <a:solidFill>
                  <a:srgbClr val="DF0078"/>
                </a:solidFill>
                <a:latin typeface="Humnst777 BT" charset="0"/>
              </a:rPr>
              <a:t>1ère année S1</a:t>
            </a:r>
          </a:p>
        </p:txBody>
      </p:sp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0" y="6083300"/>
            <a:ext cx="9144000" cy="765175"/>
          </a:xfrm>
          <a:prstGeom prst="rect">
            <a:avLst/>
          </a:prstGeom>
          <a:solidFill>
            <a:srgbClr val="DF007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483" name="Line 6"/>
          <p:cNvSpPr>
            <a:spLocks noChangeShapeType="1"/>
          </p:cNvSpPr>
          <p:nvPr/>
        </p:nvSpPr>
        <p:spPr bwMode="auto">
          <a:xfrm>
            <a:off x="2124075" y="2603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84" name="Line 7"/>
          <p:cNvSpPr>
            <a:spLocks noChangeShapeType="1"/>
          </p:cNvSpPr>
          <p:nvPr/>
        </p:nvSpPr>
        <p:spPr bwMode="auto">
          <a:xfrm>
            <a:off x="1258888" y="6453188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85" name="Text Box 12"/>
          <p:cNvSpPr txBox="1">
            <a:spLocks noChangeArrowheads="1"/>
          </p:cNvSpPr>
          <p:nvPr/>
        </p:nvSpPr>
        <p:spPr bwMode="auto">
          <a:xfrm>
            <a:off x="-252413" y="115888"/>
            <a:ext cx="3059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4000">
                <a:latin typeface="Humnst777 Blk BT" charset="0"/>
              </a:rPr>
              <a:t>STID</a:t>
            </a:r>
          </a:p>
        </p:txBody>
      </p:sp>
      <p:sp>
        <p:nvSpPr>
          <p:cNvPr id="20486" name="Text Box 13"/>
          <p:cNvSpPr txBox="1">
            <a:spLocks noChangeArrowheads="1"/>
          </p:cNvSpPr>
          <p:nvPr/>
        </p:nvSpPr>
        <p:spPr bwMode="auto">
          <a:xfrm>
            <a:off x="2124075" y="333375"/>
            <a:ext cx="5761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>
                <a:solidFill>
                  <a:schemeClr val="bg2"/>
                </a:solidFill>
                <a:latin typeface="Humnst777 Cn BT" charset="0"/>
              </a:rPr>
              <a:t>STATISTIQUE ET INFORMATIQUE DECISIONNELLE</a:t>
            </a:r>
          </a:p>
        </p:txBody>
      </p:sp>
      <p:pic>
        <p:nvPicPr>
          <p:cNvPr id="20487" name="Picture 14" descr="logo_IUT_STID copi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3513"/>
            <a:ext cx="12255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79388" y="6453188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/>
              <a:t>14/10/2013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331913" y="6465888"/>
            <a:ext cx="3240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>
                <a:latin typeface="Humnst777 BT" charset="0"/>
              </a:rPr>
              <a:t>Partenariat Entreprises STID</a:t>
            </a:r>
          </a:p>
        </p:txBody>
      </p:sp>
      <p:sp>
        <p:nvSpPr>
          <p:cNvPr id="20492" name="Rectangle 6"/>
          <p:cNvSpPr>
            <a:spLocks noChangeArrowheads="1"/>
          </p:cNvSpPr>
          <p:nvPr/>
        </p:nvSpPr>
        <p:spPr bwMode="auto">
          <a:xfrm>
            <a:off x="971550" y="5561712"/>
            <a:ext cx="7707313" cy="400050"/>
          </a:xfrm>
          <a:prstGeom prst="rect">
            <a:avLst/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Humnst777 Blk BT" charset="0"/>
              </a:rPr>
              <a:t>428.5 </a:t>
            </a:r>
            <a:r>
              <a:rPr lang="fr-FR" sz="2000" b="1" dirty="0">
                <a:solidFill>
                  <a:schemeClr val="bg1"/>
                </a:solidFill>
                <a:latin typeface="Humnst777 Blk BT" charset="0"/>
              </a:rPr>
              <a:t>heures de cours +  </a:t>
            </a:r>
            <a:r>
              <a:rPr lang="fr-FR" sz="2000" b="1" dirty="0" smtClean="0">
                <a:solidFill>
                  <a:schemeClr val="bg1"/>
                </a:solidFill>
                <a:latin typeface="Humnst777 Blk BT" charset="0"/>
              </a:rPr>
              <a:t>129h </a:t>
            </a:r>
            <a:r>
              <a:rPr lang="fr-FR" sz="2000" b="1" dirty="0">
                <a:solidFill>
                  <a:schemeClr val="bg1"/>
                </a:solidFill>
                <a:latin typeface="Humnst777 Blk BT" charset="0"/>
              </a:rPr>
              <a:t>heures de projets tuteurés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971600" y="5143400"/>
            <a:ext cx="7704856" cy="339196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fr-FR" sz="1600" b="1" dirty="0">
                <a:latin typeface="Humnst777 BT" charset="0"/>
              </a:rPr>
              <a:t>Réalisation d</a:t>
            </a:r>
            <a:r>
              <a:rPr lang="ja-JP" altLang="fr-FR" sz="1600" b="1" dirty="0">
                <a:latin typeface="Humnst777 BT" charset="0"/>
              </a:rPr>
              <a:t>’</a:t>
            </a:r>
            <a:r>
              <a:rPr lang="fr-FR" sz="1600" b="1" dirty="0">
                <a:latin typeface="Humnst777 BT" charset="0"/>
              </a:rPr>
              <a:t>études et d</a:t>
            </a:r>
            <a:r>
              <a:rPr lang="ja-JP" altLang="fr-FR" sz="1600" b="1" dirty="0">
                <a:latin typeface="Humnst777 BT" charset="0"/>
              </a:rPr>
              <a:t>’</a:t>
            </a:r>
            <a:r>
              <a:rPr lang="fr-FR" sz="1600" b="1" dirty="0">
                <a:latin typeface="Humnst777 BT" charset="0"/>
              </a:rPr>
              <a:t>enquêtes statistiques</a:t>
            </a: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971600" y="4708275"/>
            <a:ext cx="7704856" cy="339196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tabLst>
                <a:tab pos="6548438" algn="r"/>
              </a:tabLst>
              <a:defRPr/>
            </a:pPr>
            <a:r>
              <a:rPr lang="fr-FR" sz="1600" b="1" dirty="0" smtClean="0">
                <a:latin typeface="Humnst777 BT" pitchFamily="34" charset="0"/>
                <a:ea typeface="+mn-ea"/>
              </a:rPr>
              <a:t>Sport	16.5h</a:t>
            </a:r>
            <a:endParaRPr lang="fr-FR" sz="1600" b="1" dirty="0">
              <a:latin typeface="Humnst777 BT" pitchFamily="34" charset="0"/>
              <a:ea typeface="+mn-ea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971600" y="1586887"/>
            <a:ext cx="7704856" cy="148207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  <a:tabLst>
                <a:tab pos="6548438" algn="r"/>
              </a:tabLst>
              <a:defRPr/>
            </a:pPr>
            <a:r>
              <a:rPr lang="fr-FR" sz="1600" b="1" dirty="0" smtClean="0">
                <a:latin typeface="Humnst777 Cn BT"/>
                <a:ea typeface="ＭＳ Ｐゴシック" pitchFamily="-111" charset="-128"/>
                <a:cs typeface="Humnst777 Cn BT"/>
              </a:rPr>
              <a:t>UE 13 Introduction à l’informatique et au décisionnel	116 h</a:t>
            </a:r>
            <a:endParaRPr lang="fr-FR" sz="1600" b="1" dirty="0">
              <a:latin typeface="Humnst777 Cn BT"/>
              <a:ea typeface="ＭＳ Ｐゴシック" pitchFamily="-111" charset="-128"/>
              <a:cs typeface="Humnst777 Cn BT"/>
            </a:endParaRPr>
          </a:p>
          <a:p>
            <a:pPr marL="439738">
              <a:lnSpc>
                <a:spcPct val="105000"/>
              </a:lnSpc>
              <a:spcBef>
                <a:spcPct val="50000"/>
              </a:spcBef>
              <a:tabLst>
                <a:tab pos="6548438" algn="r"/>
              </a:tabLst>
              <a:defRPr/>
            </a:pPr>
            <a:r>
              <a:rPr lang="fr-FR" sz="1600" dirty="0" smtClean="0">
                <a:latin typeface="Humnst777 Cn BT"/>
                <a:ea typeface="ＭＳ Ｐゴシック" pitchFamily="-111" charset="-128"/>
                <a:cs typeface="Humnst777 Cn BT"/>
              </a:rPr>
              <a:t>Bases de la programmation	40 h</a:t>
            </a:r>
          </a:p>
          <a:p>
            <a:pPr marL="439738">
              <a:lnSpc>
                <a:spcPct val="105000"/>
              </a:lnSpc>
              <a:spcBef>
                <a:spcPct val="50000"/>
              </a:spcBef>
              <a:tabLst>
                <a:tab pos="6548438" algn="r"/>
              </a:tabLst>
              <a:defRPr/>
            </a:pPr>
            <a:r>
              <a:rPr lang="fr-FR" sz="1600" dirty="0" smtClean="0">
                <a:latin typeface="Humnst777 Cn BT"/>
                <a:ea typeface="ＭＳ Ｐゴシック" pitchFamily="-111" charset="-128"/>
                <a:cs typeface="Humnst777 Cn BT"/>
              </a:rPr>
              <a:t>Exploitation de données	36 h</a:t>
            </a:r>
          </a:p>
          <a:p>
            <a:pPr marL="439738">
              <a:lnSpc>
                <a:spcPct val="105000"/>
              </a:lnSpc>
              <a:spcBef>
                <a:spcPct val="50000"/>
              </a:spcBef>
              <a:tabLst>
                <a:tab pos="6548438" algn="r"/>
              </a:tabLst>
              <a:defRPr/>
            </a:pPr>
            <a:r>
              <a:rPr lang="fr-FR" sz="1600" dirty="0" smtClean="0">
                <a:latin typeface="Humnst777 Cn BT"/>
                <a:ea typeface="ＭＳ Ｐゴシック" pitchFamily="-111" charset="-128"/>
                <a:cs typeface="Humnst777 Cn BT"/>
              </a:rPr>
              <a:t>Outils de pilotage 1	40 h</a:t>
            </a:r>
            <a:endParaRPr lang="fr-FR" sz="1600" dirty="0">
              <a:latin typeface="Humnst777 Cn BT"/>
              <a:ea typeface="ＭＳ Ｐゴシック" pitchFamily="-111" charset="-128"/>
              <a:cs typeface="Humnst777 Cn BT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971600" y="3140968"/>
            <a:ext cx="7704856" cy="148207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  <a:tabLst>
                <a:tab pos="6548438" algn="r"/>
              </a:tabLst>
              <a:defRPr/>
            </a:pPr>
            <a:r>
              <a:rPr lang="fr-FR" sz="1600" b="1" dirty="0" smtClean="0">
                <a:latin typeface="Humnst777 Cn BT"/>
                <a:ea typeface="ＭＳ Ｐゴシック" pitchFamily="-111" charset="-128"/>
                <a:cs typeface="Humnst777 Cn BT"/>
              </a:rPr>
              <a:t>UE 14 Environnement économique et communication	88 h</a:t>
            </a:r>
            <a:endParaRPr lang="fr-FR" sz="1600" b="1" dirty="0">
              <a:latin typeface="Humnst777 Cn BT"/>
              <a:ea typeface="ＭＳ Ｐゴシック" pitchFamily="-111" charset="-128"/>
              <a:cs typeface="Humnst777 Cn BT"/>
            </a:endParaRPr>
          </a:p>
          <a:p>
            <a:pPr marL="439738">
              <a:lnSpc>
                <a:spcPct val="105000"/>
              </a:lnSpc>
              <a:spcBef>
                <a:spcPct val="50000"/>
              </a:spcBef>
              <a:tabLst>
                <a:tab pos="6548438" algn="r"/>
              </a:tabLst>
              <a:defRPr/>
            </a:pPr>
            <a:r>
              <a:rPr lang="fr-FR" sz="1600" dirty="0" smtClean="0">
                <a:latin typeface="Humnst777 Cn BT"/>
                <a:ea typeface="ＭＳ Ｐゴシック" pitchFamily="-111" charset="-128"/>
                <a:cs typeface="Humnst777 Cn BT"/>
              </a:rPr>
              <a:t>Economie générale et connaissance de l’entreprise	32 h</a:t>
            </a:r>
          </a:p>
          <a:p>
            <a:pPr marL="439738">
              <a:lnSpc>
                <a:spcPct val="105000"/>
              </a:lnSpc>
              <a:spcBef>
                <a:spcPct val="50000"/>
              </a:spcBef>
              <a:tabLst>
                <a:tab pos="6548438" algn="r"/>
              </a:tabLst>
              <a:defRPr/>
            </a:pPr>
            <a:r>
              <a:rPr lang="fr-FR" sz="1600" dirty="0" smtClean="0">
                <a:latin typeface="Humnst777 Cn BT"/>
                <a:ea typeface="ＭＳ Ｐゴシック" pitchFamily="-111" charset="-128"/>
                <a:cs typeface="Humnst777 Cn BT"/>
              </a:rPr>
              <a:t>Eléments fondamentaux de la communication	26 h</a:t>
            </a:r>
          </a:p>
          <a:p>
            <a:pPr marL="439738">
              <a:lnSpc>
                <a:spcPct val="105000"/>
              </a:lnSpc>
              <a:spcBef>
                <a:spcPct val="50000"/>
              </a:spcBef>
              <a:tabLst>
                <a:tab pos="6548438" algn="r"/>
              </a:tabLst>
              <a:defRPr/>
            </a:pPr>
            <a:r>
              <a:rPr lang="fr-FR" sz="1600" dirty="0" smtClean="0">
                <a:latin typeface="Humnst777 Cn BT"/>
                <a:ea typeface="ＭＳ Ｐゴシック" pitchFamily="-111" charset="-128"/>
                <a:cs typeface="Humnst777 Cn BT"/>
              </a:rPr>
              <a:t>Initiation à l’anglais de spécialité	30 h</a:t>
            </a:r>
            <a:endParaRPr lang="fr-FR" sz="1600" dirty="0">
              <a:latin typeface="Humnst777 Cn BT"/>
              <a:ea typeface="ＭＳ Ｐゴシック" pitchFamily="-111" charset="-128"/>
              <a:cs typeface="Humnst777 Cn B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03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Rectangle 2"/>
          <p:cNvSpPr txBox="1">
            <a:spLocks noChangeArrowheads="1"/>
          </p:cNvSpPr>
          <p:nvPr/>
        </p:nvSpPr>
        <p:spPr bwMode="auto">
          <a:xfrm>
            <a:off x="0" y="764704"/>
            <a:ext cx="9143999" cy="658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800" b="1" dirty="0">
                <a:solidFill>
                  <a:srgbClr val="DF0078"/>
                </a:solidFill>
                <a:latin typeface="Humnst777 BT" charset="0"/>
                <a:cs typeface="Arial" charset="0"/>
              </a:rPr>
              <a:t>Programme Pédagogique </a:t>
            </a:r>
            <a:r>
              <a:rPr lang="fr-FR" sz="2800" b="1" dirty="0" smtClean="0">
                <a:solidFill>
                  <a:srgbClr val="DF0078"/>
                </a:solidFill>
                <a:latin typeface="Humnst777 BT" charset="0"/>
                <a:cs typeface="Arial" charset="0"/>
              </a:rPr>
              <a:t>STID Bron </a:t>
            </a:r>
            <a:r>
              <a:rPr lang="fr-FR" sz="2800" b="1" dirty="0">
                <a:solidFill>
                  <a:srgbClr val="DF0078"/>
                </a:solidFill>
                <a:latin typeface="Humnst777 BT" charset="0"/>
                <a:cs typeface="Arial" charset="0"/>
              </a:rPr>
              <a:t/>
            </a:r>
            <a:br>
              <a:rPr lang="fr-FR" sz="2800" b="1" dirty="0">
                <a:solidFill>
                  <a:srgbClr val="DF0078"/>
                </a:solidFill>
                <a:latin typeface="Humnst777 BT" charset="0"/>
                <a:cs typeface="Arial" charset="0"/>
              </a:rPr>
            </a:br>
            <a:r>
              <a:rPr lang="fr-FR" sz="2800" dirty="0">
                <a:solidFill>
                  <a:srgbClr val="DF0078"/>
                </a:solidFill>
                <a:latin typeface="Humnst777 BT" charset="0"/>
                <a:cs typeface="Arial" charset="0"/>
              </a:rPr>
              <a:t>1ère année S2</a:t>
            </a:r>
          </a:p>
        </p:txBody>
      </p:sp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0" y="6083300"/>
            <a:ext cx="9144000" cy="765175"/>
          </a:xfrm>
          <a:prstGeom prst="rect">
            <a:avLst/>
          </a:prstGeom>
          <a:solidFill>
            <a:srgbClr val="DF007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507" name="Line 6"/>
          <p:cNvSpPr>
            <a:spLocks noChangeShapeType="1"/>
          </p:cNvSpPr>
          <p:nvPr/>
        </p:nvSpPr>
        <p:spPr bwMode="auto">
          <a:xfrm>
            <a:off x="2124075" y="2603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08" name="Line 7"/>
          <p:cNvSpPr>
            <a:spLocks noChangeShapeType="1"/>
          </p:cNvSpPr>
          <p:nvPr/>
        </p:nvSpPr>
        <p:spPr bwMode="auto">
          <a:xfrm>
            <a:off x="1258888" y="6453188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09" name="Text Box 12"/>
          <p:cNvSpPr txBox="1">
            <a:spLocks noChangeArrowheads="1"/>
          </p:cNvSpPr>
          <p:nvPr/>
        </p:nvSpPr>
        <p:spPr bwMode="auto">
          <a:xfrm>
            <a:off x="-252413" y="115888"/>
            <a:ext cx="3059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4000">
                <a:latin typeface="Humnst777 Blk BT" charset="0"/>
              </a:rPr>
              <a:t>STID</a:t>
            </a:r>
          </a:p>
        </p:txBody>
      </p:sp>
      <p:sp>
        <p:nvSpPr>
          <p:cNvPr id="21510" name="Text Box 13"/>
          <p:cNvSpPr txBox="1">
            <a:spLocks noChangeArrowheads="1"/>
          </p:cNvSpPr>
          <p:nvPr/>
        </p:nvSpPr>
        <p:spPr bwMode="auto">
          <a:xfrm>
            <a:off x="2124075" y="333375"/>
            <a:ext cx="5761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>
                <a:solidFill>
                  <a:schemeClr val="bg2"/>
                </a:solidFill>
                <a:latin typeface="Humnst777 Cn BT" charset="0"/>
              </a:rPr>
              <a:t>STATISTIQUE ET INFORMATIQUE DECISIONNELLE</a:t>
            </a:r>
          </a:p>
        </p:txBody>
      </p:sp>
      <p:pic>
        <p:nvPicPr>
          <p:cNvPr id="21511" name="Picture 14" descr="logo_IUT_STID copi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3513"/>
            <a:ext cx="12255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79388" y="6453188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/>
              <a:t>14/10/2013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331913" y="6465888"/>
            <a:ext cx="3240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>
                <a:latin typeface="Humnst777 BT" charset="0"/>
              </a:rPr>
              <a:t>Partenariat Entreprises STID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064568" y="1930668"/>
            <a:ext cx="7035824" cy="1816524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  <a:tabLst>
                <a:tab pos="6270625" algn="r"/>
              </a:tabLst>
              <a:defRPr/>
            </a:pPr>
            <a:r>
              <a:rPr lang="fr-FR" sz="1600" b="1" dirty="0" smtClean="0">
                <a:latin typeface="Humnst777 Cn BT"/>
                <a:ea typeface="ＭＳ Ｐゴシック" pitchFamily="-107" charset="-128"/>
                <a:cs typeface="Humnst777 Cn BT"/>
              </a:rPr>
              <a:t>UE 21 Modélisation &amp; statistique</a:t>
            </a:r>
            <a:r>
              <a:rPr lang="fr-FR" sz="1600" b="1" dirty="0">
                <a:latin typeface="Humnst777 Cn BT"/>
                <a:ea typeface="ＭＳ Ｐゴシック" pitchFamily="-107" charset="-128"/>
                <a:cs typeface="Humnst777 Cn BT"/>
              </a:rPr>
              <a:t>	</a:t>
            </a:r>
            <a:r>
              <a:rPr lang="fr-FR" sz="1600" b="1" dirty="0" smtClean="0">
                <a:latin typeface="Humnst777 Cn BT"/>
                <a:ea typeface="ＭＳ Ｐゴシック" pitchFamily="-107" charset="-128"/>
                <a:cs typeface="Humnst777 Cn BT"/>
              </a:rPr>
              <a:t>152 h</a:t>
            </a:r>
            <a:endParaRPr lang="fr-FR" sz="1600" dirty="0">
              <a:latin typeface="Humnst777 Cn BT"/>
              <a:ea typeface="ＭＳ Ｐゴシック" pitchFamily="-107" charset="-128"/>
              <a:cs typeface="Humnst777 Cn BT"/>
            </a:endParaRPr>
          </a:p>
          <a:p>
            <a:pPr lvl="1">
              <a:spcBef>
                <a:spcPct val="50000"/>
              </a:spcBef>
              <a:tabLst>
                <a:tab pos="6270625" algn="r"/>
              </a:tabLst>
              <a:defRPr/>
            </a:pPr>
            <a:r>
              <a:rPr lang="fr-FR" sz="1600" dirty="0" smtClean="0">
                <a:latin typeface="Humnst777 Cn BT"/>
                <a:ea typeface="ＭＳ Ｐゴシック" pitchFamily="-107" charset="-128"/>
                <a:cs typeface="Humnst777 Cn BT"/>
              </a:rPr>
              <a:t>Initiation à la statistique </a:t>
            </a:r>
            <a:r>
              <a:rPr lang="fr-FR" sz="1600" dirty="0" err="1" smtClean="0">
                <a:latin typeface="Humnst777 Cn BT"/>
                <a:ea typeface="ＭＳ Ｐゴシック" pitchFamily="-107" charset="-128"/>
                <a:cs typeface="Humnst777 Cn BT"/>
              </a:rPr>
              <a:t>inférentielle</a:t>
            </a:r>
            <a:r>
              <a:rPr lang="fr-FR" sz="1600" dirty="0">
                <a:latin typeface="Humnst777 Cn BT"/>
                <a:ea typeface="ＭＳ Ｐゴシック" pitchFamily="-107" charset="-128"/>
                <a:cs typeface="Humnst777 Cn BT"/>
              </a:rPr>
              <a:t>	</a:t>
            </a:r>
            <a:r>
              <a:rPr lang="fr-FR" sz="1600" dirty="0" smtClean="0">
                <a:latin typeface="Humnst777 Cn BT"/>
                <a:ea typeface="ＭＳ Ｐゴシック" pitchFamily="-107" charset="-128"/>
                <a:cs typeface="Humnst777 Cn BT"/>
              </a:rPr>
              <a:t>38 h</a:t>
            </a:r>
            <a:endParaRPr lang="fr-FR" sz="1600" dirty="0">
              <a:latin typeface="Humnst777 Cn BT"/>
              <a:ea typeface="ＭＳ Ｐゴシック" pitchFamily="-107" charset="-128"/>
              <a:cs typeface="Humnst777 Cn BT"/>
            </a:endParaRPr>
          </a:p>
          <a:p>
            <a:pPr lvl="1">
              <a:spcBef>
                <a:spcPct val="50000"/>
              </a:spcBef>
              <a:tabLst>
                <a:tab pos="6270625" algn="r"/>
              </a:tabLst>
              <a:defRPr/>
            </a:pPr>
            <a:r>
              <a:rPr lang="fr-FR" sz="1600" dirty="0" smtClean="0">
                <a:latin typeface="Humnst777 Cn BT"/>
                <a:ea typeface="ＭＳ Ｐゴシック" pitchFamily="-107" charset="-128"/>
                <a:cs typeface="Humnst777 Cn BT"/>
              </a:rPr>
              <a:t>Ajustement de courbes et séries chronologiques</a:t>
            </a:r>
            <a:r>
              <a:rPr lang="fr-FR" sz="1600" dirty="0">
                <a:latin typeface="Humnst777 Cn BT"/>
                <a:ea typeface="ＭＳ Ｐゴシック" pitchFamily="-107" charset="-128"/>
                <a:cs typeface="Humnst777 Cn BT"/>
              </a:rPr>
              <a:t>	2</a:t>
            </a:r>
            <a:r>
              <a:rPr lang="fr-FR" sz="1600" dirty="0" smtClean="0">
                <a:latin typeface="Humnst777 Cn BT"/>
                <a:ea typeface="ＭＳ Ｐゴシック" pitchFamily="-107" charset="-128"/>
                <a:cs typeface="Humnst777 Cn BT"/>
              </a:rPr>
              <a:t>6 h</a:t>
            </a:r>
            <a:endParaRPr lang="fr-FR" sz="1600" dirty="0">
              <a:latin typeface="Humnst777 Cn BT"/>
              <a:ea typeface="ＭＳ Ｐゴシック" pitchFamily="-107" charset="-128"/>
              <a:cs typeface="Humnst777 Cn BT"/>
            </a:endParaRPr>
          </a:p>
          <a:p>
            <a:pPr lvl="1">
              <a:spcBef>
                <a:spcPct val="50000"/>
              </a:spcBef>
              <a:tabLst>
                <a:tab pos="6270625" algn="r"/>
              </a:tabLst>
              <a:defRPr/>
            </a:pPr>
            <a:r>
              <a:rPr lang="fr-FR" sz="1600" dirty="0" smtClean="0">
                <a:latin typeface="Humnst777 Cn BT"/>
                <a:ea typeface="ＭＳ Ｐゴシック" pitchFamily="-107" charset="-128"/>
                <a:cs typeface="Humnst777 Cn BT"/>
              </a:rPr>
              <a:t>Probabilités et simulations</a:t>
            </a:r>
            <a:r>
              <a:rPr lang="fr-FR" sz="1600" dirty="0">
                <a:latin typeface="Humnst777 Cn BT"/>
                <a:ea typeface="ＭＳ Ｐゴシック" pitchFamily="-107" charset="-128"/>
                <a:cs typeface="Humnst777 Cn BT"/>
              </a:rPr>
              <a:t>	3</a:t>
            </a:r>
            <a:r>
              <a:rPr lang="fr-FR" sz="1600" dirty="0" smtClean="0">
                <a:latin typeface="Humnst777 Cn BT"/>
                <a:ea typeface="ＭＳ Ｐゴシック" pitchFamily="-107" charset="-128"/>
                <a:cs typeface="Humnst777 Cn BT"/>
              </a:rPr>
              <a:t>8 h</a:t>
            </a:r>
          </a:p>
          <a:p>
            <a:pPr lvl="1">
              <a:spcBef>
                <a:spcPct val="50000"/>
              </a:spcBef>
              <a:tabLst>
                <a:tab pos="6270625" algn="r"/>
              </a:tabLst>
              <a:defRPr/>
            </a:pPr>
            <a:r>
              <a:rPr lang="fr-FR" sz="1600" dirty="0" smtClean="0">
                <a:latin typeface="Humnst777 Cn BT"/>
                <a:ea typeface="ＭＳ Ｐゴシック" pitchFamily="-107" charset="-128"/>
                <a:cs typeface="Humnst777 Cn BT"/>
              </a:rPr>
              <a:t>Mathématiques pour l’analyse des données	50 h</a:t>
            </a:r>
            <a:endParaRPr lang="fr-FR" sz="1600" dirty="0">
              <a:latin typeface="Humnst777 Cn BT"/>
              <a:ea typeface="ＭＳ Ｐゴシック" pitchFamily="-107" charset="-128"/>
              <a:cs typeface="Humnst777 Cn BT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080889" y="3988740"/>
            <a:ext cx="7009554" cy="1816524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  <a:tabLst>
                <a:tab pos="6270625" algn="r"/>
              </a:tabLst>
              <a:defRPr/>
            </a:pPr>
            <a:r>
              <a:rPr lang="fr-FR" sz="1600" b="1" dirty="0" smtClean="0">
                <a:latin typeface="Humnst777 Cn BT"/>
                <a:ea typeface="ＭＳ Ｐゴシック" pitchFamily="-107" charset="-128"/>
                <a:cs typeface="Humnst777 Cn BT"/>
              </a:rPr>
              <a:t>UE 22 Bases de l’informatique et du décisionnel	116 h</a:t>
            </a:r>
            <a:endParaRPr lang="fr-FR" sz="1600" dirty="0">
              <a:latin typeface="Humnst777 Cn BT"/>
              <a:ea typeface="ＭＳ Ｐゴシック" pitchFamily="-107" charset="-128"/>
              <a:cs typeface="Humnst777 Cn BT"/>
            </a:endParaRPr>
          </a:p>
          <a:p>
            <a:pPr marL="439738">
              <a:spcBef>
                <a:spcPct val="50000"/>
              </a:spcBef>
              <a:tabLst>
                <a:tab pos="6270625" algn="r"/>
              </a:tabLst>
              <a:defRPr/>
            </a:pPr>
            <a:r>
              <a:rPr lang="fr-FR" sz="1600" dirty="0" smtClean="0">
                <a:latin typeface="Humnst777 Cn BT"/>
                <a:ea typeface="ＭＳ Ｐゴシック" pitchFamily="-107" charset="-128"/>
                <a:cs typeface="Humnst777 Cn BT"/>
              </a:rPr>
              <a:t>Développement logiciel et technologies web	26 h</a:t>
            </a:r>
            <a:endParaRPr lang="fr-FR" sz="1600" dirty="0">
              <a:latin typeface="Humnst777 Cn BT"/>
              <a:ea typeface="ＭＳ Ｐゴシック" pitchFamily="-107" charset="-128"/>
              <a:cs typeface="Humnst777 Cn BT"/>
            </a:endParaRPr>
          </a:p>
          <a:p>
            <a:pPr marL="439738">
              <a:spcBef>
                <a:spcPct val="50000"/>
              </a:spcBef>
              <a:tabLst>
                <a:tab pos="6270625" algn="r"/>
              </a:tabLst>
              <a:defRPr/>
            </a:pPr>
            <a:r>
              <a:rPr lang="fr-FR" sz="1600" dirty="0" smtClean="0">
                <a:latin typeface="Humnst777 Cn BT"/>
                <a:ea typeface="ＭＳ Ｐゴシック" pitchFamily="-107" charset="-128"/>
                <a:cs typeface="Humnst777 Cn BT"/>
              </a:rPr>
              <a:t>Structuration des données	26 h</a:t>
            </a:r>
          </a:p>
          <a:p>
            <a:pPr marL="439738">
              <a:spcBef>
                <a:spcPct val="50000"/>
              </a:spcBef>
              <a:tabLst>
                <a:tab pos="6270625" algn="r"/>
              </a:tabLst>
              <a:defRPr/>
            </a:pPr>
            <a:r>
              <a:rPr lang="fr-FR" sz="1600" dirty="0" smtClean="0">
                <a:latin typeface="Humnst777 Cn BT"/>
                <a:ea typeface="ＭＳ Ｐゴシック" pitchFamily="-107" charset="-128"/>
                <a:cs typeface="Humnst777 Cn BT"/>
              </a:rPr>
              <a:t>Programmation statistique	26 h</a:t>
            </a:r>
          </a:p>
          <a:p>
            <a:pPr marL="439738">
              <a:spcBef>
                <a:spcPct val="50000"/>
              </a:spcBef>
              <a:tabLst>
                <a:tab pos="6270625" algn="r"/>
              </a:tabLst>
              <a:defRPr/>
            </a:pPr>
            <a:r>
              <a:rPr lang="fr-FR" sz="1600" dirty="0" smtClean="0">
                <a:latin typeface="Humnst777 Cn BT"/>
                <a:ea typeface="ＭＳ Ｐゴシック" pitchFamily="-107" charset="-128"/>
                <a:cs typeface="Humnst777 Cn BT"/>
              </a:rPr>
              <a:t>Outils de pilotage 2	26 h</a:t>
            </a:r>
            <a:endParaRPr lang="fr-FR" sz="1600" dirty="0">
              <a:latin typeface="Humnst777 Cn BT"/>
              <a:ea typeface="ＭＳ Ｐゴシック" pitchFamily="-107" charset="-128"/>
              <a:cs typeface="Humnst777 Cn B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344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" name="Rectangle 2"/>
          <p:cNvSpPr txBox="1">
            <a:spLocks noChangeArrowheads="1"/>
          </p:cNvSpPr>
          <p:nvPr/>
        </p:nvSpPr>
        <p:spPr bwMode="auto">
          <a:xfrm>
            <a:off x="114880" y="681955"/>
            <a:ext cx="9015983" cy="658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800" b="1" dirty="0">
                <a:solidFill>
                  <a:srgbClr val="DF0078"/>
                </a:solidFill>
                <a:latin typeface="Humnst777 BT" charset="0"/>
              </a:rPr>
              <a:t>Programme Pédagogique </a:t>
            </a:r>
            <a:r>
              <a:rPr lang="fr-FR" sz="2800" b="1" dirty="0" smtClean="0">
                <a:solidFill>
                  <a:srgbClr val="DF0078"/>
                </a:solidFill>
                <a:latin typeface="Humnst777 BT" charset="0"/>
              </a:rPr>
              <a:t>STID Bron </a:t>
            </a:r>
            <a:r>
              <a:rPr lang="fr-FR" sz="2800" b="1" dirty="0">
                <a:solidFill>
                  <a:srgbClr val="DF0078"/>
                </a:solidFill>
                <a:latin typeface="Humnst777 BT" charset="0"/>
              </a:rPr>
              <a:t/>
            </a:r>
            <a:br>
              <a:rPr lang="fr-FR" sz="2800" b="1" dirty="0">
                <a:solidFill>
                  <a:srgbClr val="DF0078"/>
                </a:solidFill>
                <a:latin typeface="Humnst777 BT" charset="0"/>
              </a:rPr>
            </a:br>
            <a:r>
              <a:rPr lang="fr-FR" sz="2800" dirty="0">
                <a:solidFill>
                  <a:srgbClr val="DF0078"/>
                </a:solidFill>
                <a:latin typeface="Humnst777 BT" charset="0"/>
              </a:rPr>
              <a:t>1ère année S2</a:t>
            </a: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0" y="6083300"/>
            <a:ext cx="9144000" cy="765175"/>
          </a:xfrm>
          <a:prstGeom prst="rect">
            <a:avLst/>
          </a:prstGeom>
          <a:solidFill>
            <a:srgbClr val="DF007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531" name="Line 6"/>
          <p:cNvSpPr>
            <a:spLocks noChangeShapeType="1"/>
          </p:cNvSpPr>
          <p:nvPr/>
        </p:nvSpPr>
        <p:spPr bwMode="auto">
          <a:xfrm>
            <a:off x="2124075" y="2603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32" name="Line 7"/>
          <p:cNvSpPr>
            <a:spLocks noChangeShapeType="1"/>
          </p:cNvSpPr>
          <p:nvPr/>
        </p:nvSpPr>
        <p:spPr bwMode="auto">
          <a:xfrm>
            <a:off x="1258888" y="6453188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33" name="Text Box 12"/>
          <p:cNvSpPr txBox="1">
            <a:spLocks noChangeArrowheads="1"/>
          </p:cNvSpPr>
          <p:nvPr/>
        </p:nvSpPr>
        <p:spPr bwMode="auto">
          <a:xfrm>
            <a:off x="-252413" y="115888"/>
            <a:ext cx="3059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4000">
                <a:latin typeface="Humnst777 Blk BT" charset="0"/>
              </a:rPr>
              <a:t>STID</a:t>
            </a:r>
          </a:p>
        </p:txBody>
      </p:sp>
      <p:sp>
        <p:nvSpPr>
          <p:cNvPr id="22534" name="Text Box 13"/>
          <p:cNvSpPr txBox="1">
            <a:spLocks noChangeArrowheads="1"/>
          </p:cNvSpPr>
          <p:nvPr/>
        </p:nvSpPr>
        <p:spPr bwMode="auto">
          <a:xfrm>
            <a:off x="2124075" y="333375"/>
            <a:ext cx="5761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>
                <a:solidFill>
                  <a:schemeClr val="bg2"/>
                </a:solidFill>
                <a:latin typeface="Humnst777 Cn BT" charset="0"/>
              </a:rPr>
              <a:t>STATISTIQUE ET INFORMATIQUE DECISIONNELLE</a:t>
            </a:r>
          </a:p>
        </p:txBody>
      </p:sp>
      <p:pic>
        <p:nvPicPr>
          <p:cNvPr id="22535" name="Picture 14" descr="logo_IUT_STID copi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3513"/>
            <a:ext cx="12255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79388" y="6453188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/>
              <a:t>14/10/2013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1331913" y="6465888"/>
            <a:ext cx="3240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>
                <a:latin typeface="Humnst777 BT" charset="0"/>
              </a:rPr>
              <a:t>Partenariat Entreprises STID</a:t>
            </a:r>
          </a:p>
        </p:txBody>
      </p:sp>
      <p:sp>
        <p:nvSpPr>
          <p:cNvPr id="22540" name="Rectangle 6"/>
          <p:cNvSpPr>
            <a:spLocks noChangeArrowheads="1"/>
          </p:cNvSpPr>
          <p:nvPr/>
        </p:nvSpPr>
        <p:spPr bwMode="auto">
          <a:xfrm>
            <a:off x="754707" y="5589588"/>
            <a:ext cx="7705725" cy="400050"/>
          </a:xfrm>
          <a:prstGeom prst="rect">
            <a:avLst/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Humnst777 Blk BT" charset="0"/>
              </a:rPr>
              <a:t>398.5 </a:t>
            </a:r>
            <a:r>
              <a:rPr lang="fr-FR" sz="2000" b="1" dirty="0">
                <a:solidFill>
                  <a:schemeClr val="bg1"/>
                </a:solidFill>
                <a:latin typeface="Humnst777 Blk BT" charset="0"/>
              </a:rPr>
              <a:t>heures de cours +  </a:t>
            </a:r>
            <a:r>
              <a:rPr lang="fr-FR" sz="2000" b="1" dirty="0" smtClean="0">
                <a:solidFill>
                  <a:schemeClr val="bg1"/>
                </a:solidFill>
                <a:latin typeface="Humnst777 Blk BT" charset="0"/>
              </a:rPr>
              <a:t>117h </a:t>
            </a:r>
            <a:r>
              <a:rPr lang="fr-FR" sz="2000" b="1" dirty="0">
                <a:solidFill>
                  <a:schemeClr val="bg1"/>
                </a:solidFill>
                <a:latin typeface="Humnst777 Blk BT" charset="0"/>
              </a:rPr>
              <a:t>heures de projets tuteurés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755576" y="5157789"/>
            <a:ext cx="7704855" cy="339196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fr-FR" sz="1600" b="1" dirty="0">
                <a:latin typeface="Humnst777 Cn BT" charset="0"/>
              </a:rPr>
              <a:t>Réalisation d</a:t>
            </a:r>
            <a:r>
              <a:rPr lang="ja-JP" altLang="fr-FR" sz="1600" b="1" dirty="0">
                <a:latin typeface="Humnst777 Cn BT" charset="0"/>
              </a:rPr>
              <a:t>’</a:t>
            </a:r>
            <a:r>
              <a:rPr lang="fr-FR" sz="1600" b="1" dirty="0">
                <a:latin typeface="Humnst777 Cn BT" charset="0"/>
              </a:rPr>
              <a:t>études et </a:t>
            </a:r>
            <a:r>
              <a:rPr lang="fr-FR" sz="1600" b="1" dirty="0" smtClean="0">
                <a:latin typeface="Humnst777 Cn BT" charset="0"/>
              </a:rPr>
              <a:t>d’enquêtes </a:t>
            </a:r>
            <a:r>
              <a:rPr lang="fr-FR" sz="1600" b="1" dirty="0">
                <a:latin typeface="Humnst777 Cn BT" charset="0"/>
              </a:rPr>
              <a:t>statistiques</a:t>
            </a: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755576" y="4291014"/>
            <a:ext cx="7704855" cy="339196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fr-FR" sz="1600" b="1" dirty="0">
                <a:latin typeface="Humnst777 Cn BT" pitchFamily="34" charset="0"/>
                <a:ea typeface="+mn-ea"/>
              </a:rPr>
              <a:t>Sport			              			16.5h</a:t>
            </a: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782564" y="4729164"/>
            <a:ext cx="7704855" cy="339196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fr-FR" sz="1600" b="1" dirty="0">
                <a:latin typeface="Humnst777 Cn BT" pitchFamily="34" charset="0"/>
                <a:ea typeface="+mn-ea"/>
              </a:rPr>
              <a:t>Stage en entreprise de 7 semaines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827584" y="1628800"/>
            <a:ext cx="7632848" cy="1863716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  <a:tabLst>
                <a:tab pos="6548438" algn="r"/>
              </a:tabLst>
              <a:defRPr/>
            </a:pPr>
            <a:r>
              <a:rPr lang="fr-FR" sz="1600" b="1" dirty="0" smtClean="0">
                <a:latin typeface="Humnst777 Cn BT"/>
                <a:ea typeface="ＭＳ Ｐゴシック" pitchFamily="-111" charset="-128"/>
                <a:cs typeface="Humnst777 Cn BT"/>
              </a:rPr>
              <a:t>UE 23 Economie, management et communication	96 h</a:t>
            </a:r>
          </a:p>
          <a:p>
            <a:pPr marL="439738">
              <a:lnSpc>
                <a:spcPct val="105000"/>
              </a:lnSpc>
              <a:spcBef>
                <a:spcPct val="50000"/>
              </a:spcBef>
              <a:tabLst>
                <a:tab pos="6548438" algn="r"/>
              </a:tabLst>
              <a:defRPr/>
            </a:pPr>
            <a:r>
              <a:rPr lang="fr-FR" sz="1600" dirty="0" smtClean="0">
                <a:latin typeface="Humnst777 Cn BT"/>
                <a:ea typeface="ＭＳ Ｐゴシック" pitchFamily="-111" charset="-128"/>
                <a:cs typeface="Humnst777 Cn BT"/>
              </a:rPr>
              <a:t>Economie générale et management des organisations	30 h</a:t>
            </a:r>
          </a:p>
          <a:p>
            <a:pPr marL="439738">
              <a:lnSpc>
                <a:spcPct val="105000"/>
              </a:lnSpc>
              <a:spcBef>
                <a:spcPct val="50000"/>
              </a:spcBef>
              <a:tabLst>
                <a:tab pos="6548438" algn="r"/>
              </a:tabLst>
              <a:defRPr/>
            </a:pPr>
            <a:r>
              <a:rPr lang="fr-FR" sz="1600" dirty="0" smtClean="0">
                <a:latin typeface="Humnst777 Cn BT"/>
                <a:ea typeface="ＭＳ Ｐゴシック" pitchFamily="-111" charset="-128"/>
                <a:cs typeface="Humnst777 Cn BT"/>
              </a:rPr>
              <a:t>Communication, information et argumentation	26 h</a:t>
            </a:r>
          </a:p>
          <a:p>
            <a:pPr marL="439738">
              <a:lnSpc>
                <a:spcPct val="105000"/>
              </a:lnSpc>
              <a:spcBef>
                <a:spcPct val="50000"/>
              </a:spcBef>
              <a:tabLst>
                <a:tab pos="6548438" algn="r"/>
              </a:tabLst>
              <a:defRPr/>
            </a:pPr>
            <a:r>
              <a:rPr lang="fr-FR" sz="1600" dirty="0" smtClean="0">
                <a:latin typeface="Humnst777 Cn BT"/>
                <a:ea typeface="ＭＳ Ｐゴシック" pitchFamily="-111" charset="-128"/>
                <a:cs typeface="Humnst777 Cn BT"/>
              </a:rPr>
              <a:t>Approfondissement de l’anglais de spécialité	30 h</a:t>
            </a:r>
          </a:p>
          <a:p>
            <a:pPr marL="439738">
              <a:lnSpc>
                <a:spcPct val="105000"/>
              </a:lnSpc>
              <a:spcBef>
                <a:spcPct val="50000"/>
              </a:spcBef>
              <a:tabLst>
                <a:tab pos="6548438" algn="r"/>
              </a:tabLst>
              <a:defRPr/>
            </a:pPr>
            <a:r>
              <a:rPr lang="fr-FR" sz="1600" dirty="0" smtClean="0">
                <a:latin typeface="Humnst777 Cn BT"/>
                <a:ea typeface="ＭＳ Ｐゴシック" pitchFamily="-111" charset="-128"/>
                <a:cs typeface="Humnst777 Cn BT"/>
              </a:rPr>
              <a:t>PPP 2	10 h</a:t>
            </a:r>
            <a:endParaRPr lang="fr-FR" sz="1600" dirty="0">
              <a:latin typeface="Humnst777 Cn BT"/>
              <a:ea typeface="ＭＳ Ｐゴシック" pitchFamily="-111" charset="-128"/>
              <a:cs typeface="Humnst777 Cn BT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827584" y="3564524"/>
            <a:ext cx="7632848" cy="110043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  <a:tabLst>
                <a:tab pos="6548438" algn="r"/>
              </a:tabLst>
              <a:defRPr/>
            </a:pPr>
            <a:r>
              <a:rPr lang="fr-FR" sz="1600" b="1" dirty="0" smtClean="0">
                <a:latin typeface="Humnst777 Cn BT"/>
                <a:ea typeface="ＭＳ Ｐゴシック" pitchFamily="-111" charset="-128"/>
                <a:cs typeface="Humnst777 Cn BT"/>
              </a:rPr>
              <a:t>UE 24 Projet	18 h</a:t>
            </a:r>
          </a:p>
          <a:p>
            <a:pPr marL="439738">
              <a:lnSpc>
                <a:spcPct val="105000"/>
              </a:lnSpc>
              <a:spcBef>
                <a:spcPct val="50000"/>
              </a:spcBef>
              <a:tabLst>
                <a:tab pos="6548438" algn="r"/>
              </a:tabLst>
              <a:defRPr/>
            </a:pPr>
            <a:r>
              <a:rPr lang="fr-FR" sz="1600" dirty="0" smtClean="0">
                <a:latin typeface="Humnst777 Cn BT"/>
                <a:ea typeface="ＭＳ Ｐゴシック" pitchFamily="-111" charset="-128"/>
                <a:cs typeface="Humnst777 Cn BT"/>
              </a:rPr>
              <a:t>Conduite de projet	18 h</a:t>
            </a:r>
          </a:p>
          <a:p>
            <a:pPr marL="439738">
              <a:lnSpc>
                <a:spcPct val="105000"/>
              </a:lnSpc>
              <a:spcBef>
                <a:spcPct val="50000"/>
              </a:spcBef>
              <a:tabLst>
                <a:tab pos="6548438" algn="r"/>
              </a:tabLst>
              <a:defRPr/>
            </a:pPr>
            <a:r>
              <a:rPr lang="fr-FR" sz="1600" dirty="0" smtClean="0">
                <a:latin typeface="Humnst777 Cn BT"/>
                <a:ea typeface="ＭＳ Ｐゴシック" pitchFamily="-111" charset="-128"/>
                <a:cs typeface="Humnst777 Cn BT"/>
              </a:rPr>
              <a:t>Projet 1	</a:t>
            </a:r>
            <a:endParaRPr lang="fr-FR" sz="1600" dirty="0">
              <a:latin typeface="Humnst777 Cn BT"/>
              <a:ea typeface="ＭＳ Ｐゴシック" pitchFamily="-111" charset="-128"/>
              <a:cs typeface="Humnst777 Cn B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26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2" name="Rectangle 2"/>
          <p:cNvSpPr txBox="1">
            <a:spLocks noChangeArrowheads="1"/>
          </p:cNvSpPr>
          <p:nvPr/>
        </p:nvSpPr>
        <p:spPr bwMode="auto">
          <a:xfrm>
            <a:off x="105221" y="754063"/>
            <a:ext cx="893127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800" b="1" dirty="0">
                <a:solidFill>
                  <a:srgbClr val="DF0078"/>
                </a:solidFill>
                <a:latin typeface="Humnst777 BT" charset="0"/>
                <a:cs typeface="Times New Roman" charset="0"/>
              </a:rPr>
              <a:t>Programme Pédagogique </a:t>
            </a:r>
            <a:r>
              <a:rPr lang="fr-FR" sz="2800" b="1" dirty="0" smtClean="0">
                <a:solidFill>
                  <a:srgbClr val="DF0078"/>
                </a:solidFill>
                <a:latin typeface="Humnst777 BT" charset="0"/>
                <a:cs typeface="Times New Roman" charset="0"/>
              </a:rPr>
              <a:t>STID Bron </a:t>
            </a:r>
            <a:r>
              <a:rPr lang="fr-FR" sz="2800" b="1" dirty="0">
                <a:solidFill>
                  <a:srgbClr val="DF0078"/>
                </a:solidFill>
                <a:latin typeface="Humnst777 BT" charset="0"/>
                <a:cs typeface="Times New Roman" charset="0"/>
              </a:rPr>
              <a:t/>
            </a:r>
            <a:br>
              <a:rPr lang="fr-FR" sz="2800" b="1" dirty="0">
                <a:solidFill>
                  <a:srgbClr val="DF0078"/>
                </a:solidFill>
                <a:latin typeface="Humnst777 BT" charset="0"/>
                <a:cs typeface="Times New Roman" charset="0"/>
              </a:rPr>
            </a:br>
            <a:r>
              <a:rPr lang="fr-FR" sz="2800" dirty="0">
                <a:solidFill>
                  <a:srgbClr val="DF0078"/>
                </a:solidFill>
                <a:latin typeface="Humnst777 BT" charset="0"/>
                <a:cs typeface="Times New Roman" charset="0"/>
              </a:rPr>
              <a:t>2ème année S3</a:t>
            </a:r>
          </a:p>
        </p:txBody>
      </p:sp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0" y="6083300"/>
            <a:ext cx="9144000" cy="765175"/>
          </a:xfrm>
          <a:prstGeom prst="rect">
            <a:avLst/>
          </a:prstGeom>
          <a:solidFill>
            <a:srgbClr val="DF007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555" name="Line 6"/>
          <p:cNvSpPr>
            <a:spLocks noChangeShapeType="1"/>
          </p:cNvSpPr>
          <p:nvPr/>
        </p:nvSpPr>
        <p:spPr bwMode="auto">
          <a:xfrm>
            <a:off x="2124075" y="2603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56" name="Line 7"/>
          <p:cNvSpPr>
            <a:spLocks noChangeShapeType="1"/>
          </p:cNvSpPr>
          <p:nvPr/>
        </p:nvSpPr>
        <p:spPr bwMode="auto">
          <a:xfrm>
            <a:off x="1258888" y="6453188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57" name="Text Box 12"/>
          <p:cNvSpPr txBox="1">
            <a:spLocks noChangeArrowheads="1"/>
          </p:cNvSpPr>
          <p:nvPr/>
        </p:nvSpPr>
        <p:spPr bwMode="auto">
          <a:xfrm>
            <a:off x="-252413" y="115888"/>
            <a:ext cx="3059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4000">
                <a:latin typeface="Humnst777 Blk BT" charset="0"/>
              </a:rPr>
              <a:t>STID</a:t>
            </a:r>
          </a:p>
        </p:txBody>
      </p:sp>
      <p:sp>
        <p:nvSpPr>
          <p:cNvPr id="23558" name="Text Box 13"/>
          <p:cNvSpPr txBox="1">
            <a:spLocks noChangeArrowheads="1"/>
          </p:cNvSpPr>
          <p:nvPr/>
        </p:nvSpPr>
        <p:spPr bwMode="auto">
          <a:xfrm>
            <a:off x="2124075" y="333375"/>
            <a:ext cx="5761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>
                <a:solidFill>
                  <a:schemeClr val="bg2"/>
                </a:solidFill>
                <a:latin typeface="Humnst777 Cn BT" charset="0"/>
              </a:rPr>
              <a:t>STATISTIQUE ET INFORMATIQUE DECISIONNELLE</a:t>
            </a:r>
          </a:p>
        </p:txBody>
      </p:sp>
      <p:pic>
        <p:nvPicPr>
          <p:cNvPr id="23559" name="Picture 14" descr="logo_IUT_STID copi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3513"/>
            <a:ext cx="12255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79388" y="6453188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/>
              <a:t>14/10/2013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1331913" y="6465888"/>
            <a:ext cx="3240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>
                <a:latin typeface="Humnst777 BT" charset="0"/>
              </a:rPr>
              <a:t>Partenariat Entreprises STID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872595" y="1982195"/>
            <a:ext cx="7443821" cy="1919116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defTabSz="1141413">
              <a:lnSpc>
                <a:spcPct val="150000"/>
              </a:lnSpc>
              <a:spcBef>
                <a:spcPts val="0"/>
              </a:spcBef>
              <a:tabLst>
                <a:tab pos="6450013" algn="r"/>
              </a:tabLst>
              <a:defRPr/>
            </a:pPr>
            <a:r>
              <a:rPr lang="fr-FR" sz="1600" b="1" dirty="0">
                <a:latin typeface="Humnst777 Cn BT"/>
                <a:ea typeface="ＭＳ Ｐゴシック" pitchFamily="-111" charset="-128"/>
                <a:cs typeface="Humnst777 Cn BT"/>
              </a:rPr>
              <a:t>Statistique </a:t>
            </a:r>
            <a:r>
              <a:rPr lang="fr-FR" sz="1600" b="1" dirty="0" smtClean="0">
                <a:latin typeface="Humnst777 Cn BT"/>
                <a:ea typeface="ＭＳ Ｐゴシック" pitchFamily="-111" charset="-128"/>
                <a:cs typeface="Humnst777 Cn BT"/>
              </a:rPr>
              <a:t>	128h</a:t>
            </a:r>
            <a:endParaRPr lang="fr-FR" sz="1600" b="1" dirty="0">
              <a:latin typeface="Humnst777 Cn BT"/>
              <a:ea typeface="ＭＳ Ｐゴシック" pitchFamily="-111" charset="-128"/>
              <a:cs typeface="Humnst777 Cn BT"/>
            </a:endParaRPr>
          </a:p>
          <a:p>
            <a:pPr defTabSz="1141413">
              <a:lnSpc>
                <a:spcPct val="150000"/>
              </a:lnSpc>
              <a:spcBef>
                <a:spcPts val="0"/>
              </a:spcBef>
              <a:tabLst>
                <a:tab pos="6450013" algn="r"/>
              </a:tabLst>
              <a:defRPr/>
            </a:pPr>
            <a:r>
              <a:rPr lang="fr-FR" sz="1600" dirty="0">
                <a:latin typeface="Humnst777 Cn BT"/>
                <a:ea typeface="ＭＳ Ｐゴシック" pitchFamily="-111" charset="-128"/>
                <a:cs typeface="Humnst777 Cn BT"/>
              </a:rPr>
              <a:t>Statistique </a:t>
            </a:r>
            <a:r>
              <a:rPr lang="fr-FR" sz="1600" dirty="0" err="1">
                <a:latin typeface="Humnst777 Cn BT"/>
                <a:ea typeface="ＭＳ Ｐゴシック" pitchFamily="-111" charset="-128"/>
                <a:cs typeface="Humnst777 Cn BT"/>
              </a:rPr>
              <a:t>inférentielle</a:t>
            </a:r>
            <a:r>
              <a:rPr lang="fr-FR" sz="1600" dirty="0">
                <a:latin typeface="Humnst777 Cn BT"/>
                <a:ea typeface="ＭＳ Ｐゴシック" pitchFamily="-111" charset="-128"/>
                <a:cs typeface="Humnst777 Cn BT"/>
              </a:rPr>
              <a:t> </a:t>
            </a:r>
            <a:r>
              <a:rPr lang="fr-FR" sz="1600" dirty="0" smtClean="0">
                <a:latin typeface="Humnst777 Cn BT"/>
                <a:ea typeface="ＭＳ Ｐゴシック" pitchFamily="-111" charset="-128"/>
                <a:cs typeface="Humnst777 Cn BT"/>
              </a:rPr>
              <a:t>1 </a:t>
            </a:r>
            <a:r>
              <a:rPr lang="fr-FR" sz="1600" dirty="0">
                <a:latin typeface="Humnst777 Cn BT"/>
                <a:ea typeface="ＭＳ Ｐゴシック" pitchFamily="-111" charset="-128"/>
                <a:cs typeface="Humnst777 Cn BT"/>
              </a:rPr>
              <a:t>(tests, régression et </a:t>
            </a:r>
            <a:r>
              <a:rPr lang="fr-FR" sz="1600" dirty="0" err="1">
                <a:latin typeface="Humnst777 Cn BT"/>
                <a:ea typeface="ＭＳ Ｐゴシック" pitchFamily="-111" charset="-128"/>
                <a:cs typeface="Humnst777 Cn BT"/>
              </a:rPr>
              <a:t>Anova</a:t>
            </a:r>
            <a:r>
              <a:rPr lang="fr-FR" sz="1600" dirty="0" smtClean="0">
                <a:latin typeface="Humnst777 Cn BT"/>
                <a:ea typeface="ＭＳ Ｐゴシック" pitchFamily="-111" charset="-128"/>
                <a:cs typeface="Humnst777 Cn BT"/>
              </a:rPr>
              <a:t>)	70h</a:t>
            </a:r>
            <a:endParaRPr lang="fr-FR" sz="1600" dirty="0">
              <a:latin typeface="Humnst777 Cn BT"/>
              <a:ea typeface="ＭＳ Ｐゴシック" pitchFamily="-111" charset="-128"/>
              <a:cs typeface="Humnst777 Cn BT"/>
            </a:endParaRPr>
          </a:p>
          <a:p>
            <a:pPr defTabSz="1141413">
              <a:lnSpc>
                <a:spcPct val="150000"/>
              </a:lnSpc>
              <a:spcBef>
                <a:spcPts val="0"/>
              </a:spcBef>
              <a:tabLst>
                <a:tab pos="6450013" algn="r"/>
              </a:tabLst>
              <a:defRPr/>
            </a:pPr>
            <a:r>
              <a:rPr lang="fr-FR" sz="1600" dirty="0">
                <a:latin typeface="Humnst777 Cn BT"/>
                <a:ea typeface="ＭＳ Ｐゴシック" pitchFamily="-111" charset="-128"/>
                <a:cs typeface="Humnst777 Cn BT"/>
              </a:rPr>
              <a:t>Analyse de </a:t>
            </a:r>
            <a:r>
              <a:rPr lang="fr-FR" sz="1600" dirty="0" smtClean="0">
                <a:latin typeface="Humnst777 Cn BT"/>
                <a:ea typeface="ＭＳ Ｐゴシック" pitchFamily="-111" charset="-128"/>
                <a:cs typeface="Humnst777 Cn BT"/>
              </a:rPr>
              <a:t>données</a:t>
            </a:r>
            <a:r>
              <a:rPr lang="fr-FR" sz="1600" dirty="0">
                <a:latin typeface="Humnst777 Cn BT"/>
                <a:ea typeface="ＭＳ Ｐゴシック" pitchFamily="-111" charset="-128"/>
                <a:cs typeface="Humnst777 Cn BT"/>
              </a:rPr>
              <a:t>	</a:t>
            </a:r>
            <a:r>
              <a:rPr lang="fr-FR" sz="1600" dirty="0" smtClean="0">
                <a:latin typeface="Humnst777 Cn BT"/>
                <a:ea typeface="ＭＳ Ｐゴシック" pitchFamily="-111" charset="-128"/>
                <a:cs typeface="Humnst777 Cn BT"/>
              </a:rPr>
              <a:t>35h</a:t>
            </a:r>
            <a:endParaRPr lang="fr-FR" sz="1600" dirty="0">
              <a:latin typeface="Humnst777 Cn BT"/>
              <a:ea typeface="ＭＳ Ｐゴシック" pitchFamily="-111" charset="-128"/>
              <a:cs typeface="Humnst777 Cn BT"/>
            </a:endParaRPr>
          </a:p>
          <a:p>
            <a:pPr defTabSz="1141413">
              <a:lnSpc>
                <a:spcPct val="150000"/>
              </a:lnSpc>
              <a:spcBef>
                <a:spcPts val="0"/>
              </a:spcBef>
              <a:tabLst>
                <a:tab pos="6450013" algn="r"/>
              </a:tabLst>
              <a:defRPr/>
            </a:pPr>
            <a:r>
              <a:rPr lang="fr-FR" sz="1600" dirty="0" smtClean="0">
                <a:latin typeface="Humnst777 Cn BT"/>
                <a:ea typeface="ＭＳ Ｐゴシック" pitchFamily="-111" charset="-128"/>
                <a:cs typeface="Humnst777 Cn BT"/>
              </a:rPr>
              <a:t>Applications </a:t>
            </a:r>
            <a:r>
              <a:rPr lang="fr-FR" sz="1600" dirty="0">
                <a:latin typeface="Humnst777 Cn BT"/>
                <a:ea typeface="ＭＳ Ｐゴシック" pitchFamily="-111" charset="-128"/>
                <a:cs typeface="Humnst777 Cn BT"/>
              </a:rPr>
              <a:t>de la </a:t>
            </a:r>
            <a:r>
              <a:rPr lang="fr-FR" sz="1600" dirty="0" smtClean="0">
                <a:latin typeface="Humnst777 Cn BT"/>
                <a:ea typeface="ＭＳ Ｐゴシック" pitchFamily="-111" charset="-128"/>
                <a:cs typeface="Humnst777 Cn BT"/>
              </a:rPr>
              <a:t>stat</a:t>
            </a:r>
            <a:r>
              <a:rPr lang="fr-FR" sz="1600" dirty="0">
                <a:latin typeface="Humnst777 Cn BT"/>
                <a:ea typeface="ＭＳ Ｐゴシック" pitchFamily="-111" charset="-128"/>
                <a:cs typeface="Humnst777 Cn BT"/>
              </a:rPr>
              <a:t>	</a:t>
            </a:r>
            <a:r>
              <a:rPr lang="fr-FR" sz="1600" dirty="0" smtClean="0">
                <a:latin typeface="Humnst777 Cn BT"/>
                <a:ea typeface="ＭＳ Ｐゴシック" pitchFamily="-111" charset="-128"/>
                <a:cs typeface="Humnst777 Cn BT"/>
              </a:rPr>
              <a:t>23h</a:t>
            </a:r>
            <a:endParaRPr lang="fr-FR" sz="1600" dirty="0">
              <a:latin typeface="Humnst777 Cn BT"/>
              <a:ea typeface="ＭＳ Ｐゴシック" pitchFamily="-111" charset="-128"/>
              <a:cs typeface="Humnst777 Cn BT"/>
            </a:endParaRPr>
          </a:p>
          <a:p>
            <a:pPr defTabSz="1141413">
              <a:lnSpc>
                <a:spcPct val="150000"/>
              </a:lnSpc>
              <a:spcBef>
                <a:spcPts val="0"/>
              </a:spcBef>
              <a:tabLst>
                <a:tab pos="6450013" algn="r"/>
              </a:tabLst>
              <a:defRPr/>
            </a:pPr>
            <a:r>
              <a:rPr lang="fr-FR" sz="1600" dirty="0">
                <a:latin typeface="Humnst777 Cn BT"/>
                <a:ea typeface="ＭＳ Ｐゴシック" pitchFamily="-111" charset="-128"/>
                <a:cs typeface="Humnst777 Cn BT"/>
              </a:rPr>
              <a:t>(Choix du module : Marketing + Socio / </a:t>
            </a:r>
            <a:r>
              <a:rPr lang="fr-FR" sz="1600" dirty="0" err="1">
                <a:latin typeface="Humnst777 Cn BT"/>
                <a:ea typeface="ＭＳ Ｐゴシック" pitchFamily="-111" charset="-128"/>
                <a:cs typeface="Humnst777 Cn BT"/>
              </a:rPr>
              <a:t>Biostat</a:t>
            </a:r>
            <a:r>
              <a:rPr lang="fr-FR" sz="1600" dirty="0">
                <a:latin typeface="Humnst777 Cn BT"/>
                <a:ea typeface="ＭＳ Ｐゴシック" pitchFamily="-111" charset="-128"/>
                <a:cs typeface="Humnst777 Cn BT"/>
              </a:rPr>
              <a:t> + Qualité)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867958" y="4264772"/>
            <a:ext cx="7419632" cy="1180452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tabLst>
                <a:tab pos="6450013" algn="r"/>
              </a:tabLst>
              <a:defRPr/>
            </a:pPr>
            <a:r>
              <a:rPr lang="fr-FR" sz="1600" b="1" dirty="0">
                <a:latin typeface="Humnst777 Cn BT"/>
                <a:ea typeface="ＭＳ Ｐゴシック" pitchFamily="-111" charset="-128"/>
                <a:cs typeface="Humnst777 Cn BT"/>
              </a:rPr>
              <a:t>Outils scientifiques 	</a:t>
            </a:r>
            <a:r>
              <a:rPr lang="fr-FR" sz="1600" b="1" dirty="0" smtClean="0">
                <a:latin typeface="Humnst777 Cn BT"/>
                <a:ea typeface="ＭＳ Ｐゴシック" pitchFamily="-111" charset="-128"/>
                <a:cs typeface="Humnst777 Cn BT"/>
              </a:rPr>
              <a:t>143h</a:t>
            </a:r>
            <a:endParaRPr lang="fr-FR" sz="1600" dirty="0">
              <a:latin typeface="Humnst777 Cn BT"/>
              <a:ea typeface="ＭＳ Ｐゴシック" pitchFamily="-111" charset="-128"/>
              <a:cs typeface="Humnst777 Cn B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6450013" algn="r"/>
              </a:tabLst>
              <a:defRPr/>
            </a:pPr>
            <a:r>
              <a:rPr lang="fr-FR" sz="1600" dirty="0" smtClean="0">
                <a:latin typeface="Humnst777 Cn BT"/>
                <a:ea typeface="ＭＳ Ｐゴシック" pitchFamily="-111" charset="-128"/>
                <a:cs typeface="Humnst777 Cn BT"/>
              </a:rPr>
              <a:t>Informatique  </a:t>
            </a:r>
            <a:r>
              <a:rPr lang="fr-FR" sz="1600" dirty="0">
                <a:latin typeface="Humnst777 Cn BT"/>
                <a:ea typeface="ＭＳ Ｐゴシック" pitchFamily="-111" charset="-128"/>
                <a:cs typeface="Humnst777 Cn BT"/>
              </a:rPr>
              <a:t>(SIBD, Programmation objet, </a:t>
            </a:r>
            <a:r>
              <a:rPr lang="fr-FR" sz="1600" dirty="0" smtClean="0">
                <a:latin typeface="Humnst777 Cn BT"/>
                <a:ea typeface="ＭＳ Ｐゴシック" pitchFamily="-111" charset="-128"/>
                <a:cs typeface="Humnst777 Cn BT"/>
              </a:rPr>
              <a:t>SAS)	103h</a:t>
            </a:r>
            <a:endParaRPr lang="fr-FR" sz="1600" dirty="0">
              <a:latin typeface="Humnst777 Cn BT"/>
              <a:ea typeface="ＭＳ Ｐゴシック" pitchFamily="-111" charset="-128"/>
              <a:cs typeface="Humnst777 Cn B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6450013" algn="r"/>
              </a:tabLst>
              <a:defRPr/>
            </a:pPr>
            <a:r>
              <a:rPr lang="fr-FR" sz="1600" dirty="0" smtClean="0">
                <a:latin typeface="Humnst777 Cn BT"/>
                <a:ea typeface="ＭＳ Ｐゴシック" pitchFamily="-111" charset="-128"/>
                <a:cs typeface="Humnst777 Cn BT"/>
              </a:rPr>
              <a:t>Compléments scientifiques </a:t>
            </a:r>
            <a:r>
              <a:rPr lang="fr-FR" sz="1600" dirty="0">
                <a:latin typeface="Humnst777 Cn BT"/>
                <a:ea typeface="ＭＳ Ｐゴシック" pitchFamily="-111" charset="-128"/>
                <a:cs typeface="Humnst777 Cn BT"/>
              </a:rPr>
              <a:t> (R+ choix du module :  BO / math)	</a:t>
            </a:r>
            <a:r>
              <a:rPr lang="fr-FR" sz="1600" dirty="0" smtClean="0">
                <a:latin typeface="Humnst777 Cn BT"/>
                <a:ea typeface="ＭＳ Ｐゴシック" pitchFamily="-111" charset="-128"/>
                <a:cs typeface="Humnst777 Cn BT"/>
              </a:rPr>
              <a:t>40h</a:t>
            </a:r>
            <a:endParaRPr lang="fr-FR" sz="1600" dirty="0">
              <a:latin typeface="Humnst777 Cn BT"/>
              <a:ea typeface="ＭＳ Ｐゴシック" pitchFamily="-111" charset="-128"/>
              <a:cs typeface="Humnst777 Cn B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0" y="6083300"/>
            <a:ext cx="9144000" cy="765175"/>
          </a:xfrm>
          <a:prstGeom prst="rect">
            <a:avLst/>
          </a:prstGeom>
          <a:solidFill>
            <a:srgbClr val="DF007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579" name="Line 6"/>
          <p:cNvSpPr>
            <a:spLocks noChangeShapeType="1"/>
          </p:cNvSpPr>
          <p:nvPr/>
        </p:nvSpPr>
        <p:spPr bwMode="auto">
          <a:xfrm>
            <a:off x="2124075" y="2603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80" name="Line 7"/>
          <p:cNvSpPr>
            <a:spLocks noChangeShapeType="1"/>
          </p:cNvSpPr>
          <p:nvPr/>
        </p:nvSpPr>
        <p:spPr bwMode="auto">
          <a:xfrm>
            <a:off x="1258888" y="6453188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81" name="Text Box 12"/>
          <p:cNvSpPr txBox="1">
            <a:spLocks noChangeArrowheads="1"/>
          </p:cNvSpPr>
          <p:nvPr/>
        </p:nvSpPr>
        <p:spPr bwMode="auto">
          <a:xfrm>
            <a:off x="-252413" y="115888"/>
            <a:ext cx="3059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4000">
                <a:latin typeface="Humnst777 Blk BT" charset="0"/>
              </a:rPr>
              <a:t>STID</a:t>
            </a:r>
          </a:p>
        </p:txBody>
      </p:sp>
      <p:sp>
        <p:nvSpPr>
          <p:cNvPr id="24582" name="Text Box 13"/>
          <p:cNvSpPr txBox="1">
            <a:spLocks noChangeArrowheads="1"/>
          </p:cNvSpPr>
          <p:nvPr/>
        </p:nvSpPr>
        <p:spPr bwMode="auto">
          <a:xfrm>
            <a:off x="2124075" y="333375"/>
            <a:ext cx="5761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>
                <a:solidFill>
                  <a:schemeClr val="bg2"/>
                </a:solidFill>
                <a:latin typeface="Humnst777 Cn BT" charset="0"/>
              </a:rPr>
              <a:t>STATISTIQUE ET INFORMATIQUE DECISIONNELLE</a:t>
            </a:r>
          </a:p>
        </p:txBody>
      </p:sp>
      <p:pic>
        <p:nvPicPr>
          <p:cNvPr id="24583" name="Picture 14" descr="logo_IUT_STID copi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3513"/>
            <a:ext cx="12255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79388" y="6453188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/>
              <a:t>14/10/2013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331913" y="6465888"/>
            <a:ext cx="3240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>
                <a:latin typeface="Humnst777 BT" charset="0"/>
              </a:rPr>
              <a:t>Partenariat Entreprises STID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83568" y="1869924"/>
            <a:ext cx="7704856" cy="1919116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150000"/>
              </a:lnSpc>
              <a:tabLst>
                <a:tab pos="6627813" algn="r"/>
              </a:tabLst>
            </a:pPr>
            <a:r>
              <a:rPr lang="fr-FR" sz="1600" b="1" dirty="0">
                <a:latin typeface="Humnst777 Cn BT" charset="0"/>
                <a:cs typeface="Times New Roman" charset="0"/>
              </a:rPr>
              <a:t>Environnement économique et </a:t>
            </a:r>
            <a:r>
              <a:rPr lang="fr-FR" sz="1600" b="1" dirty="0" smtClean="0">
                <a:latin typeface="Humnst777 Cn BT" charset="0"/>
                <a:cs typeface="Times New Roman" charset="0"/>
              </a:rPr>
              <a:t>communication</a:t>
            </a:r>
            <a:r>
              <a:rPr lang="fr-FR" sz="1600" dirty="0">
                <a:latin typeface="Humnst777 Cn BT" charset="0"/>
                <a:cs typeface="Times New Roman" charset="0"/>
              </a:rPr>
              <a:t>	</a:t>
            </a:r>
            <a:r>
              <a:rPr lang="fr-FR" sz="1600" b="1" dirty="0" smtClean="0">
                <a:latin typeface="Humnst777 Cn BT" charset="0"/>
                <a:cs typeface="Times New Roman" charset="0"/>
              </a:rPr>
              <a:t>124h</a:t>
            </a:r>
            <a:endParaRPr lang="fr-FR" sz="1600" b="1" dirty="0">
              <a:latin typeface="Humnst777 Cn BT" charset="0"/>
              <a:cs typeface="Times New Roman" charset="0"/>
            </a:endParaRPr>
          </a:p>
          <a:p>
            <a:pPr>
              <a:lnSpc>
                <a:spcPct val="150000"/>
              </a:lnSpc>
              <a:tabLst>
                <a:tab pos="6627813" algn="r"/>
              </a:tabLst>
            </a:pPr>
            <a:r>
              <a:rPr lang="fr-FR" sz="1600" dirty="0">
                <a:latin typeface="Humnst777 Cn BT" charset="0"/>
                <a:cs typeface="Times New Roman" charset="0"/>
              </a:rPr>
              <a:t>Economie et gestion	                  </a:t>
            </a:r>
            <a:r>
              <a:rPr lang="fr-FR" sz="1600" dirty="0" smtClean="0">
                <a:latin typeface="Humnst777 Cn BT" charset="0"/>
                <a:cs typeface="Times New Roman" charset="0"/>
              </a:rPr>
              <a:t>40h</a:t>
            </a:r>
            <a:r>
              <a:rPr lang="fr-FR" sz="1600" dirty="0">
                <a:latin typeface="Humnst777 Cn BT" charset="0"/>
                <a:cs typeface="Times New Roman" charset="0"/>
              </a:rPr>
              <a:t/>
            </a:r>
            <a:br>
              <a:rPr lang="fr-FR" sz="1600" dirty="0">
                <a:latin typeface="Humnst777 Cn BT" charset="0"/>
                <a:cs typeface="Times New Roman" charset="0"/>
              </a:rPr>
            </a:br>
            <a:r>
              <a:rPr lang="fr-FR" sz="1600" dirty="0">
                <a:latin typeface="Humnst777 Cn BT" charset="0"/>
                <a:cs typeface="Times New Roman" charset="0"/>
              </a:rPr>
              <a:t>Communication et Anglais	</a:t>
            </a:r>
            <a:r>
              <a:rPr lang="fr-FR" sz="1600" dirty="0" smtClean="0">
                <a:latin typeface="Humnst777 Cn BT" charset="0"/>
                <a:cs typeface="Times New Roman" charset="0"/>
              </a:rPr>
              <a:t>50h</a:t>
            </a:r>
            <a:endParaRPr lang="fr-FR" sz="1600" dirty="0">
              <a:latin typeface="Humnst777 Cn BT" charset="0"/>
              <a:cs typeface="Times New Roman" charset="0"/>
            </a:endParaRPr>
          </a:p>
          <a:p>
            <a:pPr>
              <a:lnSpc>
                <a:spcPct val="150000"/>
              </a:lnSpc>
              <a:tabLst>
                <a:tab pos="6627813" algn="r"/>
              </a:tabLst>
            </a:pPr>
            <a:r>
              <a:rPr lang="fr-FR" sz="1600" dirty="0" smtClean="0">
                <a:latin typeface="Humnst777 Cn BT" charset="0"/>
                <a:cs typeface="Times New Roman" charset="0"/>
              </a:rPr>
              <a:t>PPP</a:t>
            </a:r>
            <a:r>
              <a:rPr lang="fr-FR" sz="1600" dirty="0">
                <a:latin typeface="Humnst777 Cn BT" charset="0"/>
                <a:cs typeface="Times New Roman" charset="0"/>
              </a:rPr>
              <a:t>	</a:t>
            </a:r>
            <a:r>
              <a:rPr lang="fr-FR" sz="1600" dirty="0" smtClean="0">
                <a:latin typeface="Humnst777 Cn BT" charset="0"/>
                <a:cs typeface="Times New Roman" charset="0"/>
              </a:rPr>
              <a:t>14h</a:t>
            </a:r>
            <a:r>
              <a:rPr lang="fr-FR" sz="1600" dirty="0">
                <a:latin typeface="Humnst777 Cn BT" charset="0"/>
                <a:cs typeface="Times New Roman" charset="0"/>
              </a:rPr>
              <a:t/>
            </a:r>
            <a:br>
              <a:rPr lang="fr-FR" sz="1600" dirty="0">
                <a:latin typeface="Humnst777 Cn BT" charset="0"/>
                <a:cs typeface="Times New Roman" charset="0"/>
              </a:rPr>
            </a:br>
            <a:r>
              <a:rPr lang="fr-FR" sz="1600" dirty="0" smtClean="0">
                <a:latin typeface="Humnst777 Cn BT" charset="0"/>
                <a:cs typeface="Times New Roman" charset="0"/>
              </a:rPr>
              <a:t>Option </a:t>
            </a:r>
            <a:r>
              <a:rPr lang="fr-FR" sz="1600" dirty="0">
                <a:latin typeface="Humnst777 Cn BT" charset="0"/>
                <a:cs typeface="Times New Roman" charset="0"/>
              </a:rPr>
              <a:t>éco et gestion (Choix du module : </a:t>
            </a:r>
            <a:r>
              <a:rPr lang="fr-FR" sz="1600" dirty="0" err="1">
                <a:latin typeface="Humnst777 Cn BT" charset="0"/>
                <a:cs typeface="Times New Roman" charset="0"/>
              </a:rPr>
              <a:t>diag</a:t>
            </a:r>
            <a:r>
              <a:rPr lang="fr-FR" sz="1600" dirty="0">
                <a:latin typeface="Humnst777 Cn BT" charset="0"/>
                <a:cs typeface="Times New Roman" charset="0"/>
              </a:rPr>
              <a:t>. </a:t>
            </a:r>
            <a:r>
              <a:rPr lang="fr-FR" sz="1600" dirty="0" err="1">
                <a:latin typeface="Humnst777 Cn BT" charset="0"/>
                <a:cs typeface="Times New Roman" charset="0"/>
              </a:rPr>
              <a:t>Strat</a:t>
            </a:r>
            <a:r>
              <a:rPr lang="fr-FR" sz="1600" dirty="0">
                <a:latin typeface="Humnst777 Cn BT" charset="0"/>
                <a:cs typeface="Times New Roman" charset="0"/>
              </a:rPr>
              <a:t>. / gestion)	</a:t>
            </a:r>
            <a:r>
              <a:rPr lang="fr-FR" sz="1600" dirty="0" smtClean="0">
                <a:latin typeface="Humnst777 Cn BT" charset="0"/>
                <a:cs typeface="Times New Roman" charset="0"/>
              </a:rPr>
              <a:t>20h</a:t>
            </a:r>
            <a:r>
              <a:rPr lang="fr-FR" sz="1600" dirty="0">
                <a:latin typeface="Humnst777 Cn BT" charset="0"/>
                <a:cs typeface="Times New Roman" charset="0"/>
              </a:rPr>
              <a:t>	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83568" y="4497388"/>
            <a:ext cx="7704856" cy="338137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fr-FR" sz="1600" b="1" dirty="0">
                <a:latin typeface="Humnst777 Cn BT" charset="0"/>
                <a:cs typeface="Times New Roman" charset="0"/>
              </a:rPr>
              <a:t>Réalisation d</a:t>
            </a:r>
            <a:r>
              <a:rPr lang="ja-JP" altLang="fr-FR" sz="1600" b="1" dirty="0">
                <a:latin typeface="Humnst777 Cn BT" charset="0"/>
                <a:cs typeface="Times New Roman" charset="0"/>
              </a:rPr>
              <a:t>’</a:t>
            </a:r>
            <a:r>
              <a:rPr lang="fr-FR" sz="1600" b="1" dirty="0">
                <a:latin typeface="Humnst777 Cn BT" charset="0"/>
                <a:cs typeface="Times New Roman" charset="0"/>
              </a:rPr>
              <a:t>études et d</a:t>
            </a:r>
            <a:r>
              <a:rPr lang="ja-JP" altLang="fr-FR" sz="1600" b="1" dirty="0">
                <a:latin typeface="Humnst777 Cn BT" charset="0"/>
                <a:cs typeface="Times New Roman" charset="0"/>
              </a:rPr>
              <a:t>’</a:t>
            </a:r>
            <a:r>
              <a:rPr lang="fr-FR" sz="1600" b="1" dirty="0">
                <a:latin typeface="Humnst777 Cn BT" charset="0"/>
                <a:cs typeface="Times New Roman" charset="0"/>
              </a:rPr>
              <a:t>enquêtes statistiques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83568" y="5013325"/>
            <a:ext cx="7704856" cy="339725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fr-FR" sz="1600" b="1" dirty="0">
                <a:latin typeface="Humnst777 Cn BT" charset="0"/>
                <a:cs typeface="Times New Roman" charset="0"/>
              </a:rPr>
              <a:t>Contrat d</a:t>
            </a:r>
            <a:r>
              <a:rPr lang="ja-JP" altLang="fr-FR" sz="1600" b="1" dirty="0">
                <a:latin typeface="Humnst777 Cn BT" charset="0"/>
                <a:cs typeface="Times New Roman" charset="0"/>
              </a:rPr>
              <a:t>’</a:t>
            </a:r>
            <a:r>
              <a:rPr lang="fr-FR" sz="1600" b="1" dirty="0">
                <a:latin typeface="Humnst777 Cn BT" charset="0"/>
                <a:cs typeface="Times New Roman" charset="0"/>
              </a:rPr>
              <a:t>apprentissage 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83568" y="4041775"/>
            <a:ext cx="7704856" cy="339196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tabLst>
                <a:tab pos="6627813" algn="r"/>
              </a:tabLst>
              <a:defRPr/>
            </a:pPr>
            <a:r>
              <a:rPr lang="fr-FR" sz="1600" b="1" dirty="0" smtClean="0">
                <a:latin typeface="Humnst777 Cn BT" pitchFamily="34" charset="0"/>
                <a:ea typeface="+mn-ea"/>
                <a:cs typeface="Times New Roman" pitchFamily="18" charset="0"/>
              </a:rPr>
              <a:t>Sport</a:t>
            </a:r>
            <a:r>
              <a:rPr lang="fr-FR" sz="1600" b="1" dirty="0">
                <a:latin typeface="Humnst777 Cn BT" pitchFamily="34" charset="0"/>
                <a:ea typeface="+mn-ea"/>
                <a:cs typeface="Times New Roman" pitchFamily="18" charset="0"/>
              </a:rPr>
              <a:t>	</a:t>
            </a:r>
            <a:r>
              <a:rPr lang="fr-FR" sz="1600" b="1" dirty="0" smtClean="0">
                <a:latin typeface="Humnst777 Cn BT" pitchFamily="34" charset="0"/>
                <a:ea typeface="+mn-ea"/>
                <a:cs typeface="Times New Roman" pitchFamily="18" charset="0"/>
              </a:rPr>
              <a:t>10.5h</a:t>
            </a:r>
            <a:endParaRPr lang="fr-FR" sz="1600" b="1" dirty="0">
              <a:latin typeface="Humnst777 Cn BT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4590" name="Rectangle 6"/>
          <p:cNvSpPr>
            <a:spLocks noChangeArrowheads="1"/>
          </p:cNvSpPr>
          <p:nvPr/>
        </p:nvSpPr>
        <p:spPr bwMode="auto">
          <a:xfrm>
            <a:off x="682699" y="5626100"/>
            <a:ext cx="7705725" cy="401638"/>
          </a:xfrm>
          <a:prstGeom prst="rect">
            <a:avLst/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Humnst777 Blk BT" charset="0"/>
                <a:cs typeface="Times New Roman" charset="0"/>
              </a:rPr>
              <a:t>405.5 </a:t>
            </a:r>
            <a:r>
              <a:rPr lang="fr-FR" sz="2000" b="1" dirty="0">
                <a:solidFill>
                  <a:schemeClr val="bg1"/>
                </a:solidFill>
                <a:latin typeface="Humnst777 Blk BT" charset="0"/>
                <a:cs typeface="Times New Roman" charset="0"/>
              </a:rPr>
              <a:t>heures de cours + 50 heures de projets tuteurés</a:t>
            </a:r>
          </a:p>
        </p:txBody>
      </p:sp>
      <p:sp>
        <p:nvSpPr>
          <p:cNvPr id="24591" name="Rectangle 2"/>
          <p:cNvSpPr txBox="1">
            <a:spLocks noChangeArrowheads="1"/>
          </p:cNvSpPr>
          <p:nvPr/>
        </p:nvSpPr>
        <p:spPr bwMode="auto">
          <a:xfrm>
            <a:off x="105221" y="908522"/>
            <a:ext cx="893127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800" b="1" dirty="0">
                <a:solidFill>
                  <a:srgbClr val="DF0078"/>
                </a:solidFill>
                <a:latin typeface="Humnst777 BT" charset="0"/>
                <a:cs typeface="Times New Roman" charset="0"/>
              </a:rPr>
              <a:t>Programme Pédagogique </a:t>
            </a:r>
            <a:r>
              <a:rPr lang="fr-FR" sz="2800" b="1" dirty="0" smtClean="0">
                <a:solidFill>
                  <a:srgbClr val="DF0078"/>
                </a:solidFill>
                <a:latin typeface="Humnst777 BT" charset="0"/>
                <a:cs typeface="Times New Roman" charset="0"/>
              </a:rPr>
              <a:t>STID Bron </a:t>
            </a:r>
            <a:r>
              <a:rPr lang="fr-FR" sz="2800" b="1" dirty="0">
                <a:solidFill>
                  <a:srgbClr val="DF0078"/>
                </a:solidFill>
                <a:latin typeface="Humnst777 BT" charset="0"/>
                <a:cs typeface="Times New Roman" charset="0"/>
              </a:rPr>
              <a:t/>
            </a:r>
            <a:br>
              <a:rPr lang="fr-FR" sz="2800" b="1" dirty="0">
                <a:solidFill>
                  <a:srgbClr val="DF0078"/>
                </a:solidFill>
                <a:latin typeface="Humnst777 BT" charset="0"/>
                <a:cs typeface="Times New Roman" charset="0"/>
              </a:rPr>
            </a:br>
            <a:r>
              <a:rPr lang="fr-FR" sz="2800" dirty="0">
                <a:solidFill>
                  <a:srgbClr val="DF0078"/>
                </a:solidFill>
                <a:latin typeface="Humnst777 BT" charset="0"/>
                <a:cs typeface="Times New Roman" charset="0"/>
              </a:rPr>
              <a:t>2ème année S3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0" y="6083300"/>
            <a:ext cx="9144000" cy="765175"/>
          </a:xfrm>
          <a:prstGeom prst="rect">
            <a:avLst/>
          </a:prstGeom>
          <a:solidFill>
            <a:srgbClr val="DF007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603" name="Line 6"/>
          <p:cNvSpPr>
            <a:spLocks noChangeShapeType="1"/>
          </p:cNvSpPr>
          <p:nvPr/>
        </p:nvSpPr>
        <p:spPr bwMode="auto">
          <a:xfrm>
            <a:off x="2124075" y="2603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04" name="Line 7"/>
          <p:cNvSpPr>
            <a:spLocks noChangeShapeType="1"/>
          </p:cNvSpPr>
          <p:nvPr/>
        </p:nvSpPr>
        <p:spPr bwMode="auto">
          <a:xfrm>
            <a:off x="1258888" y="6453188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05" name="Text Box 12"/>
          <p:cNvSpPr txBox="1">
            <a:spLocks noChangeArrowheads="1"/>
          </p:cNvSpPr>
          <p:nvPr/>
        </p:nvSpPr>
        <p:spPr bwMode="auto">
          <a:xfrm>
            <a:off x="-252413" y="115888"/>
            <a:ext cx="3059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4000">
                <a:latin typeface="Humnst777 Blk BT" charset="0"/>
              </a:rPr>
              <a:t>STID</a:t>
            </a:r>
          </a:p>
        </p:txBody>
      </p:sp>
      <p:sp>
        <p:nvSpPr>
          <p:cNvPr id="25606" name="Text Box 13"/>
          <p:cNvSpPr txBox="1">
            <a:spLocks noChangeArrowheads="1"/>
          </p:cNvSpPr>
          <p:nvPr/>
        </p:nvSpPr>
        <p:spPr bwMode="auto">
          <a:xfrm>
            <a:off x="2124075" y="333375"/>
            <a:ext cx="5761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>
                <a:solidFill>
                  <a:schemeClr val="bg2"/>
                </a:solidFill>
                <a:latin typeface="Humnst777 Cn BT" charset="0"/>
              </a:rPr>
              <a:t>STATISTIQUE ET INFORMATIQUE DECISIONNELLE</a:t>
            </a:r>
          </a:p>
        </p:txBody>
      </p:sp>
      <p:pic>
        <p:nvPicPr>
          <p:cNvPr id="25607" name="Picture 14" descr="logo_IUT_STID copi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3513"/>
            <a:ext cx="12255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79388" y="6453188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/>
              <a:t>14/10/2013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331913" y="6465888"/>
            <a:ext cx="3240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>
                <a:latin typeface="Humnst777 BT" charset="0"/>
              </a:rPr>
              <a:t>Partenariat Entreprises STID</a:t>
            </a:r>
          </a:p>
        </p:txBody>
      </p:sp>
      <p:sp>
        <p:nvSpPr>
          <p:cNvPr id="25610" name="Rectangle 2"/>
          <p:cNvSpPr txBox="1">
            <a:spLocks noChangeArrowheads="1"/>
          </p:cNvSpPr>
          <p:nvPr/>
        </p:nvSpPr>
        <p:spPr bwMode="auto">
          <a:xfrm>
            <a:off x="180975" y="763588"/>
            <a:ext cx="82804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800" b="1">
                <a:solidFill>
                  <a:srgbClr val="DF0078"/>
                </a:solidFill>
                <a:latin typeface="Humnst777 BT" charset="0"/>
              </a:rPr>
              <a:t>Programme Pédagogique STID</a:t>
            </a:r>
            <a:r>
              <a:rPr lang="fr-FR" sz="1600" b="1">
                <a:solidFill>
                  <a:srgbClr val="DF0078"/>
                </a:solidFill>
                <a:latin typeface="Humnst777 BT" charset="0"/>
              </a:rPr>
              <a:t> </a:t>
            </a:r>
            <a:r>
              <a:rPr lang="fr-FR" sz="2800" b="1">
                <a:solidFill>
                  <a:srgbClr val="DF0078"/>
                </a:solidFill>
                <a:latin typeface="Humnst777 BT" charset="0"/>
              </a:rPr>
              <a:t/>
            </a:r>
            <a:br>
              <a:rPr lang="fr-FR" sz="2800" b="1">
                <a:solidFill>
                  <a:srgbClr val="DF0078"/>
                </a:solidFill>
                <a:latin typeface="Humnst777 BT" charset="0"/>
              </a:rPr>
            </a:br>
            <a:r>
              <a:rPr lang="fr-FR" sz="2800" b="1">
                <a:solidFill>
                  <a:srgbClr val="DF0078"/>
                </a:solidFill>
                <a:latin typeface="Humnst777 Blk BT" charset="0"/>
              </a:rPr>
              <a:t> </a:t>
            </a:r>
            <a:r>
              <a:rPr lang="fr-FR" sz="2800">
                <a:solidFill>
                  <a:srgbClr val="DF0078"/>
                </a:solidFill>
                <a:latin typeface="Humnst777 BT" charset="0"/>
              </a:rPr>
              <a:t>2ème année S4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899592" y="1700808"/>
            <a:ext cx="7488831" cy="1731885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150000"/>
              </a:lnSpc>
              <a:tabLst>
                <a:tab pos="6548438" algn="r"/>
              </a:tabLst>
            </a:pPr>
            <a:r>
              <a:rPr lang="fr-FR" b="1" dirty="0">
                <a:latin typeface="Humnst777 Cn BT" charset="0"/>
              </a:rPr>
              <a:t>Statistique 	</a:t>
            </a:r>
            <a:r>
              <a:rPr lang="fr-FR" b="1" dirty="0" smtClean="0">
                <a:latin typeface="Humnst777 Cn BT" charset="0"/>
              </a:rPr>
              <a:t>103h</a:t>
            </a:r>
            <a:endParaRPr lang="fr-FR" dirty="0">
              <a:latin typeface="Humnst777 Cn BT" charset="0"/>
            </a:endParaRPr>
          </a:p>
          <a:p>
            <a:pPr>
              <a:lnSpc>
                <a:spcPct val="150000"/>
              </a:lnSpc>
              <a:tabLst>
                <a:tab pos="6548438" algn="r"/>
              </a:tabLst>
            </a:pPr>
            <a:r>
              <a:rPr lang="fr-FR" dirty="0">
                <a:latin typeface="Humnst777 Cn BT" charset="0"/>
              </a:rPr>
              <a:t>Statistique </a:t>
            </a:r>
            <a:r>
              <a:rPr lang="fr-FR" dirty="0" err="1">
                <a:latin typeface="Humnst777 Cn BT" charset="0"/>
              </a:rPr>
              <a:t>inférentielle</a:t>
            </a:r>
            <a:r>
              <a:rPr lang="fr-FR" dirty="0">
                <a:latin typeface="Humnst777 Cn BT" charset="0"/>
              </a:rPr>
              <a:t> 2 (régression et </a:t>
            </a:r>
            <a:r>
              <a:rPr lang="fr-FR" dirty="0" err="1">
                <a:latin typeface="Humnst777 Cn BT" charset="0"/>
              </a:rPr>
              <a:t>Anova</a:t>
            </a:r>
            <a:r>
              <a:rPr lang="fr-FR" dirty="0">
                <a:latin typeface="Humnst777 Cn BT" charset="0"/>
              </a:rPr>
              <a:t>, sondages</a:t>
            </a:r>
            <a:r>
              <a:rPr lang="fr-FR" dirty="0" smtClean="0">
                <a:latin typeface="Humnst777 Cn BT" charset="0"/>
              </a:rPr>
              <a:t>)	58h</a:t>
            </a:r>
            <a:endParaRPr lang="fr-FR" dirty="0">
              <a:latin typeface="Humnst777 Cn BT" charset="0"/>
            </a:endParaRPr>
          </a:p>
          <a:p>
            <a:pPr>
              <a:lnSpc>
                <a:spcPct val="150000"/>
              </a:lnSpc>
              <a:tabLst>
                <a:tab pos="6548438" algn="r"/>
              </a:tabLst>
            </a:pPr>
            <a:r>
              <a:rPr lang="fr-FR" dirty="0" smtClean="0">
                <a:latin typeface="Humnst777 Cn BT" charset="0"/>
              </a:rPr>
              <a:t>Analyse </a:t>
            </a:r>
            <a:r>
              <a:rPr lang="fr-FR" dirty="0">
                <a:latin typeface="Humnst777 Cn BT" charset="0"/>
              </a:rPr>
              <a:t>de </a:t>
            </a:r>
            <a:r>
              <a:rPr lang="fr-FR" dirty="0" smtClean="0">
                <a:latin typeface="Humnst777 Cn BT" charset="0"/>
              </a:rPr>
              <a:t>données</a:t>
            </a:r>
            <a:r>
              <a:rPr lang="fr-FR" dirty="0">
                <a:latin typeface="Humnst777 Cn BT" charset="0"/>
              </a:rPr>
              <a:t>	</a:t>
            </a:r>
            <a:r>
              <a:rPr lang="fr-FR" dirty="0" smtClean="0">
                <a:latin typeface="Humnst777 Cn BT" charset="0"/>
              </a:rPr>
              <a:t>29h</a:t>
            </a:r>
            <a:endParaRPr lang="fr-FR" dirty="0">
              <a:latin typeface="Humnst777 Cn BT" charset="0"/>
            </a:endParaRPr>
          </a:p>
          <a:p>
            <a:pPr>
              <a:lnSpc>
                <a:spcPct val="150000"/>
              </a:lnSpc>
              <a:tabLst>
                <a:tab pos="6548438" algn="r"/>
              </a:tabLst>
            </a:pPr>
            <a:r>
              <a:rPr lang="fr-FR" dirty="0">
                <a:latin typeface="Humnst777 Cn BT" charset="0"/>
              </a:rPr>
              <a:t>Applications de la stat (tests non </a:t>
            </a:r>
            <a:r>
              <a:rPr lang="fr-FR" dirty="0" smtClean="0">
                <a:latin typeface="Humnst777 Cn BT" charset="0"/>
              </a:rPr>
              <a:t>paramétriques)	16h</a:t>
            </a:r>
            <a:endParaRPr lang="fr-FR" dirty="0">
              <a:latin typeface="Humnst777 Cn BT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48792" y="3717032"/>
            <a:ext cx="7488831" cy="2170467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150000"/>
              </a:lnSpc>
              <a:tabLst>
                <a:tab pos="6627813" algn="r"/>
              </a:tabLst>
            </a:pPr>
            <a:r>
              <a:rPr lang="fr-FR" b="1" dirty="0">
                <a:latin typeface="Humnst777 Cn BT" charset="0"/>
              </a:rPr>
              <a:t>Outils scientifiques 	</a:t>
            </a:r>
            <a:r>
              <a:rPr lang="fr-FR" b="1" dirty="0" smtClean="0">
                <a:latin typeface="Humnst777 Cn BT" charset="0"/>
              </a:rPr>
              <a:t>68h</a:t>
            </a:r>
            <a:endParaRPr lang="fr-FR" dirty="0">
              <a:latin typeface="Humnst777 Cn BT" charset="0"/>
            </a:endParaRPr>
          </a:p>
          <a:p>
            <a:pPr>
              <a:lnSpc>
                <a:spcPct val="150000"/>
              </a:lnSpc>
              <a:tabLst>
                <a:tab pos="6627813" algn="r"/>
              </a:tabLst>
            </a:pPr>
            <a:r>
              <a:rPr lang="fr-FR" dirty="0">
                <a:latin typeface="Humnst777 Cn BT" charset="0"/>
              </a:rPr>
              <a:t>Data </a:t>
            </a:r>
            <a:r>
              <a:rPr lang="fr-FR" dirty="0" err="1" smtClean="0">
                <a:latin typeface="Humnst777 Cn BT" charset="0"/>
              </a:rPr>
              <a:t>mining</a:t>
            </a:r>
            <a:r>
              <a:rPr lang="fr-FR" dirty="0">
                <a:latin typeface="Humnst777 Cn BT" charset="0"/>
              </a:rPr>
              <a:t>	</a:t>
            </a:r>
            <a:r>
              <a:rPr lang="fr-FR" dirty="0" smtClean="0">
                <a:latin typeface="Humnst777 Cn BT" charset="0"/>
              </a:rPr>
              <a:t>22h</a:t>
            </a:r>
            <a:endParaRPr lang="fr-FR" dirty="0">
              <a:latin typeface="Humnst777 Cn BT" charset="0"/>
            </a:endParaRPr>
          </a:p>
          <a:p>
            <a:pPr>
              <a:lnSpc>
                <a:spcPct val="150000"/>
              </a:lnSpc>
              <a:tabLst>
                <a:tab pos="6627813" algn="r"/>
              </a:tabLst>
            </a:pPr>
            <a:r>
              <a:rPr lang="fr-FR" dirty="0">
                <a:latin typeface="Humnst777 Cn BT" charset="0"/>
              </a:rPr>
              <a:t>Logiciels spécialisés </a:t>
            </a:r>
            <a:r>
              <a:rPr lang="fr-FR" dirty="0" smtClean="0">
                <a:latin typeface="Humnst777 Cn BT" charset="0"/>
              </a:rPr>
              <a:t>(Quantum Gis)</a:t>
            </a:r>
            <a:r>
              <a:rPr lang="fr-FR" dirty="0">
                <a:latin typeface="Humnst777 Cn BT" charset="0"/>
              </a:rPr>
              <a:t>	</a:t>
            </a:r>
            <a:r>
              <a:rPr lang="fr-FR" dirty="0" smtClean="0">
                <a:latin typeface="Humnst777 Cn BT" charset="0"/>
              </a:rPr>
              <a:t>6h</a:t>
            </a:r>
            <a:endParaRPr lang="fr-FR" dirty="0">
              <a:latin typeface="Humnst777 Cn BT" charset="0"/>
            </a:endParaRPr>
          </a:p>
          <a:p>
            <a:pPr>
              <a:tabLst>
                <a:tab pos="6627813" algn="r"/>
              </a:tabLst>
            </a:pPr>
            <a:r>
              <a:rPr lang="fr-FR" dirty="0">
                <a:latin typeface="Humnst777 Cn BT" charset="0"/>
              </a:rPr>
              <a:t>Compléments info &amp; </a:t>
            </a:r>
            <a:r>
              <a:rPr lang="fr-FR" dirty="0" smtClean="0">
                <a:latin typeface="Humnst777 Cn BT" charset="0"/>
              </a:rPr>
              <a:t>math</a:t>
            </a:r>
            <a:r>
              <a:rPr lang="fr-FR" dirty="0">
                <a:latin typeface="Humnst777 Cn BT" charset="0"/>
              </a:rPr>
              <a:t>	</a:t>
            </a:r>
            <a:r>
              <a:rPr lang="fr-FR" dirty="0" smtClean="0">
                <a:latin typeface="Humnst777 Cn BT" charset="0"/>
              </a:rPr>
              <a:t>40h</a:t>
            </a:r>
            <a:endParaRPr lang="fr-FR" dirty="0">
              <a:latin typeface="Humnst777 Cn BT" charset="0"/>
            </a:endParaRPr>
          </a:p>
          <a:p>
            <a:pPr>
              <a:tabLst>
                <a:tab pos="6627813" algn="r"/>
              </a:tabLst>
            </a:pPr>
            <a:r>
              <a:rPr lang="fr-FR" dirty="0">
                <a:latin typeface="Humnst777 Cn BT" charset="0"/>
              </a:rPr>
              <a:t>(programmation web + math + choix du module : projet </a:t>
            </a:r>
            <a:r>
              <a:rPr lang="fr-FR" dirty="0" smtClean="0">
                <a:latin typeface="Humnst777 Cn BT" charset="0"/>
              </a:rPr>
              <a:t>Web</a:t>
            </a:r>
          </a:p>
          <a:p>
            <a:pPr>
              <a:tabLst>
                <a:tab pos="6627813" algn="r"/>
              </a:tabLst>
            </a:pPr>
            <a:r>
              <a:rPr lang="fr-FR" dirty="0" smtClean="0">
                <a:latin typeface="Humnst777 Cn BT" charset="0"/>
              </a:rPr>
              <a:t>OU méthodes </a:t>
            </a:r>
            <a:r>
              <a:rPr lang="fr-FR" dirty="0">
                <a:latin typeface="Humnst777 Cn BT" charset="0"/>
              </a:rPr>
              <a:t>numériques</a:t>
            </a:r>
            <a:r>
              <a:rPr lang="fr-FR" dirty="0" smtClean="0">
                <a:latin typeface="Humnst777 Cn BT" charset="0"/>
              </a:rPr>
              <a:t>)</a:t>
            </a:r>
            <a:endParaRPr lang="fr-FR" dirty="0">
              <a:latin typeface="Humnst777 Cn B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0" y="6083300"/>
            <a:ext cx="9144000" cy="765175"/>
          </a:xfrm>
          <a:prstGeom prst="rect">
            <a:avLst/>
          </a:prstGeom>
          <a:solidFill>
            <a:srgbClr val="DF007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627" name="Line 6"/>
          <p:cNvSpPr>
            <a:spLocks noChangeShapeType="1"/>
          </p:cNvSpPr>
          <p:nvPr/>
        </p:nvSpPr>
        <p:spPr bwMode="auto">
          <a:xfrm>
            <a:off x="2124075" y="2603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28" name="Line 7"/>
          <p:cNvSpPr>
            <a:spLocks noChangeShapeType="1"/>
          </p:cNvSpPr>
          <p:nvPr/>
        </p:nvSpPr>
        <p:spPr bwMode="auto">
          <a:xfrm>
            <a:off x="1258888" y="6453188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29" name="Text Box 12"/>
          <p:cNvSpPr txBox="1">
            <a:spLocks noChangeArrowheads="1"/>
          </p:cNvSpPr>
          <p:nvPr/>
        </p:nvSpPr>
        <p:spPr bwMode="auto">
          <a:xfrm>
            <a:off x="-252413" y="115888"/>
            <a:ext cx="3059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4000">
                <a:latin typeface="Humnst777 Blk BT" charset="0"/>
              </a:rPr>
              <a:t>STID</a:t>
            </a:r>
          </a:p>
        </p:txBody>
      </p:sp>
      <p:sp>
        <p:nvSpPr>
          <p:cNvPr id="26630" name="Text Box 13"/>
          <p:cNvSpPr txBox="1">
            <a:spLocks noChangeArrowheads="1"/>
          </p:cNvSpPr>
          <p:nvPr/>
        </p:nvSpPr>
        <p:spPr bwMode="auto">
          <a:xfrm>
            <a:off x="2124075" y="333375"/>
            <a:ext cx="5761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>
                <a:solidFill>
                  <a:schemeClr val="bg2"/>
                </a:solidFill>
                <a:latin typeface="Humnst777 Cn BT" charset="0"/>
              </a:rPr>
              <a:t>STATISTIQUE ET INFORMATIQUE DECISIONNELLE</a:t>
            </a:r>
          </a:p>
        </p:txBody>
      </p:sp>
      <p:pic>
        <p:nvPicPr>
          <p:cNvPr id="26631" name="Picture 14" descr="logo_IUT_STID copi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3513"/>
            <a:ext cx="12255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79388" y="6453188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/>
              <a:t>14/10/2013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331913" y="6465888"/>
            <a:ext cx="3240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>
                <a:latin typeface="Humnst777 BT" charset="0"/>
              </a:rPr>
              <a:t>Partenariat Entreprises STID</a:t>
            </a:r>
          </a:p>
        </p:txBody>
      </p:sp>
      <p:sp>
        <p:nvSpPr>
          <p:cNvPr id="26634" name="Rectangle 2"/>
          <p:cNvSpPr txBox="1">
            <a:spLocks noChangeArrowheads="1"/>
          </p:cNvSpPr>
          <p:nvPr/>
        </p:nvSpPr>
        <p:spPr bwMode="auto">
          <a:xfrm>
            <a:off x="180975" y="1052538"/>
            <a:ext cx="82804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800" b="1" dirty="0">
                <a:solidFill>
                  <a:srgbClr val="DF0078"/>
                </a:solidFill>
                <a:latin typeface="Humnst777 BT" charset="0"/>
              </a:rPr>
              <a:t>Programme Pédagogique </a:t>
            </a:r>
            <a:r>
              <a:rPr lang="fr-FR" sz="2800" b="1" dirty="0" smtClean="0">
                <a:solidFill>
                  <a:srgbClr val="DF0078"/>
                </a:solidFill>
                <a:latin typeface="Humnst777 BT" charset="0"/>
              </a:rPr>
              <a:t>STID Bron</a:t>
            </a:r>
            <a:r>
              <a:rPr lang="fr-FR" sz="1600" b="1" dirty="0" smtClean="0">
                <a:solidFill>
                  <a:srgbClr val="DF0078"/>
                </a:solidFill>
                <a:latin typeface="Humnst777 BT" charset="0"/>
              </a:rPr>
              <a:t> </a:t>
            </a:r>
            <a:r>
              <a:rPr lang="fr-FR" sz="2800" b="1" dirty="0">
                <a:solidFill>
                  <a:srgbClr val="DF0078"/>
                </a:solidFill>
                <a:latin typeface="Humnst777 BT" charset="0"/>
              </a:rPr>
              <a:t/>
            </a:r>
            <a:br>
              <a:rPr lang="fr-FR" sz="2800" b="1" dirty="0">
                <a:solidFill>
                  <a:srgbClr val="DF0078"/>
                </a:solidFill>
                <a:latin typeface="Humnst777 BT" charset="0"/>
              </a:rPr>
            </a:br>
            <a:r>
              <a:rPr lang="fr-FR" sz="2800" b="1" dirty="0">
                <a:solidFill>
                  <a:srgbClr val="DF0078"/>
                </a:solidFill>
                <a:latin typeface="Humnst777 Blk BT" charset="0"/>
              </a:rPr>
              <a:t> </a:t>
            </a:r>
            <a:r>
              <a:rPr lang="fr-FR" sz="2800" dirty="0">
                <a:solidFill>
                  <a:srgbClr val="DF0078"/>
                </a:solidFill>
                <a:latin typeface="Humnst777 BT" charset="0"/>
              </a:rPr>
              <a:t>2ème année S4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83568" y="1916832"/>
            <a:ext cx="7704856" cy="1731885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150000"/>
              </a:lnSpc>
              <a:tabLst>
                <a:tab pos="6727825" algn="r"/>
              </a:tabLst>
            </a:pPr>
            <a:r>
              <a:rPr lang="fr-FR" b="1" dirty="0">
                <a:latin typeface="Humnst777 Cn BT" charset="0"/>
              </a:rPr>
              <a:t>Environnement économique et </a:t>
            </a:r>
            <a:r>
              <a:rPr lang="fr-FR" b="1" dirty="0" smtClean="0">
                <a:latin typeface="Humnst777 Cn BT" charset="0"/>
              </a:rPr>
              <a:t>communication</a:t>
            </a:r>
            <a:r>
              <a:rPr lang="fr-FR" dirty="0">
                <a:latin typeface="Humnst777 Cn BT" charset="0"/>
              </a:rPr>
              <a:t>	</a:t>
            </a:r>
            <a:r>
              <a:rPr lang="fr-FR" b="1" dirty="0" smtClean="0">
                <a:latin typeface="Humnst777 Cn BT" charset="0"/>
              </a:rPr>
              <a:t>90h</a:t>
            </a:r>
            <a:endParaRPr lang="fr-FR" b="1" dirty="0">
              <a:latin typeface="Humnst777 Cn BT" charset="0"/>
            </a:endParaRPr>
          </a:p>
          <a:p>
            <a:pPr>
              <a:lnSpc>
                <a:spcPct val="150000"/>
              </a:lnSpc>
              <a:tabLst>
                <a:tab pos="6727825" algn="r"/>
              </a:tabLst>
            </a:pPr>
            <a:r>
              <a:rPr lang="fr-FR" dirty="0">
                <a:latin typeface="Humnst777 Cn BT" charset="0"/>
              </a:rPr>
              <a:t>Economie 	</a:t>
            </a:r>
            <a:r>
              <a:rPr lang="fr-FR" dirty="0" smtClean="0">
                <a:latin typeface="Humnst777 Cn BT" charset="0"/>
              </a:rPr>
              <a:t>28h</a:t>
            </a:r>
            <a:endParaRPr lang="fr-FR" dirty="0">
              <a:latin typeface="Humnst777 Cn BT" charset="0"/>
            </a:endParaRPr>
          </a:p>
          <a:p>
            <a:pPr>
              <a:lnSpc>
                <a:spcPct val="150000"/>
              </a:lnSpc>
              <a:tabLst>
                <a:tab pos="6727825" algn="r"/>
              </a:tabLst>
            </a:pPr>
            <a:r>
              <a:rPr lang="fr-FR" dirty="0">
                <a:latin typeface="Humnst777 Cn BT" charset="0"/>
              </a:rPr>
              <a:t>Communication (communication, ateliers mémoire, PPP</a:t>
            </a:r>
            <a:r>
              <a:rPr lang="fr-FR" dirty="0" smtClean="0">
                <a:latin typeface="Humnst777 Cn BT" charset="0"/>
              </a:rPr>
              <a:t>)	42h</a:t>
            </a:r>
            <a:r>
              <a:rPr lang="fr-FR" dirty="0">
                <a:latin typeface="Humnst777 Cn BT" charset="0"/>
              </a:rPr>
              <a:t/>
            </a:r>
            <a:br>
              <a:rPr lang="fr-FR" dirty="0">
                <a:latin typeface="Humnst777 Cn BT" charset="0"/>
              </a:rPr>
            </a:br>
            <a:r>
              <a:rPr lang="fr-FR" dirty="0" smtClean="0">
                <a:latin typeface="Humnst777 Cn BT" charset="0"/>
              </a:rPr>
              <a:t>Anglais</a:t>
            </a:r>
            <a:r>
              <a:rPr lang="fr-FR" dirty="0">
                <a:latin typeface="Humnst777 Cn BT" charset="0"/>
              </a:rPr>
              <a:t>	</a:t>
            </a:r>
            <a:r>
              <a:rPr lang="fr-FR" dirty="0" smtClean="0">
                <a:latin typeface="Humnst777 Cn BT" charset="0"/>
              </a:rPr>
              <a:t>20h</a:t>
            </a:r>
            <a:endParaRPr lang="fr-FR" dirty="0">
              <a:latin typeface="Humnst777 Cn BT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683568" y="4265613"/>
            <a:ext cx="7704856" cy="369887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fr-FR" b="1">
                <a:latin typeface="Humnst777 Cn BT" charset="0"/>
              </a:rPr>
              <a:t>Réalisation d</a:t>
            </a:r>
            <a:r>
              <a:rPr lang="ja-JP" altLang="fr-FR" b="1">
                <a:latin typeface="Humnst777 Cn BT" charset="0"/>
              </a:rPr>
              <a:t>’</a:t>
            </a:r>
            <a:r>
              <a:rPr lang="fr-FR" b="1">
                <a:latin typeface="Humnst777 Cn BT" charset="0"/>
              </a:rPr>
              <a:t>études et d</a:t>
            </a:r>
            <a:r>
              <a:rPr lang="ja-JP" altLang="fr-FR" b="1">
                <a:latin typeface="Humnst777 Cn BT" charset="0"/>
              </a:rPr>
              <a:t>’</a:t>
            </a:r>
            <a:r>
              <a:rPr lang="fr-FR" b="1">
                <a:latin typeface="Humnst777 Cn BT" charset="0"/>
              </a:rPr>
              <a:t>enquêtes statistiques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83568" y="4743450"/>
            <a:ext cx="7704856" cy="369888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fr-FR" b="1">
                <a:latin typeface="Humnst777 Cn BT" charset="0"/>
              </a:rPr>
              <a:t>Contrat d</a:t>
            </a:r>
            <a:r>
              <a:rPr lang="ja-JP" altLang="fr-FR" b="1">
                <a:latin typeface="Humnst777 Cn BT" charset="0"/>
              </a:rPr>
              <a:t>’</a:t>
            </a:r>
            <a:r>
              <a:rPr lang="fr-FR" b="1">
                <a:latin typeface="Humnst777 Cn BT" charset="0"/>
              </a:rPr>
              <a:t>alternance 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683568" y="3789363"/>
            <a:ext cx="7704856" cy="369974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980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tabLst>
                <a:tab pos="6727825" algn="r"/>
              </a:tabLst>
              <a:defRPr/>
            </a:pPr>
            <a:r>
              <a:rPr lang="fr-FR" b="1" dirty="0" smtClean="0">
                <a:latin typeface="Humnst777 Cn BT" pitchFamily="34" charset="0"/>
                <a:ea typeface="+mn-ea"/>
              </a:rPr>
              <a:t>Sport</a:t>
            </a:r>
            <a:r>
              <a:rPr lang="fr-FR" b="1" dirty="0">
                <a:latin typeface="Humnst777 Cn BT" pitchFamily="34" charset="0"/>
                <a:ea typeface="+mn-ea"/>
              </a:rPr>
              <a:t>	</a:t>
            </a:r>
            <a:r>
              <a:rPr lang="fr-FR" b="1" dirty="0" smtClean="0">
                <a:latin typeface="Humnst777 Cn BT" pitchFamily="34" charset="0"/>
                <a:ea typeface="+mn-ea"/>
              </a:rPr>
              <a:t>6h</a:t>
            </a:r>
            <a:endParaRPr lang="fr-FR" b="1" dirty="0">
              <a:latin typeface="Humnst777 Cn BT" pitchFamily="34" charset="0"/>
              <a:ea typeface="+mn-ea"/>
            </a:endParaRPr>
          </a:p>
        </p:txBody>
      </p:sp>
      <p:sp>
        <p:nvSpPr>
          <p:cNvPr id="26639" name="Rectangle 6"/>
          <p:cNvSpPr>
            <a:spLocks noChangeArrowheads="1"/>
          </p:cNvSpPr>
          <p:nvPr/>
        </p:nvSpPr>
        <p:spPr bwMode="auto">
          <a:xfrm>
            <a:off x="683568" y="5419725"/>
            <a:ext cx="7705725" cy="401638"/>
          </a:xfrm>
          <a:prstGeom prst="rect">
            <a:avLst/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Humnst777 Blk BT" charset="0"/>
              </a:rPr>
              <a:t>267 </a:t>
            </a:r>
            <a:r>
              <a:rPr lang="fr-FR" sz="2000" dirty="0">
                <a:solidFill>
                  <a:schemeClr val="bg1"/>
                </a:solidFill>
                <a:latin typeface="Humnst777 Blk BT" charset="0"/>
              </a:rPr>
              <a:t>heures de cours + 60 heures de projets tuteurés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0" y="6083300"/>
            <a:ext cx="9144000" cy="765175"/>
          </a:xfrm>
          <a:prstGeom prst="rect">
            <a:avLst/>
          </a:prstGeom>
          <a:solidFill>
            <a:srgbClr val="DF007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651" name="Line 6"/>
          <p:cNvSpPr>
            <a:spLocks noChangeShapeType="1"/>
          </p:cNvSpPr>
          <p:nvPr/>
        </p:nvSpPr>
        <p:spPr bwMode="auto">
          <a:xfrm>
            <a:off x="2124075" y="2603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652" name="Line 7"/>
          <p:cNvSpPr>
            <a:spLocks noChangeShapeType="1"/>
          </p:cNvSpPr>
          <p:nvPr/>
        </p:nvSpPr>
        <p:spPr bwMode="auto">
          <a:xfrm>
            <a:off x="1258888" y="6453188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653" name="Text Box 12"/>
          <p:cNvSpPr txBox="1">
            <a:spLocks noChangeArrowheads="1"/>
          </p:cNvSpPr>
          <p:nvPr/>
        </p:nvSpPr>
        <p:spPr bwMode="auto">
          <a:xfrm>
            <a:off x="-252413" y="115888"/>
            <a:ext cx="3059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4000">
                <a:latin typeface="Humnst777 Blk BT" charset="0"/>
              </a:rPr>
              <a:t>STID</a:t>
            </a:r>
          </a:p>
        </p:txBody>
      </p:sp>
      <p:sp>
        <p:nvSpPr>
          <p:cNvPr id="27654" name="Text Box 13"/>
          <p:cNvSpPr txBox="1">
            <a:spLocks noChangeArrowheads="1"/>
          </p:cNvSpPr>
          <p:nvPr/>
        </p:nvSpPr>
        <p:spPr bwMode="auto">
          <a:xfrm>
            <a:off x="2124075" y="333375"/>
            <a:ext cx="5761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>
                <a:solidFill>
                  <a:schemeClr val="bg2"/>
                </a:solidFill>
                <a:latin typeface="Humnst777 Cn BT" charset="0"/>
              </a:rPr>
              <a:t>STATISTIQUE ET INFORMATIQUE DECISIONNELLE</a:t>
            </a:r>
          </a:p>
        </p:txBody>
      </p:sp>
      <p:pic>
        <p:nvPicPr>
          <p:cNvPr id="27655" name="Picture 14" descr="logo_IUT_STID copi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3513"/>
            <a:ext cx="12255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79388" y="6453188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/>
              <a:t>14/10/2013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1331913" y="6465888"/>
            <a:ext cx="3240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>
                <a:latin typeface="Humnst777 BT" charset="0"/>
              </a:rPr>
              <a:t>Partenariat Entreprises STID</a:t>
            </a:r>
          </a:p>
        </p:txBody>
      </p:sp>
      <p:sp>
        <p:nvSpPr>
          <p:cNvPr id="27658" name="Rectangle 2"/>
          <p:cNvSpPr txBox="1">
            <a:spLocks noChangeArrowheads="1"/>
          </p:cNvSpPr>
          <p:nvPr/>
        </p:nvSpPr>
        <p:spPr bwMode="auto">
          <a:xfrm>
            <a:off x="179388" y="845467"/>
            <a:ext cx="82804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800" b="1" dirty="0">
                <a:solidFill>
                  <a:srgbClr val="DF0078"/>
                </a:solidFill>
                <a:latin typeface="Humnst777 BT" charset="0"/>
              </a:rPr>
              <a:t>Quelle réussite pour quels débouchés ?</a:t>
            </a:r>
          </a:p>
        </p:txBody>
      </p:sp>
      <p:pic>
        <p:nvPicPr>
          <p:cNvPr id="27659" name="Picture 10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494755"/>
            <a:ext cx="3109912" cy="44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0" y="6083300"/>
            <a:ext cx="9144000" cy="765175"/>
          </a:xfrm>
          <a:prstGeom prst="rect">
            <a:avLst/>
          </a:prstGeom>
          <a:solidFill>
            <a:srgbClr val="DF007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675" name="Line 6"/>
          <p:cNvSpPr>
            <a:spLocks noChangeShapeType="1"/>
          </p:cNvSpPr>
          <p:nvPr/>
        </p:nvSpPr>
        <p:spPr bwMode="auto">
          <a:xfrm>
            <a:off x="2124075" y="2603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76" name="Line 7"/>
          <p:cNvSpPr>
            <a:spLocks noChangeShapeType="1"/>
          </p:cNvSpPr>
          <p:nvPr/>
        </p:nvSpPr>
        <p:spPr bwMode="auto">
          <a:xfrm>
            <a:off x="1258888" y="6453188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77" name="Text Box 12"/>
          <p:cNvSpPr txBox="1">
            <a:spLocks noChangeArrowheads="1"/>
          </p:cNvSpPr>
          <p:nvPr/>
        </p:nvSpPr>
        <p:spPr bwMode="auto">
          <a:xfrm>
            <a:off x="-252413" y="115888"/>
            <a:ext cx="3059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4000">
                <a:latin typeface="Humnst777 Blk BT" charset="0"/>
              </a:rPr>
              <a:t>STID</a:t>
            </a:r>
          </a:p>
        </p:txBody>
      </p:sp>
      <p:sp>
        <p:nvSpPr>
          <p:cNvPr id="28678" name="Text Box 13"/>
          <p:cNvSpPr txBox="1">
            <a:spLocks noChangeArrowheads="1"/>
          </p:cNvSpPr>
          <p:nvPr/>
        </p:nvSpPr>
        <p:spPr bwMode="auto">
          <a:xfrm>
            <a:off x="2124075" y="333375"/>
            <a:ext cx="5761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>
                <a:solidFill>
                  <a:schemeClr val="bg2"/>
                </a:solidFill>
                <a:latin typeface="Humnst777 Cn BT" charset="0"/>
              </a:rPr>
              <a:t>STATISTIQUE ET INFORMATIQUE DECISIONNELLE</a:t>
            </a:r>
          </a:p>
        </p:txBody>
      </p:sp>
      <p:pic>
        <p:nvPicPr>
          <p:cNvPr id="28679" name="Picture 14" descr="logo_IUT_STID copi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3513"/>
            <a:ext cx="12255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79388" y="6453188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/>
              <a:t>14/10/2013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331913" y="6465888"/>
            <a:ext cx="3240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>
                <a:latin typeface="Humnst777 BT" charset="0"/>
              </a:rPr>
              <a:t>Partenariat Entreprises STID</a:t>
            </a:r>
          </a:p>
        </p:txBody>
      </p:sp>
      <p:sp>
        <p:nvSpPr>
          <p:cNvPr id="28682" name="Rectangle 2"/>
          <p:cNvSpPr txBox="1">
            <a:spLocks noChangeArrowheads="1"/>
          </p:cNvSpPr>
          <p:nvPr/>
        </p:nvSpPr>
        <p:spPr bwMode="auto">
          <a:xfrm>
            <a:off x="396056" y="908522"/>
            <a:ext cx="82804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800" b="1">
                <a:solidFill>
                  <a:srgbClr val="DF0078"/>
                </a:solidFill>
                <a:latin typeface="Humnst777 Blk BT" charset="0"/>
              </a:rPr>
              <a:t>Réussite au DUT</a:t>
            </a:r>
          </a:p>
        </p:txBody>
      </p:sp>
      <p:sp>
        <p:nvSpPr>
          <p:cNvPr id="28683" name="AutoShape 1038"/>
          <p:cNvSpPr>
            <a:spLocks noChangeArrowheads="1"/>
          </p:cNvSpPr>
          <p:nvPr/>
        </p:nvSpPr>
        <p:spPr bwMode="auto">
          <a:xfrm>
            <a:off x="900113" y="2379663"/>
            <a:ext cx="7343775" cy="3024187"/>
          </a:xfrm>
          <a:prstGeom prst="horizontalScroll">
            <a:avLst>
              <a:gd name="adj" fmla="val 12500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sz="2000" b="1" dirty="0">
              <a:latin typeface="Humnst777 Cn BT" charset="0"/>
            </a:endParaRPr>
          </a:p>
          <a:p>
            <a:pPr algn="ctr"/>
            <a:r>
              <a:rPr lang="fr-FR" sz="2000" b="1" dirty="0" smtClean="0">
                <a:latin typeface="Humnst777 Cn BT" charset="0"/>
              </a:rPr>
              <a:t>74,5 </a:t>
            </a:r>
            <a:r>
              <a:rPr lang="fr-FR" sz="2000" b="1" dirty="0">
                <a:latin typeface="Humnst777 Cn BT" charset="0"/>
              </a:rPr>
              <a:t>% de réussite en 1ère année *</a:t>
            </a:r>
          </a:p>
          <a:p>
            <a:pPr algn="ctr"/>
            <a:r>
              <a:rPr lang="fr-FR" sz="2000" b="1" dirty="0" smtClean="0">
                <a:latin typeface="Humnst777 Cn BT" charset="0"/>
              </a:rPr>
              <a:t>96,6 </a:t>
            </a:r>
            <a:r>
              <a:rPr lang="fr-FR" sz="2000" b="1" dirty="0">
                <a:latin typeface="Humnst777 Cn BT" charset="0"/>
              </a:rPr>
              <a:t>% de réussite en 2ème année*</a:t>
            </a:r>
          </a:p>
        </p:txBody>
      </p:sp>
      <p:sp>
        <p:nvSpPr>
          <p:cNvPr id="28684" name="Rectangle 1"/>
          <p:cNvSpPr>
            <a:spLocks noChangeArrowheads="1"/>
          </p:cNvSpPr>
          <p:nvPr/>
        </p:nvSpPr>
        <p:spPr bwMode="auto">
          <a:xfrm>
            <a:off x="1842988" y="5405438"/>
            <a:ext cx="5321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b="1" dirty="0">
                <a:latin typeface="Humnst777 Cn BT" charset="0"/>
              </a:rPr>
              <a:t>* Pour l</a:t>
            </a:r>
            <a:r>
              <a:rPr lang="ja-JP" altLang="fr-FR" b="1" dirty="0">
                <a:latin typeface="Humnst777 Cn BT" charset="0"/>
              </a:rPr>
              <a:t>’</a:t>
            </a:r>
            <a:r>
              <a:rPr lang="fr-FR" b="1" dirty="0">
                <a:latin typeface="Humnst777 Cn BT" charset="0"/>
              </a:rPr>
              <a:t>année </a:t>
            </a:r>
            <a:r>
              <a:rPr lang="fr-FR" b="1" dirty="0" smtClean="0">
                <a:latin typeface="Humnst777 Cn BT" charset="0"/>
              </a:rPr>
              <a:t>2012-2013</a:t>
            </a:r>
            <a:endParaRPr lang="fr-FR" b="1" dirty="0">
              <a:latin typeface="Humnst777 Cn B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0" y="6083300"/>
            <a:ext cx="9144000" cy="765175"/>
          </a:xfrm>
          <a:prstGeom prst="rect">
            <a:avLst/>
          </a:prstGeom>
          <a:solidFill>
            <a:srgbClr val="DF007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23" name="Line 6"/>
          <p:cNvSpPr>
            <a:spLocks noChangeShapeType="1"/>
          </p:cNvSpPr>
          <p:nvPr/>
        </p:nvSpPr>
        <p:spPr bwMode="auto">
          <a:xfrm>
            <a:off x="2124075" y="2603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724" name="Line 7"/>
          <p:cNvSpPr>
            <a:spLocks noChangeShapeType="1"/>
          </p:cNvSpPr>
          <p:nvPr/>
        </p:nvSpPr>
        <p:spPr bwMode="auto">
          <a:xfrm>
            <a:off x="1258888" y="6453188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725" name="Text Box 12"/>
          <p:cNvSpPr txBox="1">
            <a:spLocks noChangeArrowheads="1"/>
          </p:cNvSpPr>
          <p:nvPr/>
        </p:nvSpPr>
        <p:spPr bwMode="auto">
          <a:xfrm>
            <a:off x="-252413" y="115888"/>
            <a:ext cx="3059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4000">
                <a:latin typeface="Humnst777 Blk BT" charset="0"/>
              </a:rPr>
              <a:t>STID</a:t>
            </a:r>
          </a:p>
        </p:txBody>
      </p:sp>
      <p:sp>
        <p:nvSpPr>
          <p:cNvPr id="30726" name="Text Box 13"/>
          <p:cNvSpPr txBox="1">
            <a:spLocks noChangeArrowheads="1"/>
          </p:cNvSpPr>
          <p:nvPr/>
        </p:nvSpPr>
        <p:spPr bwMode="auto">
          <a:xfrm>
            <a:off x="2124075" y="333375"/>
            <a:ext cx="5761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>
                <a:solidFill>
                  <a:schemeClr val="bg2"/>
                </a:solidFill>
                <a:latin typeface="Humnst777 Cn BT" charset="0"/>
              </a:rPr>
              <a:t>STATISTIQUE ET INFORMATIQUE DECISIONNELLE</a:t>
            </a:r>
          </a:p>
        </p:txBody>
      </p:sp>
      <p:pic>
        <p:nvPicPr>
          <p:cNvPr id="30727" name="Picture 14" descr="logo_IUT_STID copi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3513"/>
            <a:ext cx="12255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79388" y="6453188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/>
              <a:t>14/10/2013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1331913" y="6465888"/>
            <a:ext cx="3240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>
                <a:latin typeface="Humnst777 BT" charset="0"/>
              </a:rPr>
              <a:t>Partenariat Entreprises STID</a:t>
            </a:r>
          </a:p>
        </p:txBody>
      </p:sp>
      <p:sp>
        <p:nvSpPr>
          <p:cNvPr id="30730" name="Rectangle 2"/>
          <p:cNvSpPr txBox="1">
            <a:spLocks noChangeArrowheads="1"/>
          </p:cNvSpPr>
          <p:nvPr/>
        </p:nvSpPr>
        <p:spPr bwMode="auto">
          <a:xfrm>
            <a:off x="179388" y="636588"/>
            <a:ext cx="82804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800" b="1">
                <a:solidFill>
                  <a:srgbClr val="DF0078"/>
                </a:solidFill>
                <a:latin typeface="Humnst777 BT" charset="0"/>
              </a:rPr>
              <a:t>Devenir des diplômés des STID Bron</a:t>
            </a:r>
          </a:p>
        </p:txBody>
      </p:sp>
      <p:sp>
        <p:nvSpPr>
          <p:cNvPr id="30731" name="Text Box 1085"/>
          <p:cNvSpPr txBox="1">
            <a:spLocks noChangeArrowheads="1"/>
          </p:cNvSpPr>
          <p:nvPr/>
        </p:nvSpPr>
        <p:spPr bwMode="auto">
          <a:xfrm>
            <a:off x="5005388" y="6373813"/>
            <a:ext cx="4041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i="1" u="sng"/>
              <a:t>Sources :</a:t>
            </a:r>
            <a:r>
              <a:rPr lang="fr-FR" i="1"/>
              <a:t> http://www.stid-france.com/</a:t>
            </a:r>
          </a:p>
        </p:txBody>
      </p:sp>
      <p:sp>
        <p:nvSpPr>
          <p:cNvPr id="30734" name="Text Box 21"/>
          <p:cNvSpPr txBox="1">
            <a:spLocks noChangeArrowheads="1"/>
          </p:cNvSpPr>
          <p:nvPr/>
        </p:nvSpPr>
        <p:spPr bwMode="auto">
          <a:xfrm>
            <a:off x="4427984" y="1412775"/>
            <a:ext cx="49520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600" b="1" dirty="0">
                <a:latin typeface="Humnst777 BT" panose="020B0603030504020204" pitchFamily="34" charset="0"/>
              </a:rPr>
              <a:t>Devenir des diplômés de la promotion </a:t>
            </a:r>
            <a:r>
              <a:rPr lang="fr-FR" sz="1600" b="1" dirty="0" smtClean="0">
                <a:latin typeface="Humnst777 BT" panose="020B0603030504020204" pitchFamily="34" charset="0"/>
              </a:rPr>
              <a:t>2013</a:t>
            </a:r>
          </a:p>
          <a:p>
            <a:pPr algn="ctr" eaLnBrk="1" hangingPunct="1"/>
            <a:r>
              <a:rPr lang="fr-FR" sz="1600" b="1" dirty="0" smtClean="0">
                <a:latin typeface="Humnst777 BT" panose="020B0603030504020204" pitchFamily="34" charset="0"/>
              </a:rPr>
              <a:t>(28 diplômés)</a:t>
            </a:r>
            <a:endParaRPr lang="fr-FR" sz="1600" b="1" dirty="0">
              <a:latin typeface="Humnst777 BT" panose="020B0603030504020204" pitchFamily="34" charset="0"/>
            </a:endParaRPr>
          </a:p>
        </p:txBody>
      </p:sp>
      <p:graphicFrame>
        <p:nvGraphicFramePr>
          <p:cNvPr id="2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48903941"/>
              </p:ext>
            </p:extLst>
          </p:nvPr>
        </p:nvGraphicFramePr>
        <p:xfrm>
          <a:off x="5095382" y="2348880"/>
          <a:ext cx="3873197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Graphique 3"/>
          <p:cNvGraphicFramePr/>
          <p:nvPr>
            <p:extLst>
              <p:ext uri="{D42A27DB-BD31-4B8C-83A1-F6EECF244321}">
                <p14:modId xmlns:p14="http://schemas.microsoft.com/office/powerpoint/2010/main" xmlns="" val="2940052362"/>
              </p:ext>
            </p:extLst>
          </p:nvPr>
        </p:nvGraphicFramePr>
        <p:xfrm>
          <a:off x="210721" y="1412775"/>
          <a:ext cx="4361279" cy="4131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DF007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5" name="Line 6"/>
          <p:cNvSpPr>
            <a:spLocks noChangeShapeType="1"/>
          </p:cNvSpPr>
          <p:nvPr/>
        </p:nvSpPr>
        <p:spPr bwMode="auto">
          <a:xfrm>
            <a:off x="2124075" y="2603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76" name="Line 7"/>
          <p:cNvSpPr>
            <a:spLocks noChangeShapeType="1"/>
          </p:cNvSpPr>
          <p:nvPr/>
        </p:nvSpPr>
        <p:spPr bwMode="auto">
          <a:xfrm>
            <a:off x="1258888" y="6453188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179388" y="6453188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/>
              <a:t>14/10/2013</a:t>
            </a:r>
            <a:endParaRPr lang="fr-FR" sz="1200" dirty="0"/>
          </a:p>
        </p:txBody>
      </p:sp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1331913" y="6453188"/>
            <a:ext cx="3240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>
                <a:latin typeface="Humnst777 BT" charset="0"/>
              </a:rPr>
              <a:t>Partenariat Entreprises STID</a:t>
            </a:r>
          </a:p>
        </p:txBody>
      </p:sp>
      <p:sp>
        <p:nvSpPr>
          <p:cNvPr id="3079" name="Text Box 10"/>
          <p:cNvSpPr txBox="1">
            <a:spLocks noChangeArrowheads="1"/>
          </p:cNvSpPr>
          <p:nvPr/>
        </p:nvSpPr>
        <p:spPr bwMode="auto">
          <a:xfrm>
            <a:off x="827088" y="2133600"/>
            <a:ext cx="4103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/>
          </a:p>
        </p:txBody>
      </p:sp>
      <p:sp>
        <p:nvSpPr>
          <p:cNvPr id="3080" name="Text Box 12"/>
          <p:cNvSpPr txBox="1">
            <a:spLocks noChangeArrowheads="1"/>
          </p:cNvSpPr>
          <p:nvPr/>
        </p:nvSpPr>
        <p:spPr bwMode="auto">
          <a:xfrm>
            <a:off x="-252413" y="115888"/>
            <a:ext cx="3059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4000">
                <a:latin typeface="Humnst777 Blk BT" charset="0"/>
              </a:rPr>
              <a:t>STID</a:t>
            </a:r>
          </a:p>
        </p:txBody>
      </p:sp>
      <p:sp>
        <p:nvSpPr>
          <p:cNvPr id="3081" name="Text Box 13"/>
          <p:cNvSpPr txBox="1">
            <a:spLocks noChangeArrowheads="1"/>
          </p:cNvSpPr>
          <p:nvPr/>
        </p:nvSpPr>
        <p:spPr bwMode="auto">
          <a:xfrm>
            <a:off x="2124075" y="333375"/>
            <a:ext cx="5761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>
                <a:solidFill>
                  <a:schemeClr val="bg2"/>
                </a:solidFill>
                <a:latin typeface="Humnst777 Cn BT" charset="0"/>
              </a:rPr>
              <a:t>STATISTIQUE ET INFORMATIQUE DECISIONNELLE</a:t>
            </a:r>
          </a:p>
        </p:txBody>
      </p:sp>
      <p:pic>
        <p:nvPicPr>
          <p:cNvPr id="3082" name="Picture 15" descr="logo_IUT_STID copi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3513"/>
            <a:ext cx="12255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AutoShape 22"/>
          <p:cNvSpPr>
            <a:spLocks noChangeArrowheads="1"/>
          </p:cNvSpPr>
          <p:nvPr/>
        </p:nvSpPr>
        <p:spPr bwMode="auto">
          <a:xfrm>
            <a:off x="1331913" y="765175"/>
            <a:ext cx="7416800" cy="1223963"/>
          </a:xfrm>
          <a:prstGeom prst="wedgeRoundRectCallout">
            <a:avLst>
              <a:gd name="adj1" fmla="val -47644"/>
              <a:gd name="adj2" fmla="val 101361"/>
              <a:gd name="adj3" fmla="val 16667"/>
            </a:avLst>
          </a:prstGeom>
          <a:solidFill>
            <a:srgbClr val="DF0078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r>
              <a:rPr lang="fr-FR" sz="2000" b="1">
                <a:solidFill>
                  <a:schemeClr val="bg1"/>
                </a:solidFill>
                <a:latin typeface="Humnst777 Lt BT" charset="0"/>
              </a:rPr>
              <a:t>Vous cherchez une formation courte et concrète ?</a:t>
            </a:r>
          </a:p>
          <a:p>
            <a:r>
              <a:rPr lang="fr-FR" sz="2000" b="1">
                <a:solidFill>
                  <a:schemeClr val="bg1"/>
                </a:solidFill>
                <a:latin typeface="Humnst777 Lt BT" charset="0"/>
              </a:rPr>
              <a:t>Vous aimez l</a:t>
            </a:r>
            <a:r>
              <a:rPr lang="ja-JP" altLang="fr-FR" sz="2000" b="1">
                <a:solidFill>
                  <a:schemeClr val="bg1"/>
                </a:solidFill>
                <a:latin typeface="Humnst777 Lt BT" charset="0"/>
              </a:rPr>
              <a:t>’</a:t>
            </a:r>
            <a:r>
              <a:rPr lang="fr-FR" sz="2000" b="1">
                <a:solidFill>
                  <a:schemeClr val="bg1"/>
                </a:solidFill>
                <a:latin typeface="Humnst777 Lt BT" charset="0"/>
              </a:rPr>
              <a:t>informatique et les maths ?</a:t>
            </a:r>
          </a:p>
          <a:p>
            <a:r>
              <a:rPr lang="fr-FR" sz="2000" b="1">
                <a:solidFill>
                  <a:schemeClr val="bg1"/>
                </a:solidFill>
                <a:latin typeface="Humnst777 Lt BT" charset="0"/>
              </a:rPr>
              <a:t>Vous voulez être salarié pendant vos études ?</a:t>
            </a:r>
          </a:p>
        </p:txBody>
      </p:sp>
      <p:sp>
        <p:nvSpPr>
          <p:cNvPr id="3084" name="AutoShape 23"/>
          <p:cNvSpPr>
            <a:spLocks noChangeArrowheads="1"/>
          </p:cNvSpPr>
          <p:nvPr/>
        </p:nvSpPr>
        <p:spPr bwMode="auto">
          <a:xfrm>
            <a:off x="2916238" y="2420938"/>
            <a:ext cx="2592387" cy="1439862"/>
          </a:xfrm>
          <a:prstGeom prst="wedgeEllipseCallout">
            <a:avLst>
              <a:gd name="adj1" fmla="val 72472"/>
              <a:gd name="adj2" fmla="val 66537"/>
            </a:avLst>
          </a:prstGeom>
          <a:solidFill>
            <a:srgbClr val="DF007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/>
            <a:r>
              <a:rPr lang="fr-FR" sz="2400" b="1">
                <a:latin typeface="Humnst777 Lt BT" charset="0"/>
              </a:rPr>
              <a:t>C</a:t>
            </a:r>
            <a:r>
              <a:rPr lang="ja-JP" altLang="fr-FR" sz="2400" b="1">
                <a:latin typeface="Humnst777 Lt BT" charset="0"/>
              </a:rPr>
              <a:t>’</a:t>
            </a:r>
            <a:r>
              <a:rPr lang="fr-FR" sz="2400" b="1">
                <a:latin typeface="Humnst777 Lt BT" charset="0"/>
              </a:rPr>
              <a:t>est bien sûr le</a:t>
            </a:r>
          </a:p>
          <a:p>
            <a:pPr algn="ctr"/>
            <a:r>
              <a:rPr lang="fr-FR" sz="2400" b="1">
                <a:latin typeface="Humnst777 Lt BT" charset="0"/>
              </a:rPr>
              <a:t>DUT</a:t>
            </a:r>
            <a:r>
              <a:rPr lang="fr-FR" sz="2400" b="1">
                <a:solidFill>
                  <a:schemeClr val="bg1"/>
                </a:solidFill>
                <a:latin typeface="Humnst777 Lt BT" charset="0"/>
              </a:rPr>
              <a:t> STID</a:t>
            </a:r>
          </a:p>
          <a:p>
            <a:pPr algn="ctr"/>
            <a:endParaRPr lang="fr-FR" sz="2400" b="1">
              <a:solidFill>
                <a:srgbClr val="0000CC"/>
              </a:solidFill>
              <a:latin typeface="Times New Roman" charset="0"/>
            </a:endParaRPr>
          </a:p>
        </p:txBody>
      </p:sp>
      <p:pic>
        <p:nvPicPr>
          <p:cNvPr id="3085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3081338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86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8" y="2636838"/>
            <a:ext cx="2224087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0" y="6083300"/>
            <a:ext cx="9144000" cy="765175"/>
          </a:xfrm>
          <a:prstGeom prst="rect">
            <a:avLst/>
          </a:prstGeom>
          <a:solidFill>
            <a:srgbClr val="DF007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47" name="Line 6"/>
          <p:cNvSpPr>
            <a:spLocks noChangeShapeType="1"/>
          </p:cNvSpPr>
          <p:nvPr/>
        </p:nvSpPr>
        <p:spPr bwMode="auto">
          <a:xfrm>
            <a:off x="2124075" y="2603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48" name="Line 7"/>
          <p:cNvSpPr>
            <a:spLocks noChangeShapeType="1"/>
          </p:cNvSpPr>
          <p:nvPr/>
        </p:nvSpPr>
        <p:spPr bwMode="auto">
          <a:xfrm>
            <a:off x="1258888" y="6453188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49" name="Text Box 12"/>
          <p:cNvSpPr txBox="1">
            <a:spLocks noChangeArrowheads="1"/>
          </p:cNvSpPr>
          <p:nvPr/>
        </p:nvSpPr>
        <p:spPr bwMode="auto">
          <a:xfrm>
            <a:off x="-252413" y="115888"/>
            <a:ext cx="3059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4000">
                <a:latin typeface="Humnst777 Blk BT" charset="0"/>
              </a:rPr>
              <a:t>STID</a:t>
            </a:r>
          </a:p>
        </p:txBody>
      </p:sp>
      <p:sp>
        <p:nvSpPr>
          <p:cNvPr id="31750" name="Text Box 13"/>
          <p:cNvSpPr txBox="1">
            <a:spLocks noChangeArrowheads="1"/>
          </p:cNvSpPr>
          <p:nvPr/>
        </p:nvSpPr>
        <p:spPr bwMode="auto">
          <a:xfrm>
            <a:off x="2124075" y="333375"/>
            <a:ext cx="5761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>
                <a:solidFill>
                  <a:schemeClr val="bg2"/>
                </a:solidFill>
                <a:latin typeface="Humnst777 Cn BT" charset="0"/>
              </a:rPr>
              <a:t>STATISTIQUE ET INFORMATIQUE DECISIONNELLE</a:t>
            </a:r>
          </a:p>
        </p:txBody>
      </p:sp>
      <p:pic>
        <p:nvPicPr>
          <p:cNvPr id="31751" name="Picture 14" descr="logo_IUT_STID copi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3513"/>
            <a:ext cx="12255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179388" y="6453188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/>
              <a:t>14/10/2013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331913" y="6465888"/>
            <a:ext cx="3240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>
                <a:latin typeface="Humnst777 BT" charset="0"/>
              </a:rPr>
              <a:t>Partenariat Entreprises STID</a:t>
            </a:r>
          </a:p>
        </p:txBody>
      </p:sp>
      <p:sp>
        <p:nvSpPr>
          <p:cNvPr id="31754" name="Rectangle 2"/>
          <p:cNvSpPr txBox="1">
            <a:spLocks noChangeArrowheads="1"/>
          </p:cNvSpPr>
          <p:nvPr/>
        </p:nvSpPr>
        <p:spPr bwMode="auto">
          <a:xfrm>
            <a:off x="179388" y="636588"/>
            <a:ext cx="82804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800" b="1">
                <a:solidFill>
                  <a:srgbClr val="DF0078"/>
                </a:solidFill>
                <a:latin typeface="Humnst777 BT" charset="0"/>
              </a:rPr>
              <a:t>Devenir des diplômés</a:t>
            </a:r>
          </a:p>
        </p:txBody>
      </p:sp>
      <p:sp>
        <p:nvSpPr>
          <p:cNvPr id="31755" name="Text Box 1085"/>
          <p:cNvSpPr txBox="1">
            <a:spLocks noChangeArrowheads="1"/>
          </p:cNvSpPr>
          <p:nvPr/>
        </p:nvSpPr>
        <p:spPr bwMode="auto">
          <a:xfrm>
            <a:off x="5005388" y="6373813"/>
            <a:ext cx="4041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i="1" u="sng"/>
              <a:t>Sources :</a:t>
            </a:r>
            <a:r>
              <a:rPr lang="fr-FR" i="1"/>
              <a:t> http://www.stid-france.com/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50850" y="1484313"/>
            <a:ext cx="82423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marL="342900" indent="-342900">
              <a:buFont typeface="Arial" charset="0"/>
              <a:buChar char="•"/>
            </a:pPr>
            <a:r>
              <a:rPr lang="fr-FR" sz="2000" b="1">
                <a:latin typeface="Humnst777 Cn BT" charset="0"/>
              </a:rPr>
              <a:t>Insertion professionnelle facilitée :</a:t>
            </a:r>
          </a:p>
          <a:p>
            <a:pPr marL="342900" indent="-342900"/>
            <a:endParaRPr lang="fr-FR" sz="2000">
              <a:latin typeface="Humnst777 Cn BT" charset="0"/>
            </a:endParaRPr>
          </a:p>
          <a:p>
            <a:pPr marL="342900" indent="-342900">
              <a:buFont typeface="Wingdings" charset="0"/>
              <a:buChar char="Ø"/>
            </a:pPr>
            <a:r>
              <a:rPr lang="fr-FR">
                <a:latin typeface="Humnst777 Cn BT" charset="0"/>
              </a:rPr>
              <a:t>Les diplômés restent en lien avec le département qui leur communique des offres d</a:t>
            </a:r>
            <a:r>
              <a:rPr lang="ja-JP" altLang="fr-FR">
                <a:latin typeface="Humnst777 Cn BT" charset="0"/>
              </a:rPr>
              <a:t>’</a:t>
            </a:r>
            <a:r>
              <a:rPr lang="fr-FR">
                <a:latin typeface="Humnst777 Cn BT" charset="0"/>
              </a:rPr>
              <a:t>emploi</a:t>
            </a:r>
          </a:p>
          <a:p>
            <a:pPr marL="342900" indent="-342900">
              <a:buFont typeface="Wingdings" charset="0"/>
              <a:buChar char="Ø"/>
            </a:pPr>
            <a:endParaRPr lang="fr-FR" sz="2000">
              <a:latin typeface="Humnst777 Cn BT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fr-FR" sz="2000" b="1">
                <a:latin typeface="Humnst777 Cn BT" charset="0"/>
              </a:rPr>
              <a:t>Poursuites d</a:t>
            </a:r>
            <a:r>
              <a:rPr lang="ja-JP" altLang="fr-FR" sz="2000" b="1">
                <a:latin typeface="Humnst777 Cn BT" charset="0"/>
              </a:rPr>
              <a:t>’</a:t>
            </a:r>
            <a:r>
              <a:rPr lang="fr-FR" sz="2000" b="1">
                <a:latin typeface="Humnst777 Cn BT" charset="0"/>
              </a:rPr>
              <a:t>études possibles :</a:t>
            </a:r>
          </a:p>
          <a:p>
            <a:pPr marL="342900" indent="-342900">
              <a:buFont typeface="Arial" charset="0"/>
              <a:buChar char="•"/>
            </a:pPr>
            <a:endParaRPr lang="fr-FR" sz="2000">
              <a:latin typeface="Humnst777 Cn BT" charset="0"/>
            </a:endParaRPr>
          </a:p>
          <a:p>
            <a:pPr marL="342900" indent="-342900">
              <a:buFont typeface="Wingdings" charset="0"/>
              <a:buChar char="Ø"/>
            </a:pPr>
            <a:r>
              <a:rPr lang="fr-FR">
                <a:latin typeface="Humnst777 Cn BT" charset="0"/>
              </a:rPr>
              <a:t>Elles sont très diverses mais la majorité se situe à un horizon Bac+3 (Licences Professionnelles). Dans une grande majorité, les poursuites d</a:t>
            </a:r>
            <a:r>
              <a:rPr lang="ja-JP" altLang="fr-FR">
                <a:latin typeface="Humnst777 Cn BT" charset="0"/>
              </a:rPr>
              <a:t>’</a:t>
            </a:r>
            <a:r>
              <a:rPr lang="fr-FR">
                <a:latin typeface="Humnst777 Cn BT" charset="0"/>
              </a:rPr>
              <a:t>études se font en alternance</a:t>
            </a:r>
          </a:p>
          <a:p>
            <a:pPr marL="342900" indent="-342900">
              <a:spcBef>
                <a:spcPct val="20000"/>
              </a:spcBef>
              <a:buClr>
                <a:srgbClr val="FFCC00"/>
              </a:buClr>
              <a:buSzPct val="150000"/>
            </a:pPr>
            <a:endParaRPr lang="fr-FR" sz="2400">
              <a:latin typeface="Humnst777 Cn BT" charset="0"/>
            </a:endParaRPr>
          </a:p>
          <a:p>
            <a:pPr marL="342900" indent="-342900">
              <a:spcBef>
                <a:spcPct val="20000"/>
              </a:spcBef>
              <a:buClr>
                <a:srgbClr val="FFCC00"/>
              </a:buClr>
              <a:buSzPct val="150000"/>
              <a:buFontTx/>
              <a:buChar char="•"/>
            </a:pPr>
            <a:endParaRPr lang="fr-FR" sz="2400">
              <a:solidFill>
                <a:srgbClr val="666699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FFCC00"/>
              </a:buClr>
              <a:buSzPct val="150000"/>
            </a:pPr>
            <a:endParaRPr lang="fr-FR" sz="2400">
              <a:solidFill>
                <a:srgbClr val="0000CC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FFCC00"/>
              </a:buClr>
              <a:buSzPct val="150000"/>
              <a:buFontTx/>
              <a:buChar char="•"/>
            </a:pPr>
            <a:endParaRPr lang="fr-FR" sz="240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0" y="6083300"/>
            <a:ext cx="9144000" cy="765175"/>
          </a:xfrm>
          <a:prstGeom prst="rect">
            <a:avLst/>
          </a:prstGeom>
          <a:solidFill>
            <a:srgbClr val="DF007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771" name="Line 6"/>
          <p:cNvSpPr>
            <a:spLocks noChangeShapeType="1"/>
          </p:cNvSpPr>
          <p:nvPr/>
        </p:nvSpPr>
        <p:spPr bwMode="auto">
          <a:xfrm>
            <a:off x="2124075" y="2603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772" name="Line 7"/>
          <p:cNvSpPr>
            <a:spLocks noChangeShapeType="1"/>
          </p:cNvSpPr>
          <p:nvPr/>
        </p:nvSpPr>
        <p:spPr bwMode="auto">
          <a:xfrm>
            <a:off x="1258888" y="6453188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773" name="Text Box 12"/>
          <p:cNvSpPr txBox="1">
            <a:spLocks noChangeArrowheads="1"/>
          </p:cNvSpPr>
          <p:nvPr/>
        </p:nvSpPr>
        <p:spPr bwMode="auto">
          <a:xfrm>
            <a:off x="-252413" y="115888"/>
            <a:ext cx="3059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4000">
                <a:latin typeface="Humnst777 Blk BT" charset="0"/>
              </a:rPr>
              <a:t>STID</a:t>
            </a:r>
          </a:p>
        </p:txBody>
      </p:sp>
      <p:sp>
        <p:nvSpPr>
          <p:cNvPr id="32774" name="Text Box 13"/>
          <p:cNvSpPr txBox="1">
            <a:spLocks noChangeArrowheads="1"/>
          </p:cNvSpPr>
          <p:nvPr/>
        </p:nvSpPr>
        <p:spPr bwMode="auto">
          <a:xfrm>
            <a:off x="2124075" y="333375"/>
            <a:ext cx="5761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>
                <a:solidFill>
                  <a:schemeClr val="bg2"/>
                </a:solidFill>
                <a:latin typeface="Humnst777 Cn BT" charset="0"/>
              </a:rPr>
              <a:t>STATISTIQUE ET INFORMATIQUE DECISIONNELLE</a:t>
            </a:r>
          </a:p>
        </p:txBody>
      </p:sp>
      <p:pic>
        <p:nvPicPr>
          <p:cNvPr id="32775" name="Picture 14" descr="logo_IUT_STID copi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3513"/>
            <a:ext cx="12255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79388" y="6453188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/>
              <a:t>14/10/2013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331913" y="6465888"/>
            <a:ext cx="3240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>
                <a:latin typeface="Humnst777 BT" charset="0"/>
              </a:rPr>
              <a:t>Partenariat Entreprises STID</a:t>
            </a:r>
          </a:p>
        </p:txBody>
      </p:sp>
      <p:sp>
        <p:nvSpPr>
          <p:cNvPr id="32778" name="Rectangle 2"/>
          <p:cNvSpPr txBox="1">
            <a:spLocks noChangeArrowheads="1"/>
          </p:cNvSpPr>
          <p:nvPr/>
        </p:nvSpPr>
        <p:spPr bwMode="auto">
          <a:xfrm>
            <a:off x="179388" y="908050"/>
            <a:ext cx="82804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800" b="1">
                <a:solidFill>
                  <a:srgbClr val="DF0078"/>
                </a:solidFill>
                <a:latin typeface="Humnst777 BT" charset="0"/>
              </a:rPr>
              <a:t>Quels débouchés dans quels services de l</a:t>
            </a:r>
            <a:r>
              <a:rPr lang="ja-JP" altLang="fr-FR" sz="2800" b="1">
                <a:solidFill>
                  <a:srgbClr val="DF0078"/>
                </a:solidFill>
                <a:latin typeface="Humnst777 BT" charset="0"/>
              </a:rPr>
              <a:t>’</a:t>
            </a:r>
            <a:r>
              <a:rPr lang="fr-FR" sz="2800" b="1">
                <a:solidFill>
                  <a:srgbClr val="DF0078"/>
                </a:solidFill>
                <a:latin typeface="Humnst777 BT" charset="0"/>
              </a:rPr>
              <a:t>entreprise ?</a:t>
            </a: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 bwMode="auto">
          <a:xfrm>
            <a:off x="361950" y="1773238"/>
            <a:ext cx="8420100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fr-FR" sz="2000">
                <a:latin typeface="Humnst777 Cn BT" charset="0"/>
              </a:rPr>
              <a:t>Des débouchés </a:t>
            </a:r>
            <a:r>
              <a:rPr lang="fr-FR" sz="2000" b="1">
                <a:latin typeface="Humnst777 Cn BT" charset="0"/>
              </a:rPr>
              <a:t>dans tous les services de l</a:t>
            </a:r>
            <a:r>
              <a:rPr lang="ja-JP" altLang="fr-FR" sz="2000" b="1">
                <a:latin typeface="Humnst777 Cn BT" charset="0"/>
              </a:rPr>
              <a:t>’</a:t>
            </a:r>
            <a:r>
              <a:rPr lang="fr-FR" sz="2000" b="1">
                <a:latin typeface="Humnst777 Cn BT" charset="0"/>
              </a:rPr>
              <a:t>entreprise</a:t>
            </a:r>
            <a:r>
              <a:rPr lang="fr-FR" sz="2000">
                <a:latin typeface="Humnst777 Cn BT" charset="0"/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fr-FR">
                <a:latin typeface="Humnst777 Cn BT" charset="0"/>
              </a:rPr>
              <a:t>service commercial, service qualité, ressources humaines, marketing, comptabilité gestion, études, ...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28613" y="3068638"/>
            <a:ext cx="7704137" cy="140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marL="285750" indent="-285750">
              <a:buFont typeface="Arial" charset="0"/>
              <a:buChar char="•"/>
            </a:pPr>
            <a:r>
              <a:rPr lang="fr-FR">
                <a:latin typeface="Humnst777 Cn BT" charset="0"/>
              </a:rPr>
              <a:t>Un tiers des emplois occupés deux ans après ont été trouvés grâce à l</a:t>
            </a:r>
            <a:r>
              <a:rPr lang="ja-JP" altLang="fr-FR">
                <a:latin typeface="Humnst777 Cn BT" charset="0"/>
              </a:rPr>
              <a:t>’</a:t>
            </a:r>
            <a:r>
              <a:rPr lang="fr-FR">
                <a:latin typeface="Humnst777 Cn BT" charset="0"/>
              </a:rPr>
              <a:t>IUT</a:t>
            </a:r>
          </a:p>
          <a:p>
            <a:pPr marL="285750" indent="-285750">
              <a:buFont typeface="Arial" charset="0"/>
              <a:buChar char="•"/>
            </a:pPr>
            <a:endParaRPr lang="fr-FR">
              <a:latin typeface="Humnst777 Cn B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fr-FR">
                <a:latin typeface="Humnst777 Cn BT" charset="0"/>
              </a:rPr>
              <a:t>Une durée de recherche du premier emploi beaucoup plus courte grâce à l</a:t>
            </a:r>
            <a:r>
              <a:rPr lang="ja-JP" altLang="fr-FR">
                <a:latin typeface="Humnst777 Cn BT" charset="0"/>
              </a:rPr>
              <a:t>’</a:t>
            </a:r>
            <a:r>
              <a:rPr lang="fr-FR">
                <a:latin typeface="Humnst777 Cn BT" charset="0"/>
              </a:rPr>
              <a:t>alternance et au Projet Personnalisé</a:t>
            </a:r>
          </a:p>
          <a:p>
            <a:pPr marL="285750" indent="-285750">
              <a:buFont typeface="Arial" charset="0"/>
              <a:buChar char="•"/>
            </a:pPr>
            <a:endParaRPr lang="fr-FR">
              <a:latin typeface="Humnst777 Cn B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fr-FR">
                <a:latin typeface="Humnst777 Cn BT" charset="0"/>
              </a:rPr>
              <a:t>Plus des 2/3 des emplois occupés deux ans après l</a:t>
            </a:r>
            <a:r>
              <a:rPr lang="ja-JP" altLang="fr-FR">
                <a:latin typeface="Humnst777 Cn BT" charset="0"/>
              </a:rPr>
              <a:t>’</a:t>
            </a:r>
            <a:r>
              <a:rPr lang="fr-FR">
                <a:latin typeface="Humnst777 Cn BT" charset="0"/>
              </a:rPr>
              <a:t>obtention du DUT STID Bron sont directement en lien avec la formation</a:t>
            </a:r>
          </a:p>
          <a:p>
            <a:pPr marL="285750" indent="-285750" algn="just">
              <a:spcBef>
                <a:spcPct val="20000"/>
              </a:spcBef>
              <a:buClr>
                <a:srgbClr val="FF9900"/>
              </a:buClr>
              <a:buSzPct val="150000"/>
            </a:pPr>
            <a:endParaRPr lang="fr-FR" sz="2400">
              <a:latin typeface="Humnst777 Cn B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0" y="6083300"/>
            <a:ext cx="9144000" cy="765175"/>
          </a:xfrm>
          <a:prstGeom prst="rect">
            <a:avLst/>
          </a:prstGeom>
          <a:solidFill>
            <a:srgbClr val="DF007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795" name="Line 6"/>
          <p:cNvSpPr>
            <a:spLocks noChangeShapeType="1"/>
          </p:cNvSpPr>
          <p:nvPr/>
        </p:nvSpPr>
        <p:spPr bwMode="auto">
          <a:xfrm>
            <a:off x="2124075" y="2603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796" name="Line 7"/>
          <p:cNvSpPr>
            <a:spLocks noChangeShapeType="1"/>
          </p:cNvSpPr>
          <p:nvPr/>
        </p:nvSpPr>
        <p:spPr bwMode="auto">
          <a:xfrm>
            <a:off x="1258888" y="6453188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797" name="Text Box 12"/>
          <p:cNvSpPr txBox="1">
            <a:spLocks noChangeArrowheads="1"/>
          </p:cNvSpPr>
          <p:nvPr/>
        </p:nvSpPr>
        <p:spPr bwMode="auto">
          <a:xfrm>
            <a:off x="-252413" y="115888"/>
            <a:ext cx="3059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4000">
                <a:latin typeface="Humnst777 Blk BT" charset="0"/>
              </a:rPr>
              <a:t>STID</a:t>
            </a:r>
          </a:p>
        </p:txBody>
      </p:sp>
      <p:sp>
        <p:nvSpPr>
          <p:cNvPr id="33798" name="Text Box 13"/>
          <p:cNvSpPr txBox="1">
            <a:spLocks noChangeArrowheads="1"/>
          </p:cNvSpPr>
          <p:nvPr/>
        </p:nvSpPr>
        <p:spPr bwMode="auto">
          <a:xfrm>
            <a:off x="2124075" y="333375"/>
            <a:ext cx="5761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>
                <a:solidFill>
                  <a:schemeClr val="bg2"/>
                </a:solidFill>
                <a:latin typeface="Humnst777 Cn BT" charset="0"/>
              </a:rPr>
              <a:t>STATISTIQUE ET INFORMATIQUE DECISIONNELLE</a:t>
            </a:r>
          </a:p>
        </p:txBody>
      </p:sp>
      <p:pic>
        <p:nvPicPr>
          <p:cNvPr id="33799" name="Picture 14" descr="logo_IUT_STID copi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3513"/>
            <a:ext cx="12255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79388" y="6453188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/>
              <a:t>14/10/2013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1331913" y="6465888"/>
            <a:ext cx="3240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>
                <a:latin typeface="Humnst777 BT" charset="0"/>
              </a:rPr>
              <a:t>Partenariat Entreprises STID</a:t>
            </a:r>
          </a:p>
        </p:txBody>
      </p:sp>
      <p:sp>
        <p:nvSpPr>
          <p:cNvPr id="33802" name="Rectangle 2"/>
          <p:cNvSpPr txBox="1">
            <a:spLocks noChangeArrowheads="1"/>
          </p:cNvSpPr>
          <p:nvPr/>
        </p:nvSpPr>
        <p:spPr bwMode="auto">
          <a:xfrm>
            <a:off x="179388" y="636588"/>
            <a:ext cx="82804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800" b="1">
                <a:solidFill>
                  <a:srgbClr val="DF0078"/>
                </a:solidFill>
                <a:latin typeface="Humnst777 BT" charset="0"/>
                <a:cs typeface="Times New Roman" charset="0"/>
              </a:rPr>
              <a:t>Quels débouchés dans quels domaines ?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09538" y="1844675"/>
            <a:ext cx="8420100" cy="342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fr-FR" sz="2000">
                <a:latin typeface="Humnst777 Cn BT" charset="0"/>
              </a:rPr>
              <a:t>Des débouchés « historiques » </a:t>
            </a:r>
            <a:r>
              <a:rPr lang="fr-FR">
                <a:latin typeface="Humnst777 Cn BT" charset="0"/>
              </a:rPr>
              <a:t>dans des secteurs comme la  </a:t>
            </a:r>
            <a:r>
              <a:rPr lang="fr-FR" b="1">
                <a:latin typeface="Humnst777 Cn BT" charset="0"/>
              </a:rPr>
              <a:t>banque-assurance</a:t>
            </a:r>
            <a:r>
              <a:rPr lang="fr-FR">
                <a:latin typeface="Humnst777 Cn BT" charset="0"/>
              </a:rPr>
              <a:t>, </a:t>
            </a:r>
            <a:r>
              <a:rPr lang="fr-FR" b="1">
                <a:latin typeface="Humnst777 Cn BT" charset="0"/>
              </a:rPr>
              <a:t>les</a:t>
            </a:r>
            <a:r>
              <a:rPr lang="fr-FR">
                <a:latin typeface="Humnst777 Cn BT" charset="0"/>
              </a:rPr>
              <a:t> </a:t>
            </a:r>
            <a:r>
              <a:rPr lang="fr-FR" b="1">
                <a:latin typeface="Humnst777 Cn BT" charset="0"/>
              </a:rPr>
              <a:t>études cliniques-santé</a:t>
            </a:r>
            <a:r>
              <a:rPr lang="fr-FR">
                <a:latin typeface="Humnst777 Cn BT" charset="0"/>
              </a:rPr>
              <a:t>, </a:t>
            </a:r>
            <a:r>
              <a:rPr lang="fr-FR" b="1">
                <a:latin typeface="Humnst777 Cn BT" charset="0"/>
              </a:rPr>
              <a:t>l</a:t>
            </a:r>
            <a:r>
              <a:rPr lang="ja-JP" altLang="fr-FR" b="1">
                <a:latin typeface="Humnst777 Cn BT" charset="0"/>
              </a:rPr>
              <a:t>’</a:t>
            </a:r>
            <a:r>
              <a:rPr lang="fr-FR" b="1">
                <a:latin typeface="Humnst777 Cn BT" charset="0"/>
              </a:rPr>
              <a:t>industrie (qualité),</a:t>
            </a:r>
            <a:r>
              <a:rPr lang="fr-FR">
                <a:latin typeface="Humnst777 Cn BT" charset="0"/>
              </a:rPr>
              <a:t> </a:t>
            </a:r>
            <a:r>
              <a:rPr lang="fr-FR" b="1">
                <a:latin typeface="Humnst777 Cn BT" charset="0"/>
              </a:rPr>
              <a:t>les</a:t>
            </a:r>
            <a:r>
              <a:rPr lang="fr-FR">
                <a:latin typeface="Humnst777 Cn BT" charset="0"/>
              </a:rPr>
              <a:t> </a:t>
            </a:r>
            <a:r>
              <a:rPr lang="fr-FR" b="1">
                <a:latin typeface="Humnst777 Cn BT" charset="0"/>
              </a:rPr>
              <a:t>instituts de sondages</a:t>
            </a:r>
            <a:r>
              <a:rPr lang="fr-FR">
                <a:latin typeface="Humnst777 Cn BT" charset="0"/>
              </a:rPr>
              <a:t>, </a:t>
            </a:r>
            <a:r>
              <a:rPr lang="fr-FR" b="1">
                <a:latin typeface="Humnst777 Cn BT" charset="0"/>
              </a:rPr>
              <a:t>les</a:t>
            </a:r>
            <a:r>
              <a:rPr lang="fr-FR">
                <a:latin typeface="Humnst777 Cn BT" charset="0"/>
              </a:rPr>
              <a:t> </a:t>
            </a:r>
            <a:r>
              <a:rPr lang="fr-FR" b="1">
                <a:latin typeface="Humnst777 Cn BT" charset="0"/>
              </a:rPr>
              <a:t>sociétés de services</a:t>
            </a:r>
            <a:r>
              <a:rPr lang="fr-FR">
                <a:latin typeface="Humnst777 Cn BT" charset="0"/>
              </a:rPr>
              <a:t>, …</a:t>
            </a:r>
          </a:p>
          <a:p>
            <a:pPr>
              <a:spcBef>
                <a:spcPct val="20000"/>
              </a:spcBef>
            </a:pPr>
            <a:endParaRPr lang="fr-FR" sz="2000">
              <a:latin typeface="Humnst777 Cn BT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fr-FR" sz="2000">
                <a:latin typeface="Humnst777 Cn BT" charset="0"/>
              </a:rPr>
              <a:t>Des </a:t>
            </a:r>
            <a:r>
              <a:rPr lang="fr-FR" sz="2000" b="1">
                <a:latin typeface="Humnst777 Cn BT" charset="0"/>
              </a:rPr>
              <a:t>besoins émergents</a:t>
            </a:r>
            <a:r>
              <a:rPr lang="fr-FR" sz="2000">
                <a:latin typeface="Humnst777 Cn BT" charset="0"/>
              </a:rPr>
              <a:t> en diplômés STID : </a:t>
            </a:r>
          </a:p>
          <a:p>
            <a:pPr>
              <a:spcBef>
                <a:spcPct val="20000"/>
              </a:spcBef>
            </a:pPr>
            <a:endParaRPr lang="fr-FR" sz="2000">
              <a:latin typeface="Humnst777 Cn BT" charset="0"/>
            </a:endParaRPr>
          </a:p>
          <a:p>
            <a:pPr lvl="1">
              <a:spcBef>
                <a:spcPct val="20000"/>
              </a:spcBef>
              <a:buFont typeface="Wingdings" charset="0"/>
              <a:buChar char="Ø"/>
            </a:pPr>
            <a:r>
              <a:rPr lang="fr-FR">
                <a:latin typeface="Humnst777 Cn BT" charset="0"/>
              </a:rPr>
              <a:t>Développement de tableaux de bord,</a:t>
            </a:r>
          </a:p>
          <a:p>
            <a:pPr lvl="1">
              <a:spcBef>
                <a:spcPct val="20000"/>
              </a:spcBef>
              <a:buFont typeface="Wingdings" charset="0"/>
              <a:buChar char="Ø"/>
            </a:pPr>
            <a:r>
              <a:rPr lang="fr-FR">
                <a:latin typeface="Humnst777 Cn BT" charset="0"/>
              </a:rPr>
              <a:t>Informatique Décisionnelle</a:t>
            </a:r>
          </a:p>
          <a:p>
            <a:pPr lvl="1">
              <a:spcBef>
                <a:spcPct val="20000"/>
              </a:spcBef>
              <a:buFont typeface="Wingdings" charset="0"/>
              <a:buChar char="Ø"/>
            </a:pPr>
            <a:r>
              <a:rPr lang="fr-FR">
                <a:latin typeface="Humnst777 Cn BT" charset="0"/>
              </a:rPr>
              <a:t>Gestion des données issues du Web</a:t>
            </a:r>
          </a:p>
          <a:p>
            <a:pPr algn="ctr">
              <a:spcBef>
                <a:spcPct val="20000"/>
              </a:spcBef>
            </a:pPr>
            <a:endParaRPr lang="fr-FR" sz="2000">
              <a:latin typeface="Humnst777 Cn B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0" y="6207125"/>
            <a:ext cx="9144000" cy="765175"/>
          </a:xfrm>
          <a:prstGeom prst="rect">
            <a:avLst/>
          </a:prstGeom>
          <a:solidFill>
            <a:srgbClr val="DF007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819" name="Line 6"/>
          <p:cNvSpPr>
            <a:spLocks noChangeShapeType="1"/>
          </p:cNvSpPr>
          <p:nvPr/>
        </p:nvSpPr>
        <p:spPr bwMode="auto">
          <a:xfrm>
            <a:off x="2124075" y="2603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820" name="Line 7"/>
          <p:cNvSpPr>
            <a:spLocks noChangeShapeType="1"/>
          </p:cNvSpPr>
          <p:nvPr/>
        </p:nvSpPr>
        <p:spPr bwMode="auto">
          <a:xfrm>
            <a:off x="1258888" y="6453188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821" name="Text Box 12"/>
          <p:cNvSpPr txBox="1">
            <a:spLocks noChangeArrowheads="1"/>
          </p:cNvSpPr>
          <p:nvPr/>
        </p:nvSpPr>
        <p:spPr bwMode="auto">
          <a:xfrm>
            <a:off x="-252413" y="115888"/>
            <a:ext cx="3059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4000">
                <a:latin typeface="Humnst777 Blk BT" charset="0"/>
              </a:rPr>
              <a:t>STID</a:t>
            </a:r>
          </a:p>
        </p:txBody>
      </p:sp>
      <p:sp>
        <p:nvSpPr>
          <p:cNvPr id="34822" name="Text Box 13"/>
          <p:cNvSpPr txBox="1">
            <a:spLocks noChangeArrowheads="1"/>
          </p:cNvSpPr>
          <p:nvPr/>
        </p:nvSpPr>
        <p:spPr bwMode="auto">
          <a:xfrm>
            <a:off x="2124075" y="333375"/>
            <a:ext cx="5761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>
                <a:solidFill>
                  <a:schemeClr val="bg2"/>
                </a:solidFill>
                <a:latin typeface="Humnst777 Cn BT" charset="0"/>
              </a:rPr>
              <a:t>STATISTIQUE ET INFORMATIQUE DECISIONNELLE</a:t>
            </a:r>
          </a:p>
        </p:txBody>
      </p:sp>
      <p:pic>
        <p:nvPicPr>
          <p:cNvPr id="34823" name="Picture 14" descr="logo_IUT_STID copi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3513"/>
            <a:ext cx="12255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79388" y="6453188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/>
              <a:t>14/10/2013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331913" y="6465888"/>
            <a:ext cx="3240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>
                <a:latin typeface="Humnst777 BT" charset="0"/>
              </a:rPr>
              <a:t>Partenariat Entreprises STID</a:t>
            </a:r>
          </a:p>
        </p:txBody>
      </p:sp>
      <p:sp>
        <p:nvSpPr>
          <p:cNvPr id="34826" name="Rectangle 2"/>
          <p:cNvSpPr txBox="1">
            <a:spLocks noChangeArrowheads="1"/>
          </p:cNvSpPr>
          <p:nvPr/>
        </p:nvSpPr>
        <p:spPr bwMode="auto">
          <a:xfrm>
            <a:off x="0" y="908050"/>
            <a:ext cx="903605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800" b="1">
                <a:solidFill>
                  <a:srgbClr val="DF0078"/>
                </a:solidFill>
                <a:latin typeface="Humnst777 BT" charset="0"/>
              </a:rPr>
              <a:t>Des débouchés dans quels services de l</a:t>
            </a:r>
            <a:r>
              <a:rPr lang="ja-JP" altLang="fr-FR" sz="2800" b="1">
                <a:solidFill>
                  <a:srgbClr val="DF0078"/>
                </a:solidFill>
                <a:latin typeface="Humnst777 BT" charset="0"/>
              </a:rPr>
              <a:t>’</a:t>
            </a:r>
            <a:r>
              <a:rPr lang="fr-FR" sz="2800" b="1">
                <a:solidFill>
                  <a:srgbClr val="DF0078"/>
                </a:solidFill>
                <a:latin typeface="Humnst777 BT" charset="0"/>
              </a:rPr>
              <a:t>entreprise ?</a:t>
            </a:r>
          </a:p>
        </p:txBody>
      </p:sp>
      <p:graphicFrame>
        <p:nvGraphicFramePr>
          <p:cNvPr id="3" name="Diagramme 2"/>
          <p:cNvGraphicFramePr/>
          <p:nvPr/>
        </p:nvGraphicFramePr>
        <p:xfrm>
          <a:off x="179388" y="1508721"/>
          <a:ext cx="8513960" cy="4609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0" y="6083300"/>
            <a:ext cx="9144000" cy="765175"/>
          </a:xfrm>
          <a:prstGeom prst="rect">
            <a:avLst/>
          </a:prstGeom>
          <a:solidFill>
            <a:srgbClr val="DF007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43" name="Line 6"/>
          <p:cNvSpPr>
            <a:spLocks noChangeShapeType="1"/>
          </p:cNvSpPr>
          <p:nvPr/>
        </p:nvSpPr>
        <p:spPr bwMode="auto">
          <a:xfrm>
            <a:off x="2124075" y="2603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844" name="Line 7"/>
          <p:cNvSpPr>
            <a:spLocks noChangeShapeType="1"/>
          </p:cNvSpPr>
          <p:nvPr/>
        </p:nvSpPr>
        <p:spPr bwMode="auto">
          <a:xfrm>
            <a:off x="1258888" y="6453188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845" name="Text Box 12"/>
          <p:cNvSpPr txBox="1">
            <a:spLocks noChangeArrowheads="1"/>
          </p:cNvSpPr>
          <p:nvPr/>
        </p:nvSpPr>
        <p:spPr bwMode="auto">
          <a:xfrm>
            <a:off x="-252413" y="115888"/>
            <a:ext cx="3059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4000">
                <a:latin typeface="Humnst777 Blk BT" charset="0"/>
              </a:rPr>
              <a:t>STID</a:t>
            </a:r>
          </a:p>
        </p:txBody>
      </p:sp>
      <p:sp>
        <p:nvSpPr>
          <p:cNvPr id="35846" name="Text Box 13"/>
          <p:cNvSpPr txBox="1">
            <a:spLocks noChangeArrowheads="1"/>
          </p:cNvSpPr>
          <p:nvPr/>
        </p:nvSpPr>
        <p:spPr bwMode="auto">
          <a:xfrm>
            <a:off x="2124075" y="333375"/>
            <a:ext cx="5761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>
                <a:solidFill>
                  <a:schemeClr val="bg2"/>
                </a:solidFill>
                <a:latin typeface="Humnst777 Cn BT" charset="0"/>
              </a:rPr>
              <a:t>STATISTIQUE ET INFORMATIQUE DECISIONNELLE</a:t>
            </a:r>
          </a:p>
        </p:txBody>
      </p:sp>
      <p:pic>
        <p:nvPicPr>
          <p:cNvPr id="35847" name="Picture 14" descr="logo_IUT_STID copi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3513"/>
            <a:ext cx="12255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179388" y="6453188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/>
              <a:t>14/10/2013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1331913" y="6465888"/>
            <a:ext cx="3240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>
                <a:latin typeface="Humnst777 BT" charset="0"/>
              </a:rPr>
              <a:t>Partenariat Entreprises STID</a:t>
            </a:r>
          </a:p>
        </p:txBody>
      </p:sp>
      <p:sp>
        <p:nvSpPr>
          <p:cNvPr id="35850" name="Rectangle 2"/>
          <p:cNvSpPr txBox="1">
            <a:spLocks noChangeArrowheads="1"/>
          </p:cNvSpPr>
          <p:nvPr/>
        </p:nvSpPr>
        <p:spPr bwMode="auto">
          <a:xfrm>
            <a:off x="0" y="1125538"/>
            <a:ext cx="8820150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800" b="1" dirty="0">
                <a:solidFill>
                  <a:srgbClr val="DF0078"/>
                </a:solidFill>
                <a:latin typeface="Humnst777 BT" charset="0"/>
              </a:rPr>
              <a:t>Profil des STID 2è année (promo </a:t>
            </a:r>
            <a:r>
              <a:rPr lang="fr-FR" sz="2800" b="1" dirty="0" smtClean="0">
                <a:solidFill>
                  <a:srgbClr val="DF0078"/>
                </a:solidFill>
                <a:latin typeface="Humnst777 BT" charset="0"/>
              </a:rPr>
              <a:t>2013-2014): </a:t>
            </a:r>
            <a:r>
              <a:rPr lang="fr-FR" sz="2800" b="1" dirty="0">
                <a:solidFill>
                  <a:srgbClr val="DF0078"/>
                </a:solidFill>
                <a:latin typeface="Humnst777 BT" charset="0"/>
              </a:rPr>
              <a:t/>
            </a:r>
            <a:br>
              <a:rPr lang="fr-FR" sz="2800" b="1" dirty="0">
                <a:solidFill>
                  <a:srgbClr val="DF0078"/>
                </a:solidFill>
                <a:latin typeface="Humnst777 BT" charset="0"/>
              </a:rPr>
            </a:br>
            <a:r>
              <a:rPr lang="fr-FR" sz="2800" b="1" dirty="0">
                <a:solidFill>
                  <a:srgbClr val="DF0078"/>
                </a:solidFill>
                <a:latin typeface="Humnst777 BT" charset="0"/>
              </a:rPr>
              <a:t>LES DOMAINES ET LES SERVICES EN CHIFFRE</a:t>
            </a:r>
            <a:br>
              <a:rPr lang="fr-FR" sz="2800" b="1" dirty="0">
                <a:solidFill>
                  <a:srgbClr val="DF0078"/>
                </a:solidFill>
                <a:latin typeface="Humnst777 BT" charset="0"/>
              </a:rPr>
            </a:br>
            <a:endParaRPr lang="fr-FR" sz="2800" b="1" dirty="0">
              <a:solidFill>
                <a:srgbClr val="DF0078"/>
              </a:solidFill>
              <a:latin typeface="Humnst777 BT" charset="0"/>
            </a:endParaRPr>
          </a:p>
        </p:txBody>
      </p:sp>
      <p:sp>
        <p:nvSpPr>
          <p:cNvPr id="35851" name="Rectangle 8"/>
          <p:cNvSpPr>
            <a:spLocks noChangeArrowheads="1"/>
          </p:cNvSpPr>
          <p:nvPr/>
        </p:nvSpPr>
        <p:spPr bwMode="auto">
          <a:xfrm>
            <a:off x="273050" y="1557338"/>
            <a:ext cx="5256213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fr-FR" sz="1000" dirty="0">
              <a:solidFill>
                <a:srgbClr val="0000CC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SzPct val="150000"/>
            </a:pPr>
            <a:r>
              <a:rPr lang="fr-FR" b="1" dirty="0" smtClean="0">
                <a:latin typeface="Humnst777 Cn BT" charset="0"/>
                <a:cs typeface="Times New Roman" charset="0"/>
              </a:rPr>
              <a:t>35 </a:t>
            </a:r>
            <a:r>
              <a:rPr lang="fr-FR" b="1" dirty="0">
                <a:latin typeface="Humnst777 Cn BT" charset="0"/>
                <a:cs typeface="Times New Roman" charset="0"/>
              </a:rPr>
              <a:t>contrats d</a:t>
            </a:r>
            <a:r>
              <a:rPr lang="ja-JP" altLang="fr-FR" b="1" dirty="0">
                <a:latin typeface="Humnst777 Cn BT" charset="0"/>
                <a:cs typeface="Times New Roman" charset="0"/>
              </a:rPr>
              <a:t>’</a:t>
            </a:r>
            <a:r>
              <a:rPr lang="fr-FR" b="1" dirty="0">
                <a:latin typeface="Humnst777 Cn BT" charset="0"/>
                <a:cs typeface="Times New Roman" charset="0"/>
              </a:rPr>
              <a:t>alternance</a:t>
            </a:r>
            <a:endParaRPr lang="fr-FR" b="1" u="sng" dirty="0">
              <a:latin typeface="Humnst777 Cn BT" charset="0"/>
              <a:cs typeface="Times New Roman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SzPct val="150000"/>
            </a:pPr>
            <a:endParaRPr lang="fr-FR" b="1" u="sng" dirty="0">
              <a:solidFill>
                <a:srgbClr val="FF6600"/>
              </a:solidFill>
              <a:cs typeface="Times New Roman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SzPct val="150000"/>
            </a:pPr>
            <a:endParaRPr lang="fr-FR" sz="800" b="1" dirty="0">
              <a:solidFill>
                <a:srgbClr val="0000CC"/>
              </a:solidFill>
              <a:cs typeface="Times New Roman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SzPct val="150000"/>
            </a:pPr>
            <a:endParaRPr lang="fr-FR" sz="800" b="1" dirty="0">
              <a:solidFill>
                <a:srgbClr val="0000CC"/>
              </a:solidFill>
              <a:cs typeface="Times New Roman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SzPct val="150000"/>
            </a:pPr>
            <a:endParaRPr lang="fr-FR" sz="800" b="1" dirty="0">
              <a:solidFill>
                <a:srgbClr val="0000CC"/>
              </a:solidFill>
              <a:cs typeface="Times New Roman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SzPct val="150000"/>
            </a:pPr>
            <a:endParaRPr lang="fr-FR" sz="800" b="1" dirty="0">
              <a:solidFill>
                <a:srgbClr val="0000CC"/>
              </a:solidFill>
              <a:cs typeface="Times New Roman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SzPct val="150000"/>
            </a:pPr>
            <a:endParaRPr lang="fr-FR" sz="800" b="1" dirty="0">
              <a:solidFill>
                <a:srgbClr val="0000CC"/>
              </a:solidFill>
              <a:cs typeface="Times New Roman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SzPct val="150000"/>
            </a:pPr>
            <a:r>
              <a:rPr lang="fr-FR" sz="800" dirty="0">
                <a:solidFill>
                  <a:srgbClr val="0000CC"/>
                </a:solidFill>
                <a:cs typeface="Times New Roman" charset="0"/>
              </a:rPr>
              <a:t> </a:t>
            </a:r>
            <a:r>
              <a:rPr lang="fr-FR" sz="800" b="1" dirty="0">
                <a:solidFill>
                  <a:srgbClr val="0000CC"/>
                </a:solidFill>
                <a:cs typeface="Times New Roman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SzPct val="150000"/>
            </a:pPr>
            <a:endParaRPr lang="fr-FR" sz="800" b="1" dirty="0">
              <a:solidFill>
                <a:srgbClr val="0000CC"/>
              </a:solidFill>
              <a:cs typeface="Times New Roman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SzPct val="150000"/>
            </a:pPr>
            <a:endParaRPr lang="fr-FR" sz="800" b="1" dirty="0">
              <a:solidFill>
                <a:srgbClr val="0000CC"/>
              </a:solidFill>
              <a:cs typeface="Times New Roman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SzPct val="150000"/>
            </a:pPr>
            <a:endParaRPr lang="fr-FR" sz="800" b="1" dirty="0">
              <a:solidFill>
                <a:srgbClr val="0000CC"/>
              </a:solidFill>
              <a:cs typeface="Times New Roman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SzPct val="150000"/>
            </a:pPr>
            <a:endParaRPr lang="fr-FR" sz="800" b="1" dirty="0">
              <a:solidFill>
                <a:srgbClr val="0000CC"/>
              </a:solidFill>
              <a:cs typeface="Times New Roman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SzPct val="150000"/>
            </a:pPr>
            <a:endParaRPr lang="fr-FR" sz="800" b="1" dirty="0">
              <a:solidFill>
                <a:srgbClr val="0000CC"/>
              </a:solidFill>
              <a:cs typeface="Times New Roman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SzPct val="150000"/>
            </a:pPr>
            <a:endParaRPr lang="fr-FR" sz="800" b="1" dirty="0">
              <a:solidFill>
                <a:srgbClr val="0000CC"/>
              </a:solidFill>
              <a:cs typeface="Times New Roman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SzPct val="150000"/>
            </a:pPr>
            <a:endParaRPr lang="fr-FR" sz="800" dirty="0">
              <a:solidFill>
                <a:srgbClr val="0000CC"/>
              </a:solidFill>
              <a:cs typeface="Times New Roman" charset="0"/>
            </a:endParaRP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40677475"/>
              </p:ext>
            </p:extLst>
          </p:nvPr>
        </p:nvGraphicFramePr>
        <p:xfrm>
          <a:off x="899592" y="1700213"/>
          <a:ext cx="7272808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0" y="6083300"/>
            <a:ext cx="9144000" cy="765175"/>
          </a:xfrm>
          <a:prstGeom prst="rect">
            <a:avLst/>
          </a:prstGeom>
          <a:solidFill>
            <a:srgbClr val="DF007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867" name="Line 6"/>
          <p:cNvSpPr>
            <a:spLocks noChangeShapeType="1"/>
          </p:cNvSpPr>
          <p:nvPr/>
        </p:nvSpPr>
        <p:spPr bwMode="auto">
          <a:xfrm>
            <a:off x="2124075" y="2603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868" name="Line 7"/>
          <p:cNvSpPr>
            <a:spLocks noChangeShapeType="1"/>
          </p:cNvSpPr>
          <p:nvPr/>
        </p:nvSpPr>
        <p:spPr bwMode="auto">
          <a:xfrm>
            <a:off x="1258888" y="6453188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869" name="Text Box 12"/>
          <p:cNvSpPr txBox="1">
            <a:spLocks noChangeArrowheads="1"/>
          </p:cNvSpPr>
          <p:nvPr/>
        </p:nvSpPr>
        <p:spPr bwMode="auto">
          <a:xfrm>
            <a:off x="-252413" y="115888"/>
            <a:ext cx="3059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4000">
                <a:latin typeface="Humnst777 Blk BT" charset="0"/>
              </a:rPr>
              <a:t>STID</a:t>
            </a:r>
          </a:p>
        </p:txBody>
      </p:sp>
      <p:sp>
        <p:nvSpPr>
          <p:cNvPr id="36870" name="Text Box 13"/>
          <p:cNvSpPr txBox="1">
            <a:spLocks noChangeArrowheads="1"/>
          </p:cNvSpPr>
          <p:nvPr/>
        </p:nvSpPr>
        <p:spPr bwMode="auto">
          <a:xfrm>
            <a:off x="2124075" y="333375"/>
            <a:ext cx="5761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>
                <a:solidFill>
                  <a:schemeClr val="bg2"/>
                </a:solidFill>
                <a:latin typeface="Humnst777 Cn BT" charset="0"/>
              </a:rPr>
              <a:t>STATISTIQUE ET INFORMATIQUE DECISIONNELLE</a:t>
            </a:r>
          </a:p>
        </p:txBody>
      </p:sp>
      <p:pic>
        <p:nvPicPr>
          <p:cNvPr id="36871" name="Picture 14" descr="logo_IUT_STID copi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3513"/>
            <a:ext cx="12255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179388" y="6453188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/>
              <a:t>14/10/2013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1331913" y="6465888"/>
            <a:ext cx="3240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>
                <a:latin typeface="Humnst777 BT" charset="0"/>
              </a:rPr>
              <a:t>Partenariat Entreprises STID</a:t>
            </a:r>
          </a:p>
        </p:txBody>
      </p:sp>
      <p:sp>
        <p:nvSpPr>
          <p:cNvPr id="36874" name="Rectangle 2"/>
          <p:cNvSpPr txBox="1">
            <a:spLocks noChangeArrowheads="1"/>
          </p:cNvSpPr>
          <p:nvPr/>
        </p:nvSpPr>
        <p:spPr bwMode="auto">
          <a:xfrm>
            <a:off x="0" y="1125538"/>
            <a:ext cx="8820150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800" b="1">
                <a:solidFill>
                  <a:srgbClr val="DF0078"/>
                </a:solidFill>
                <a:latin typeface="Humnst777 BT" charset="0"/>
              </a:rPr>
              <a:t/>
            </a:r>
            <a:br>
              <a:rPr lang="fr-FR" sz="2800" b="1">
                <a:solidFill>
                  <a:srgbClr val="DF0078"/>
                </a:solidFill>
                <a:latin typeface="Humnst777 BT" charset="0"/>
              </a:rPr>
            </a:br>
            <a:endParaRPr lang="fr-FR" sz="2800" b="1">
              <a:solidFill>
                <a:srgbClr val="DF0078"/>
              </a:solidFill>
              <a:latin typeface="Humnst777 BT" charset="0"/>
            </a:endParaRPr>
          </a:p>
        </p:txBody>
      </p:sp>
      <p:sp>
        <p:nvSpPr>
          <p:cNvPr id="36875" name="Rectangle 2"/>
          <p:cNvSpPr txBox="1">
            <a:spLocks noChangeArrowheads="1"/>
          </p:cNvSpPr>
          <p:nvPr/>
        </p:nvSpPr>
        <p:spPr bwMode="auto">
          <a:xfrm>
            <a:off x="0" y="836613"/>
            <a:ext cx="88201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800">
                <a:solidFill>
                  <a:srgbClr val="DF0078"/>
                </a:solidFill>
                <a:latin typeface="Humnst777 Cn BT" charset="0"/>
              </a:rPr>
              <a:t>Quelles missions pour quels métiers ?</a:t>
            </a:r>
            <a:endParaRPr lang="fr-FR" sz="2800" b="1">
              <a:solidFill>
                <a:srgbClr val="DF0078"/>
              </a:solidFill>
              <a:latin typeface="Humnst777 Cn BT" charset="0"/>
            </a:endParaRPr>
          </a:p>
        </p:txBody>
      </p:sp>
      <p:pic>
        <p:nvPicPr>
          <p:cNvPr id="3687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2050" y="2133600"/>
            <a:ext cx="4394200" cy="351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0" y="6083300"/>
            <a:ext cx="9144000" cy="765175"/>
          </a:xfrm>
          <a:prstGeom prst="rect">
            <a:avLst/>
          </a:prstGeom>
          <a:solidFill>
            <a:srgbClr val="DF007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939" name="Line 6"/>
          <p:cNvSpPr>
            <a:spLocks noChangeShapeType="1"/>
          </p:cNvSpPr>
          <p:nvPr/>
        </p:nvSpPr>
        <p:spPr bwMode="auto">
          <a:xfrm>
            <a:off x="2124075" y="2603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940" name="Line 7"/>
          <p:cNvSpPr>
            <a:spLocks noChangeShapeType="1"/>
          </p:cNvSpPr>
          <p:nvPr/>
        </p:nvSpPr>
        <p:spPr bwMode="auto">
          <a:xfrm>
            <a:off x="1258888" y="6453188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941" name="Text Box 12"/>
          <p:cNvSpPr txBox="1">
            <a:spLocks noChangeArrowheads="1"/>
          </p:cNvSpPr>
          <p:nvPr/>
        </p:nvSpPr>
        <p:spPr bwMode="auto">
          <a:xfrm>
            <a:off x="-252413" y="115888"/>
            <a:ext cx="3059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4000">
                <a:latin typeface="Humnst777 Blk BT" charset="0"/>
              </a:rPr>
              <a:t>STID</a:t>
            </a:r>
          </a:p>
        </p:txBody>
      </p:sp>
      <p:sp>
        <p:nvSpPr>
          <p:cNvPr id="39942" name="Text Box 13"/>
          <p:cNvSpPr txBox="1">
            <a:spLocks noChangeArrowheads="1"/>
          </p:cNvSpPr>
          <p:nvPr/>
        </p:nvSpPr>
        <p:spPr bwMode="auto">
          <a:xfrm>
            <a:off x="2124075" y="333375"/>
            <a:ext cx="5761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>
                <a:solidFill>
                  <a:schemeClr val="bg2"/>
                </a:solidFill>
                <a:latin typeface="Humnst777 Cn BT" charset="0"/>
              </a:rPr>
              <a:t>STATISTIQUE ET INFORMATIQUE DECISIONNELLE</a:t>
            </a:r>
          </a:p>
        </p:txBody>
      </p:sp>
      <p:pic>
        <p:nvPicPr>
          <p:cNvPr id="39943" name="Picture 14" descr="logo_IUT_STID copi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3513"/>
            <a:ext cx="12255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179388" y="6453188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/>
              <a:t>14/10/2013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1331913" y="6465888"/>
            <a:ext cx="3240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>
                <a:latin typeface="Humnst777 BT" charset="0"/>
              </a:rPr>
              <a:t>Partenariat Entreprises STID</a:t>
            </a:r>
          </a:p>
        </p:txBody>
      </p:sp>
      <p:sp>
        <p:nvSpPr>
          <p:cNvPr id="39946" name="Rectangle 2"/>
          <p:cNvSpPr txBox="1">
            <a:spLocks noChangeArrowheads="1"/>
          </p:cNvSpPr>
          <p:nvPr/>
        </p:nvSpPr>
        <p:spPr bwMode="auto">
          <a:xfrm>
            <a:off x="179388" y="636588"/>
            <a:ext cx="82804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800" b="1">
                <a:solidFill>
                  <a:srgbClr val="DF0078"/>
                </a:solidFill>
                <a:latin typeface="Humnst777 BT" charset="0"/>
              </a:rPr>
              <a:t>ETUDES CLINIQUES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1503363"/>
            <a:ext cx="5292725" cy="288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tabLst>
                <a:tab pos="3603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3603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3603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3603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3603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000" b="1">
                <a:latin typeface="Humnst777 Cn BT" charset="0"/>
              </a:rPr>
              <a:t>Intitulés de poste :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fr-FR" sz="2000" b="1">
              <a:latin typeface="Humnst777 Cn BT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sz="1400">
                <a:latin typeface="Humnst777 Cn BT" charset="0"/>
              </a:rPr>
              <a:t>    </a:t>
            </a:r>
            <a:r>
              <a:rPr lang="fr-FR">
                <a:latin typeface="Humnst777 Cn BT" charset="0"/>
              </a:rPr>
              <a:t>Technicien informatique, Gestionnaire de bases de données, Data Assistant</a:t>
            </a:r>
          </a:p>
          <a:p>
            <a:pPr>
              <a:lnSpc>
                <a:spcPct val="50000"/>
              </a:lnSpc>
              <a:spcBef>
                <a:spcPct val="20000"/>
              </a:spcBef>
            </a:pPr>
            <a:endParaRPr lang="fr-FR" sz="1600">
              <a:latin typeface="Humnst777 Cn BT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fr-FR" sz="2000" b="1">
                <a:latin typeface="Humnst777 Cn BT" charset="0"/>
              </a:rPr>
              <a:t>Missions :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fr-FR" sz="2000" b="1">
              <a:latin typeface="Humnst777 Cn BT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>
                <a:latin typeface="Humnst777 Cn BT" charset="0"/>
              </a:rPr>
              <a:t>Développement d </a:t>
            </a:r>
            <a:r>
              <a:rPr lang="ja-JP" altLang="fr-FR">
                <a:latin typeface="Humnst777 Cn BT" charset="0"/>
              </a:rPr>
              <a:t>’</a:t>
            </a:r>
            <a:r>
              <a:rPr lang="fr-FR">
                <a:latin typeface="Humnst777 Cn BT" charset="0"/>
              </a:rPr>
              <a:t>applications sous SAS afin de gérer et garantir l</a:t>
            </a:r>
            <a:r>
              <a:rPr lang="ja-JP" altLang="fr-FR">
                <a:latin typeface="Humnst777 Cn BT" charset="0"/>
              </a:rPr>
              <a:t>’</a:t>
            </a:r>
            <a:r>
              <a:rPr lang="fr-FR">
                <a:latin typeface="Humnst777 Cn BT" charset="0"/>
              </a:rPr>
              <a:t>intégrité des bases de données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>
                <a:latin typeface="Humnst777 Cn BT" charset="0"/>
              </a:rPr>
              <a:t>Mise en œuvre de ces applications de contrôle</a:t>
            </a:r>
          </a:p>
          <a:p>
            <a:pPr>
              <a:spcBef>
                <a:spcPct val="20000"/>
              </a:spcBef>
            </a:pPr>
            <a:endParaRPr lang="fr-FR" sz="1400">
              <a:latin typeface="Humnst777 Cn BT" charset="0"/>
            </a:endParaRPr>
          </a:p>
        </p:txBody>
      </p:sp>
      <p:sp>
        <p:nvSpPr>
          <p:cNvPr id="39948" name="Rectangle 4"/>
          <p:cNvSpPr txBox="1">
            <a:spLocks noChangeArrowheads="1"/>
          </p:cNvSpPr>
          <p:nvPr/>
        </p:nvSpPr>
        <p:spPr bwMode="auto">
          <a:xfrm>
            <a:off x="4827588" y="1358900"/>
            <a:ext cx="4316412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fr-FR" sz="2000" b="1">
                <a:latin typeface="Humnst777 Cn BT" charset="0"/>
              </a:rPr>
              <a:t>Intitulés de poste</a:t>
            </a:r>
            <a:r>
              <a:rPr lang="fr-FR" sz="2000">
                <a:latin typeface="Humnst777 Cn BT" charset="0"/>
              </a:rPr>
              <a:t> :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fr-FR" sz="2000">
              <a:latin typeface="Humnst777 Cn BT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fr-FR" sz="1600">
                <a:latin typeface="Humnst777 Cn BT" charset="0"/>
              </a:rPr>
              <a:t>      </a:t>
            </a:r>
            <a:r>
              <a:rPr lang="fr-FR">
                <a:latin typeface="Humnst777 Cn BT" charset="0"/>
              </a:rPr>
              <a:t>Technicien ou assistant statistique, Assistant bio statisticien, Programmeur bio statisticien, Programmeur  SAS</a:t>
            </a:r>
          </a:p>
          <a:p>
            <a:pPr>
              <a:lnSpc>
                <a:spcPct val="50000"/>
              </a:lnSpc>
              <a:spcBef>
                <a:spcPct val="20000"/>
              </a:spcBef>
            </a:pPr>
            <a:endParaRPr lang="fr-FR" sz="1400">
              <a:latin typeface="Humnst777 Cn BT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fr-FR" sz="2000" b="1">
                <a:latin typeface="Humnst777 Cn BT" charset="0"/>
              </a:rPr>
              <a:t>Missions :</a:t>
            </a:r>
            <a:endParaRPr lang="fr-FR" sz="2000">
              <a:latin typeface="Humnst777 Cn BT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>
                <a:latin typeface="Humnst777 Cn BT" charset="0"/>
              </a:rPr>
              <a:t>Programmation sous SAS de méthodes de traitements statistiques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>
                <a:latin typeface="Humnst777 Cn BT" charset="0"/>
              </a:rPr>
              <a:t>Participation éventuelle à l </a:t>
            </a:r>
            <a:r>
              <a:rPr lang="ja-JP" altLang="fr-FR">
                <a:latin typeface="Humnst777 Cn BT" charset="0"/>
              </a:rPr>
              <a:t>’</a:t>
            </a:r>
            <a:r>
              <a:rPr lang="fr-FR">
                <a:latin typeface="Humnst777 Cn BT" charset="0"/>
              </a:rPr>
              <a:t>interprétation des résultats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fr-FR" sz="1400"/>
          </a:p>
        </p:txBody>
      </p:sp>
      <p:sp>
        <p:nvSpPr>
          <p:cNvPr id="39949" name="Rectangle 5"/>
          <p:cNvSpPr txBox="1">
            <a:spLocks noChangeArrowheads="1"/>
          </p:cNvSpPr>
          <p:nvPr/>
        </p:nvSpPr>
        <p:spPr bwMode="auto">
          <a:xfrm>
            <a:off x="179388" y="4384675"/>
            <a:ext cx="86741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fr-FR" sz="2000" b="1" dirty="0">
                <a:latin typeface="Humnst777 Cn BT" charset="0"/>
              </a:rPr>
              <a:t>Types d </a:t>
            </a:r>
            <a:r>
              <a:rPr lang="ja-JP" altLang="fr-FR" sz="2000" b="1" dirty="0">
                <a:latin typeface="Humnst777 Cn BT" charset="0"/>
              </a:rPr>
              <a:t>’</a:t>
            </a:r>
            <a:r>
              <a:rPr lang="fr-FR" sz="2000" b="1" dirty="0">
                <a:latin typeface="Humnst777 Cn BT" charset="0"/>
              </a:rPr>
              <a:t>entreprises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fr-FR" sz="1600" b="1" dirty="0">
              <a:latin typeface="Humnst777 Cn BT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b="1" dirty="0">
                <a:latin typeface="Humnst777 Cn BT" charset="0"/>
              </a:rPr>
              <a:t>Laboratoires pharmaceutiques</a:t>
            </a:r>
            <a:r>
              <a:rPr lang="fr-FR" dirty="0">
                <a:latin typeface="Humnst777 Cn BT" charset="0"/>
              </a:rPr>
              <a:t> (</a:t>
            </a:r>
            <a:r>
              <a:rPr lang="fr-FR" i="1" dirty="0">
                <a:latin typeface="Humnst777 Cn BT" charset="0"/>
              </a:rPr>
              <a:t>Sanofi Pasteur, </a:t>
            </a:r>
            <a:r>
              <a:rPr lang="fr-FR" i="1" dirty="0" err="1">
                <a:latin typeface="Humnst777 Cn BT" charset="0"/>
              </a:rPr>
              <a:t>Mérial</a:t>
            </a:r>
            <a:r>
              <a:rPr lang="fr-FR" i="1" dirty="0">
                <a:latin typeface="Humnst777 Cn BT" charset="0"/>
              </a:rPr>
              <a:t>, Gambro)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b="1" dirty="0">
                <a:latin typeface="Humnst777 Cn BT" charset="0"/>
              </a:rPr>
              <a:t>Etablissements Hospitaliers</a:t>
            </a:r>
            <a:r>
              <a:rPr lang="fr-FR" dirty="0">
                <a:latin typeface="Humnst777 Cn BT" charset="0"/>
              </a:rPr>
              <a:t> </a:t>
            </a:r>
            <a:r>
              <a:rPr lang="fr-FR" i="1" dirty="0">
                <a:latin typeface="Humnst777 Cn BT" charset="0"/>
              </a:rPr>
              <a:t>(Centre Léon Bérard</a:t>
            </a:r>
            <a:r>
              <a:rPr lang="fr-FR" i="1" dirty="0" smtClean="0">
                <a:latin typeface="Humnst777 Cn BT" charset="0"/>
              </a:rPr>
              <a:t>, Centre hospitalier du pays de </a:t>
            </a:r>
            <a:r>
              <a:rPr lang="fr-FR" i="1" dirty="0" err="1">
                <a:latin typeface="Humnst777 Cn BT" charset="0"/>
              </a:rPr>
              <a:t>G</a:t>
            </a:r>
            <a:r>
              <a:rPr lang="fr-FR" i="1" dirty="0" err="1" smtClean="0">
                <a:latin typeface="Humnst777 Cn BT" charset="0"/>
              </a:rPr>
              <a:t>ier</a:t>
            </a:r>
            <a:r>
              <a:rPr lang="fr-FR" i="1" dirty="0" smtClean="0">
                <a:latin typeface="Humnst777 Cn BT" charset="0"/>
              </a:rPr>
              <a:t>, hôpital St Luc St Joseph )</a:t>
            </a:r>
            <a:endParaRPr lang="fr-FR" i="1" dirty="0">
              <a:latin typeface="Humnst777 Cn BT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b="1" dirty="0">
                <a:latin typeface="Humnst777 Cn BT" charset="0"/>
              </a:rPr>
              <a:t>Sociétés de services en études cliniques</a:t>
            </a:r>
            <a:r>
              <a:rPr lang="fr-FR" dirty="0">
                <a:latin typeface="Humnst777 Cn BT" charset="0"/>
              </a:rPr>
              <a:t> </a:t>
            </a:r>
            <a:r>
              <a:rPr lang="fr-FR" dirty="0" smtClean="0">
                <a:latin typeface="Humnst777 Cn BT" charset="0"/>
              </a:rPr>
              <a:t>(IEC)</a:t>
            </a:r>
            <a:endParaRPr lang="fr-FR" dirty="0">
              <a:latin typeface="Humnst777 Cn BT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fr-FR" dirty="0">
              <a:latin typeface="Humnst777 Cn B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0" y="6083300"/>
            <a:ext cx="9144000" cy="765175"/>
          </a:xfrm>
          <a:prstGeom prst="rect">
            <a:avLst/>
          </a:prstGeom>
          <a:solidFill>
            <a:srgbClr val="DF007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963" name="Line 6"/>
          <p:cNvSpPr>
            <a:spLocks noChangeShapeType="1"/>
          </p:cNvSpPr>
          <p:nvPr/>
        </p:nvSpPr>
        <p:spPr bwMode="auto">
          <a:xfrm>
            <a:off x="2124075" y="2603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964" name="Line 7"/>
          <p:cNvSpPr>
            <a:spLocks noChangeShapeType="1"/>
          </p:cNvSpPr>
          <p:nvPr/>
        </p:nvSpPr>
        <p:spPr bwMode="auto">
          <a:xfrm>
            <a:off x="1258888" y="6453188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965" name="Text Box 12"/>
          <p:cNvSpPr txBox="1">
            <a:spLocks noChangeArrowheads="1"/>
          </p:cNvSpPr>
          <p:nvPr/>
        </p:nvSpPr>
        <p:spPr bwMode="auto">
          <a:xfrm>
            <a:off x="-252413" y="115888"/>
            <a:ext cx="3059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4000">
                <a:latin typeface="Humnst777 Blk BT" charset="0"/>
              </a:rPr>
              <a:t>STID</a:t>
            </a:r>
          </a:p>
        </p:txBody>
      </p:sp>
      <p:sp>
        <p:nvSpPr>
          <p:cNvPr id="40966" name="Text Box 13"/>
          <p:cNvSpPr txBox="1">
            <a:spLocks noChangeArrowheads="1"/>
          </p:cNvSpPr>
          <p:nvPr/>
        </p:nvSpPr>
        <p:spPr bwMode="auto">
          <a:xfrm>
            <a:off x="2124075" y="333375"/>
            <a:ext cx="5761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>
                <a:solidFill>
                  <a:schemeClr val="bg2"/>
                </a:solidFill>
                <a:latin typeface="Humnst777 Cn BT" charset="0"/>
              </a:rPr>
              <a:t>STATISTIQUE ET INFORMATIQUE DECISIONNELLE</a:t>
            </a:r>
          </a:p>
        </p:txBody>
      </p:sp>
      <p:pic>
        <p:nvPicPr>
          <p:cNvPr id="40967" name="Picture 14" descr="logo_IUT_STID copi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3513"/>
            <a:ext cx="12255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179388" y="6453188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/>
              <a:t>14/10/2013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1331913" y="6465888"/>
            <a:ext cx="3240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>
                <a:latin typeface="Humnst777 BT" charset="0"/>
              </a:rPr>
              <a:t>Partenariat Entreprises STID</a:t>
            </a:r>
          </a:p>
        </p:txBody>
      </p:sp>
      <p:sp>
        <p:nvSpPr>
          <p:cNvPr id="40970" name="Rectangle 2"/>
          <p:cNvSpPr txBox="1">
            <a:spLocks noChangeArrowheads="1"/>
          </p:cNvSpPr>
          <p:nvPr/>
        </p:nvSpPr>
        <p:spPr bwMode="auto">
          <a:xfrm>
            <a:off x="179388" y="636588"/>
            <a:ext cx="82804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800" b="1">
                <a:solidFill>
                  <a:srgbClr val="DF0078"/>
                </a:solidFill>
                <a:latin typeface="Humnst777 BT" charset="0"/>
                <a:cs typeface="Times New Roman" charset="0"/>
              </a:rPr>
              <a:t>QUALITE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90500" y="1241425"/>
            <a:ext cx="84201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000" b="1" dirty="0">
                <a:latin typeface="Humnst777 Cn BT" charset="0"/>
              </a:rPr>
              <a:t>Intitulé de poste</a:t>
            </a:r>
            <a:r>
              <a:rPr lang="fr-FR" sz="2000" dirty="0">
                <a:latin typeface="Humnst777 Cn BT" charset="0"/>
              </a:rPr>
              <a:t> : </a:t>
            </a:r>
            <a:r>
              <a:rPr lang="fr-FR" dirty="0">
                <a:latin typeface="Humnst777 Cn BT" charset="0"/>
              </a:rPr>
              <a:t>Technicien en qualité  </a:t>
            </a:r>
          </a:p>
          <a:p>
            <a:pPr>
              <a:lnSpc>
                <a:spcPct val="50000"/>
              </a:lnSpc>
              <a:spcBef>
                <a:spcPct val="20000"/>
              </a:spcBef>
            </a:pPr>
            <a:endParaRPr lang="fr-FR" dirty="0">
              <a:latin typeface="Humnst777 Cn BT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000" b="1" dirty="0">
                <a:latin typeface="Humnst777 Cn BT" charset="0"/>
              </a:rPr>
              <a:t>Missions </a:t>
            </a:r>
            <a:r>
              <a:rPr lang="fr-FR" sz="2000" dirty="0">
                <a:latin typeface="Humnst777 Cn BT" charset="0"/>
              </a:rPr>
              <a:t> 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fr-FR" sz="2000" dirty="0">
              <a:latin typeface="Humnst777 Cn BT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dirty="0">
                <a:latin typeface="Humnst777 Cn BT" charset="0"/>
              </a:rPr>
              <a:t>Développement et/ou mise en place d</a:t>
            </a:r>
            <a:r>
              <a:rPr lang="ja-JP" altLang="fr-FR" dirty="0">
                <a:latin typeface="Humnst777 Cn BT" charset="0"/>
              </a:rPr>
              <a:t>’</a:t>
            </a:r>
            <a:r>
              <a:rPr lang="fr-FR" dirty="0">
                <a:latin typeface="Humnst777 Cn BT" charset="0"/>
              </a:rPr>
              <a:t>applications d</a:t>
            </a:r>
            <a:r>
              <a:rPr lang="ja-JP" altLang="fr-FR" dirty="0">
                <a:latin typeface="Humnst777 Cn BT" charset="0"/>
              </a:rPr>
              <a:t>’</a:t>
            </a:r>
            <a:r>
              <a:rPr lang="fr-FR" dirty="0">
                <a:latin typeface="Humnst777 Cn BT" charset="0"/>
              </a:rPr>
              <a:t>acquisition de données relatives à la qualité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dirty="0">
                <a:latin typeface="Humnst777 Cn BT" charset="0"/>
              </a:rPr>
              <a:t>Création d</a:t>
            </a:r>
            <a:r>
              <a:rPr lang="ja-JP" altLang="fr-FR" dirty="0">
                <a:latin typeface="Humnst777 Cn BT" charset="0"/>
              </a:rPr>
              <a:t>’</a:t>
            </a:r>
            <a:r>
              <a:rPr lang="fr-FR" dirty="0">
                <a:latin typeface="Humnst777 Cn BT" charset="0"/>
              </a:rPr>
              <a:t>indicateurs et de tableaux de bord de contrôle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dirty="0">
                <a:latin typeface="Humnst777 Cn BT" charset="0"/>
              </a:rPr>
              <a:t>Analyse statistique des résultats en référence à des normes et procédures</a:t>
            </a:r>
          </a:p>
          <a:p>
            <a:pPr lvl="1">
              <a:lnSpc>
                <a:spcPct val="50000"/>
              </a:lnSpc>
              <a:spcBef>
                <a:spcPct val="20000"/>
              </a:spcBef>
              <a:buFont typeface="Wingdings" charset="0"/>
              <a:buNone/>
            </a:pPr>
            <a:endParaRPr lang="fr-FR" sz="2000" dirty="0">
              <a:latin typeface="Humnst777 Cn BT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000" b="1" dirty="0">
                <a:latin typeface="Humnst777 Cn BT" charset="0"/>
              </a:rPr>
              <a:t>Types d </a:t>
            </a:r>
            <a:r>
              <a:rPr lang="ja-JP" altLang="fr-FR" sz="2000" b="1" dirty="0">
                <a:latin typeface="Humnst777 Cn BT" charset="0"/>
              </a:rPr>
              <a:t>’</a:t>
            </a:r>
            <a:r>
              <a:rPr lang="fr-FR" sz="2000" b="1" dirty="0">
                <a:latin typeface="Humnst777 Cn BT" charset="0"/>
              </a:rPr>
              <a:t>entreprises 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fr-FR" sz="2000" dirty="0">
              <a:latin typeface="Humnst777 Cn BT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b="1" dirty="0">
                <a:latin typeface="Humnst777 Cn BT" charset="0"/>
              </a:rPr>
              <a:t>Industrie</a:t>
            </a:r>
            <a:r>
              <a:rPr lang="fr-FR" dirty="0">
                <a:latin typeface="Humnst777 Cn BT" charset="0"/>
              </a:rPr>
              <a:t> (</a:t>
            </a:r>
            <a:r>
              <a:rPr lang="fr-FR" i="1" dirty="0">
                <a:latin typeface="Humnst777 Cn BT" charset="0"/>
              </a:rPr>
              <a:t> </a:t>
            </a:r>
            <a:r>
              <a:rPr lang="fr-FR" i="1" dirty="0" smtClean="0">
                <a:latin typeface="Humnst777 Cn BT" charset="0"/>
              </a:rPr>
              <a:t>ABB, </a:t>
            </a:r>
            <a:r>
              <a:rPr lang="fr-FR" i="1" dirty="0" err="1">
                <a:latin typeface="Humnst777 Cn BT" charset="0"/>
              </a:rPr>
              <a:t>Jtekt</a:t>
            </a:r>
            <a:r>
              <a:rPr lang="fr-FR" i="1" dirty="0">
                <a:latin typeface="Humnst777 Cn BT" charset="0"/>
              </a:rPr>
              <a:t>, </a:t>
            </a:r>
            <a:r>
              <a:rPr lang="fr-FR" i="1" dirty="0" smtClean="0">
                <a:latin typeface="Humnst777 Cn BT" charset="0"/>
              </a:rPr>
              <a:t>Lafarge, Gambro</a:t>
            </a:r>
            <a:r>
              <a:rPr lang="fr-FR" dirty="0" smtClean="0">
                <a:latin typeface="Humnst777 Cn BT" charset="0"/>
              </a:rPr>
              <a:t>…) </a:t>
            </a:r>
            <a:endParaRPr lang="fr-FR" dirty="0">
              <a:latin typeface="Humnst777 Cn BT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b="1" dirty="0">
                <a:latin typeface="Humnst777 Cn BT" charset="0"/>
              </a:rPr>
              <a:t>Prestataires de services</a:t>
            </a:r>
            <a:r>
              <a:rPr lang="fr-FR" dirty="0">
                <a:latin typeface="Humnst777 Cn BT" charset="0"/>
              </a:rPr>
              <a:t> (</a:t>
            </a:r>
            <a:r>
              <a:rPr lang="fr-FR" i="1" dirty="0" err="1">
                <a:latin typeface="Humnst777 Cn BT" charset="0"/>
              </a:rPr>
              <a:t>Keolis</a:t>
            </a:r>
            <a:r>
              <a:rPr lang="fr-FR" i="1" dirty="0">
                <a:latin typeface="Humnst777 Cn BT" charset="0"/>
              </a:rPr>
              <a:t> - </a:t>
            </a:r>
            <a:r>
              <a:rPr lang="fr-FR" i="1" dirty="0" err="1" smtClean="0">
                <a:latin typeface="Humnst777 Cn BT" charset="0"/>
              </a:rPr>
              <a:t>Sytral</a:t>
            </a:r>
            <a:r>
              <a:rPr lang="fr-FR" i="1" dirty="0" smtClean="0">
                <a:latin typeface="Humnst777 Cn BT" charset="0"/>
              </a:rPr>
              <a:t> </a:t>
            </a:r>
            <a:r>
              <a:rPr lang="fr-FR" i="1" dirty="0">
                <a:latin typeface="Humnst777 Cn BT" charset="0"/>
              </a:rPr>
              <a:t>...</a:t>
            </a:r>
            <a:r>
              <a:rPr lang="fr-FR" dirty="0">
                <a:latin typeface="Humnst777 Cn BT" charset="0"/>
              </a:rPr>
              <a:t>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b="1" dirty="0">
                <a:latin typeface="Humnst777 Cn BT" charset="0"/>
              </a:rPr>
              <a:t>Laboratoires pharmaceutiques</a:t>
            </a:r>
            <a:r>
              <a:rPr lang="fr-FR" dirty="0">
                <a:latin typeface="Humnst777 Cn BT" charset="0"/>
              </a:rPr>
              <a:t> (</a:t>
            </a:r>
            <a:r>
              <a:rPr lang="fr-FR" i="1" dirty="0" smtClean="0">
                <a:latin typeface="Humnst777 Cn BT" charset="0"/>
              </a:rPr>
              <a:t>MERIAL, </a:t>
            </a:r>
            <a:r>
              <a:rPr lang="fr-FR" i="1" dirty="0" err="1" smtClean="0">
                <a:latin typeface="Humnst777 Cn BT" charset="0"/>
              </a:rPr>
              <a:t>Biomérieux</a:t>
            </a:r>
            <a:r>
              <a:rPr lang="fr-FR" i="1" dirty="0" smtClean="0">
                <a:latin typeface="Humnst777 Cn BT" charset="0"/>
              </a:rPr>
              <a:t>)</a:t>
            </a:r>
            <a:endParaRPr lang="fr-FR" i="1" dirty="0">
              <a:latin typeface="Humnst777 Cn BT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fr-FR" dirty="0">
              <a:latin typeface="Humnst777 Cn B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0" y="6083300"/>
            <a:ext cx="9144000" cy="765175"/>
          </a:xfrm>
          <a:prstGeom prst="rect">
            <a:avLst/>
          </a:prstGeom>
          <a:solidFill>
            <a:srgbClr val="DF007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987" name="Line 6"/>
          <p:cNvSpPr>
            <a:spLocks noChangeShapeType="1"/>
          </p:cNvSpPr>
          <p:nvPr/>
        </p:nvSpPr>
        <p:spPr bwMode="auto">
          <a:xfrm>
            <a:off x="2124075" y="2603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988" name="Line 7"/>
          <p:cNvSpPr>
            <a:spLocks noChangeShapeType="1"/>
          </p:cNvSpPr>
          <p:nvPr/>
        </p:nvSpPr>
        <p:spPr bwMode="auto">
          <a:xfrm>
            <a:off x="1258888" y="6453188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989" name="Text Box 12"/>
          <p:cNvSpPr txBox="1">
            <a:spLocks noChangeArrowheads="1"/>
          </p:cNvSpPr>
          <p:nvPr/>
        </p:nvSpPr>
        <p:spPr bwMode="auto">
          <a:xfrm>
            <a:off x="-252413" y="115888"/>
            <a:ext cx="3059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4000">
                <a:latin typeface="Humnst777 Blk BT" charset="0"/>
              </a:rPr>
              <a:t>STID</a:t>
            </a:r>
          </a:p>
        </p:txBody>
      </p:sp>
      <p:sp>
        <p:nvSpPr>
          <p:cNvPr id="41990" name="Text Box 13"/>
          <p:cNvSpPr txBox="1">
            <a:spLocks noChangeArrowheads="1"/>
          </p:cNvSpPr>
          <p:nvPr/>
        </p:nvSpPr>
        <p:spPr bwMode="auto">
          <a:xfrm>
            <a:off x="2124075" y="333375"/>
            <a:ext cx="5761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>
                <a:solidFill>
                  <a:schemeClr val="bg2"/>
                </a:solidFill>
                <a:latin typeface="Humnst777 Cn BT" charset="0"/>
              </a:rPr>
              <a:t>STATISTIQUE ET INFORMATIQUE DECISIONNELLE</a:t>
            </a:r>
          </a:p>
        </p:txBody>
      </p:sp>
      <p:pic>
        <p:nvPicPr>
          <p:cNvPr id="41991" name="Picture 14" descr="logo_IUT_STID copi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3513"/>
            <a:ext cx="12255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179388" y="6453188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/>
              <a:t>14/10/2013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1331913" y="6465888"/>
            <a:ext cx="3240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>
                <a:latin typeface="Humnst777 BT" charset="0"/>
              </a:rPr>
              <a:t>Partenariat Entreprises STID</a:t>
            </a:r>
          </a:p>
        </p:txBody>
      </p:sp>
      <p:sp>
        <p:nvSpPr>
          <p:cNvPr id="41994" name="Rectangle 2"/>
          <p:cNvSpPr txBox="1">
            <a:spLocks noChangeArrowheads="1"/>
          </p:cNvSpPr>
          <p:nvPr/>
        </p:nvSpPr>
        <p:spPr bwMode="auto">
          <a:xfrm>
            <a:off x="179388" y="636588"/>
            <a:ext cx="82804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800" b="1">
                <a:solidFill>
                  <a:srgbClr val="DF0078"/>
                </a:solidFill>
                <a:latin typeface="Humnst777 BT" charset="0"/>
              </a:rPr>
              <a:t>INFORMATIQUE DECISIONNELLE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46050" y="1341438"/>
            <a:ext cx="84201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000" b="1" dirty="0">
                <a:latin typeface="Humnst777 Cn BT" charset="0"/>
              </a:rPr>
              <a:t>Intitulés de poste</a:t>
            </a:r>
            <a:r>
              <a:rPr lang="fr-FR" sz="2000" dirty="0">
                <a:latin typeface="Humnst777 Cn BT" charset="0"/>
              </a:rPr>
              <a:t> : </a:t>
            </a:r>
            <a:r>
              <a:rPr lang="fr-FR" sz="1600" dirty="0">
                <a:latin typeface="Humnst777 Cn BT" charset="0"/>
              </a:rPr>
              <a:t>Technicien en Système d</a:t>
            </a:r>
            <a:r>
              <a:rPr lang="ja-JP" altLang="fr-FR" sz="1600" dirty="0">
                <a:latin typeface="Humnst777 Cn BT" charset="0"/>
              </a:rPr>
              <a:t>’</a:t>
            </a:r>
            <a:r>
              <a:rPr lang="fr-FR" sz="1600" dirty="0">
                <a:latin typeface="Humnst777 Cn BT" charset="0"/>
              </a:rPr>
              <a:t>Information Décisionnel, Technicien de Bases de Données</a:t>
            </a:r>
          </a:p>
          <a:p>
            <a:pPr>
              <a:lnSpc>
                <a:spcPct val="50000"/>
              </a:lnSpc>
              <a:spcBef>
                <a:spcPct val="20000"/>
              </a:spcBef>
            </a:pPr>
            <a:endParaRPr lang="fr-FR" sz="1600" dirty="0">
              <a:latin typeface="Humnst777 Cn BT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000" b="1" dirty="0">
                <a:latin typeface="Humnst777 Cn BT" charset="0"/>
              </a:rPr>
              <a:t>Missions:</a:t>
            </a:r>
            <a:endParaRPr lang="fr-FR" sz="2000" dirty="0">
              <a:latin typeface="Humnst777 Cn BT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dirty="0">
                <a:latin typeface="Humnst777 Cn BT" charset="0"/>
              </a:rPr>
              <a:t>Conception et réalisation de tableaux de bord sous un logiciel d</a:t>
            </a:r>
            <a:r>
              <a:rPr lang="ja-JP" altLang="fr-FR" dirty="0">
                <a:latin typeface="Humnst777 Cn BT" charset="0"/>
              </a:rPr>
              <a:t>’</a:t>
            </a:r>
            <a:r>
              <a:rPr lang="fr-FR" dirty="0">
                <a:latin typeface="Humnst777 Cn BT" charset="0"/>
              </a:rPr>
              <a:t>informatique décisionnelle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dirty="0">
                <a:latin typeface="Humnst777 Cn BT" charset="0"/>
              </a:rPr>
              <a:t>Support aux utilisateurs d</a:t>
            </a:r>
            <a:r>
              <a:rPr lang="ja-JP" altLang="fr-FR" dirty="0">
                <a:latin typeface="Humnst777 Cn BT" charset="0"/>
              </a:rPr>
              <a:t>’</a:t>
            </a:r>
            <a:r>
              <a:rPr lang="fr-FR" dirty="0">
                <a:latin typeface="Humnst777 Cn BT" charset="0"/>
              </a:rPr>
              <a:t>outils décisionnels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dirty="0">
                <a:latin typeface="Humnst777 Cn BT" charset="0"/>
              </a:rPr>
              <a:t>Participation à la construction de l</a:t>
            </a:r>
            <a:r>
              <a:rPr lang="ja-JP" altLang="fr-FR" dirty="0">
                <a:latin typeface="Humnst777 Cn BT" charset="0"/>
              </a:rPr>
              <a:t>’</a:t>
            </a:r>
            <a:r>
              <a:rPr lang="fr-FR" dirty="0">
                <a:latin typeface="Humnst777 Cn BT" charset="0"/>
              </a:rPr>
              <a:t>architecture du système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dirty="0">
                <a:latin typeface="Humnst777 Cn BT" charset="0"/>
              </a:rPr>
              <a:t>Contribution au développement d</a:t>
            </a:r>
            <a:r>
              <a:rPr lang="ja-JP" altLang="fr-FR" dirty="0">
                <a:latin typeface="Humnst777 Cn BT" charset="0"/>
              </a:rPr>
              <a:t>’</a:t>
            </a:r>
            <a:r>
              <a:rPr lang="fr-FR" dirty="0">
                <a:latin typeface="Humnst777 Cn BT" charset="0"/>
              </a:rPr>
              <a:t>outils statistiques pour l</a:t>
            </a:r>
            <a:r>
              <a:rPr lang="ja-JP" altLang="fr-FR" dirty="0">
                <a:latin typeface="Humnst777 Cn BT" charset="0"/>
              </a:rPr>
              <a:t>’</a:t>
            </a:r>
            <a:r>
              <a:rPr lang="fr-FR" dirty="0">
                <a:latin typeface="Humnst777 Cn BT" charset="0"/>
              </a:rPr>
              <a:t>analyse des données décisionnelles.</a:t>
            </a:r>
          </a:p>
          <a:p>
            <a:pPr lvl="1">
              <a:lnSpc>
                <a:spcPct val="50000"/>
              </a:lnSpc>
              <a:spcBef>
                <a:spcPct val="20000"/>
              </a:spcBef>
            </a:pPr>
            <a:endParaRPr lang="fr-FR" dirty="0">
              <a:latin typeface="Humnst777 Cn BT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000" b="1" dirty="0">
                <a:latin typeface="Humnst777 Cn BT" charset="0"/>
              </a:rPr>
              <a:t>Types d </a:t>
            </a:r>
            <a:r>
              <a:rPr lang="ja-JP" altLang="fr-FR" sz="2000" b="1" dirty="0">
                <a:latin typeface="Humnst777 Cn BT" charset="0"/>
              </a:rPr>
              <a:t>’</a:t>
            </a:r>
            <a:r>
              <a:rPr lang="fr-FR" sz="2000" b="1" dirty="0">
                <a:latin typeface="Humnst777 Cn BT" charset="0"/>
              </a:rPr>
              <a:t>entreprises:</a:t>
            </a:r>
            <a:r>
              <a:rPr lang="fr-FR" sz="2000" dirty="0">
                <a:latin typeface="Humnst777 Cn BT" charset="0"/>
              </a:rPr>
              <a:t>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b="1" dirty="0">
                <a:latin typeface="Humnst777 Cn BT" charset="0"/>
              </a:rPr>
              <a:t>Services informatiques de grandes entreprises</a:t>
            </a:r>
            <a:r>
              <a:rPr lang="fr-FR" dirty="0">
                <a:latin typeface="Humnst777 Cn BT" charset="0"/>
              </a:rPr>
              <a:t> </a:t>
            </a:r>
            <a:r>
              <a:rPr lang="fr-FR" i="1" dirty="0" smtClean="0">
                <a:latin typeface="Humnst777 Cn BT" charset="0"/>
              </a:rPr>
              <a:t>(Renault </a:t>
            </a:r>
            <a:r>
              <a:rPr lang="fr-FR" i="1" dirty="0">
                <a:latin typeface="Humnst777 Cn BT" charset="0"/>
              </a:rPr>
              <a:t>Trucks</a:t>
            </a:r>
            <a:r>
              <a:rPr lang="fr-FR" i="1" dirty="0" smtClean="0">
                <a:latin typeface="Humnst777 Cn BT" charset="0"/>
              </a:rPr>
              <a:t>, Areva, </a:t>
            </a:r>
            <a:r>
              <a:rPr lang="fr-FR" i="1" dirty="0" err="1" smtClean="0">
                <a:latin typeface="Humnst777 Cn BT" charset="0"/>
              </a:rPr>
              <a:t>Bandaï</a:t>
            </a:r>
            <a:r>
              <a:rPr lang="fr-FR" i="1" dirty="0" smtClean="0">
                <a:latin typeface="Humnst777 Cn BT" charset="0"/>
              </a:rPr>
              <a:t>)</a:t>
            </a:r>
            <a:endParaRPr lang="fr-FR" i="1" dirty="0">
              <a:latin typeface="Humnst777 Cn BT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b="1" dirty="0">
                <a:latin typeface="Humnst777 Cn BT" charset="0"/>
              </a:rPr>
              <a:t>Sociétés de services en informatique</a:t>
            </a:r>
            <a:r>
              <a:rPr lang="fr-FR" dirty="0">
                <a:latin typeface="Humnst777 Cn BT" charset="0"/>
              </a:rPr>
              <a:t> </a:t>
            </a:r>
            <a:r>
              <a:rPr lang="fr-FR" i="1" dirty="0">
                <a:latin typeface="Humnst777 Cn BT" charset="0"/>
              </a:rPr>
              <a:t>(</a:t>
            </a:r>
            <a:r>
              <a:rPr lang="fr-FR" i="1" dirty="0" err="1">
                <a:latin typeface="Humnst777 Cn BT" charset="0"/>
              </a:rPr>
              <a:t>Dimo</a:t>
            </a:r>
            <a:r>
              <a:rPr lang="fr-FR" i="1" dirty="0">
                <a:latin typeface="Humnst777 Cn BT" charset="0"/>
              </a:rPr>
              <a:t> gestion, </a:t>
            </a:r>
            <a:r>
              <a:rPr lang="fr-FR" i="1" dirty="0" err="1">
                <a:latin typeface="Humnst777 Cn BT" charset="0"/>
              </a:rPr>
              <a:t>Keyrus</a:t>
            </a:r>
            <a:r>
              <a:rPr lang="fr-FR" i="1" dirty="0">
                <a:latin typeface="Humnst777 Cn BT" charset="0"/>
              </a:rPr>
              <a:t>, I</a:t>
            </a:r>
            <a:r>
              <a:rPr lang="fr-FR" i="1" dirty="0" smtClean="0">
                <a:latin typeface="Humnst777 Cn BT" charset="0"/>
              </a:rPr>
              <a:t>n </a:t>
            </a:r>
            <a:r>
              <a:rPr lang="fr-FR" i="1" dirty="0" err="1" smtClean="0">
                <a:latin typeface="Humnst777 Cn BT" charset="0"/>
              </a:rPr>
              <a:t>core</a:t>
            </a:r>
            <a:r>
              <a:rPr lang="fr-FR" i="1" dirty="0" smtClean="0">
                <a:latin typeface="Humnst777 Cn BT" charset="0"/>
              </a:rPr>
              <a:t> System, ABDR</a:t>
            </a:r>
            <a:r>
              <a:rPr lang="fr-FR" sz="1600" i="1" dirty="0" smtClean="0">
                <a:latin typeface="Humnst777 Cn BT" charset="0"/>
              </a:rPr>
              <a:t>)</a:t>
            </a:r>
            <a:endParaRPr lang="fr-FR" sz="1600" i="1" dirty="0">
              <a:latin typeface="Humnst777 Cn BT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fr-FR" sz="1400" i="1" dirty="0">
              <a:latin typeface="Humnst777 Cn BT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fr-FR" sz="1400" dirty="0">
              <a:latin typeface="Humnst777 Cn B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0" y="6083300"/>
            <a:ext cx="9144000" cy="765175"/>
          </a:xfrm>
          <a:prstGeom prst="rect">
            <a:avLst/>
          </a:prstGeom>
          <a:solidFill>
            <a:srgbClr val="DF007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11" name="Line 6"/>
          <p:cNvSpPr>
            <a:spLocks noChangeShapeType="1"/>
          </p:cNvSpPr>
          <p:nvPr/>
        </p:nvSpPr>
        <p:spPr bwMode="auto">
          <a:xfrm>
            <a:off x="2124075" y="2603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012" name="Line 7"/>
          <p:cNvSpPr>
            <a:spLocks noChangeShapeType="1"/>
          </p:cNvSpPr>
          <p:nvPr/>
        </p:nvSpPr>
        <p:spPr bwMode="auto">
          <a:xfrm>
            <a:off x="1258888" y="6453188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013" name="Text Box 12"/>
          <p:cNvSpPr txBox="1">
            <a:spLocks noChangeArrowheads="1"/>
          </p:cNvSpPr>
          <p:nvPr/>
        </p:nvSpPr>
        <p:spPr bwMode="auto">
          <a:xfrm>
            <a:off x="-252413" y="115888"/>
            <a:ext cx="3059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4000">
                <a:latin typeface="Humnst777 Blk BT" charset="0"/>
              </a:rPr>
              <a:t>STID</a:t>
            </a:r>
          </a:p>
        </p:txBody>
      </p:sp>
      <p:sp>
        <p:nvSpPr>
          <p:cNvPr id="43014" name="Text Box 13"/>
          <p:cNvSpPr txBox="1">
            <a:spLocks noChangeArrowheads="1"/>
          </p:cNvSpPr>
          <p:nvPr/>
        </p:nvSpPr>
        <p:spPr bwMode="auto">
          <a:xfrm>
            <a:off x="2124075" y="333375"/>
            <a:ext cx="5761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>
                <a:solidFill>
                  <a:schemeClr val="bg2"/>
                </a:solidFill>
                <a:latin typeface="Humnst777 Cn BT" charset="0"/>
              </a:rPr>
              <a:t>STATISTIQUE ET INFORMATIQUE DECISIONNELLE</a:t>
            </a:r>
          </a:p>
        </p:txBody>
      </p:sp>
      <p:pic>
        <p:nvPicPr>
          <p:cNvPr id="43015" name="Picture 14" descr="logo_IUT_STID copi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3513"/>
            <a:ext cx="12255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179388" y="6453188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/>
              <a:t>14/10/2013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1331913" y="6465888"/>
            <a:ext cx="3240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>
                <a:latin typeface="Humnst777 BT" charset="0"/>
              </a:rPr>
              <a:t>Partenariat Entreprises STID</a:t>
            </a:r>
          </a:p>
        </p:txBody>
      </p:sp>
      <p:sp>
        <p:nvSpPr>
          <p:cNvPr id="43018" name="Rectangle 2"/>
          <p:cNvSpPr txBox="1">
            <a:spLocks noChangeArrowheads="1"/>
          </p:cNvSpPr>
          <p:nvPr/>
        </p:nvSpPr>
        <p:spPr bwMode="auto">
          <a:xfrm>
            <a:off x="179388" y="636588"/>
            <a:ext cx="82804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800" b="1">
                <a:solidFill>
                  <a:srgbClr val="DF0078"/>
                </a:solidFill>
                <a:latin typeface="Humnst777 BT" charset="0"/>
              </a:rPr>
              <a:t>ETUDES MARKETING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61950" y="1212850"/>
            <a:ext cx="8420100" cy="466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000" b="1" dirty="0">
                <a:latin typeface="Humnst777 Cn BT" charset="0"/>
              </a:rPr>
              <a:t>Intitulés de poste</a:t>
            </a:r>
            <a:r>
              <a:rPr lang="fr-FR" sz="2000" dirty="0">
                <a:latin typeface="Humnst777 Cn BT" charset="0"/>
              </a:rPr>
              <a:t> : </a:t>
            </a:r>
            <a:r>
              <a:rPr lang="fr-FR" dirty="0">
                <a:latin typeface="Humnst777 Cn BT" charset="0"/>
              </a:rPr>
              <a:t>Assistant chargé d</a:t>
            </a:r>
            <a:r>
              <a:rPr lang="ja-JP" altLang="fr-FR" dirty="0">
                <a:latin typeface="Humnst777 Cn BT" charset="0"/>
              </a:rPr>
              <a:t>’</a:t>
            </a:r>
            <a:r>
              <a:rPr lang="fr-FR" dirty="0">
                <a:latin typeface="Humnst777 Cn BT" charset="0"/>
              </a:rPr>
              <a:t>études, Analyste marketing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fr-FR" dirty="0">
              <a:latin typeface="Humnst777 Cn BT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000" b="1" dirty="0">
                <a:latin typeface="Humnst777 Cn BT" charset="0"/>
              </a:rPr>
              <a:t>Missions :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fr-FR" dirty="0">
              <a:latin typeface="Humnst777 Cn BT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dirty="0">
                <a:latin typeface="Humnst777 Cn BT" charset="0"/>
              </a:rPr>
              <a:t>Développement d</a:t>
            </a:r>
            <a:r>
              <a:rPr lang="ja-JP" altLang="fr-FR" dirty="0">
                <a:latin typeface="Humnst777 Cn BT" charset="0"/>
              </a:rPr>
              <a:t>’</a:t>
            </a:r>
            <a:r>
              <a:rPr lang="fr-FR" dirty="0">
                <a:latin typeface="Humnst777 Cn BT" charset="0"/>
              </a:rPr>
              <a:t>outils de suivi d</a:t>
            </a:r>
            <a:r>
              <a:rPr lang="ja-JP" altLang="fr-FR" dirty="0">
                <a:latin typeface="Humnst777 Cn BT" charset="0"/>
              </a:rPr>
              <a:t>’</a:t>
            </a:r>
            <a:r>
              <a:rPr lang="fr-FR" dirty="0">
                <a:latin typeface="Humnst777 Cn BT" charset="0"/>
              </a:rPr>
              <a:t>actions commerciales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dirty="0">
                <a:latin typeface="Humnst777 Cn BT" charset="0"/>
              </a:rPr>
              <a:t>Participation à des études marketing (segmentation et profil de clientèle, études de marché)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dirty="0">
                <a:latin typeface="Humnst777 Cn BT" charset="0"/>
              </a:rPr>
              <a:t>Utilisation de techniques de cartographie et géomarketing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dirty="0">
                <a:latin typeface="Humnst777 Cn BT" charset="0"/>
              </a:rPr>
              <a:t>Mise en œuvre d</a:t>
            </a:r>
            <a:r>
              <a:rPr lang="ja-JP" altLang="fr-FR" dirty="0">
                <a:latin typeface="Humnst777 Cn BT" charset="0"/>
              </a:rPr>
              <a:t>’</a:t>
            </a:r>
            <a:r>
              <a:rPr lang="fr-FR" dirty="0">
                <a:latin typeface="Humnst777 Cn BT" charset="0"/>
              </a:rPr>
              <a:t>applications de gestion de la relation client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dirty="0">
                <a:latin typeface="Humnst777 Cn BT" charset="0"/>
              </a:rPr>
              <a:t>Création et maintien du Système d </a:t>
            </a:r>
            <a:r>
              <a:rPr lang="ja-JP" altLang="fr-FR" dirty="0">
                <a:latin typeface="Humnst777 Cn BT" charset="0"/>
              </a:rPr>
              <a:t>’</a:t>
            </a:r>
            <a:r>
              <a:rPr lang="fr-FR" dirty="0">
                <a:latin typeface="Humnst777 Cn BT" charset="0"/>
              </a:rPr>
              <a:t>Information Marketing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fr-FR" dirty="0">
              <a:latin typeface="Humnst777 Cn BT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000" b="1" dirty="0">
                <a:latin typeface="Humnst777 Cn BT" charset="0"/>
              </a:rPr>
              <a:t>Types d </a:t>
            </a:r>
            <a:r>
              <a:rPr lang="ja-JP" altLang="fr-FR" sz="2000" b="1" dirty="0">
                <a:latin typeface="Humnst777 Cn BT" charset="0"/>
              </a:rPr>
              <a:t>’</a:t>
            </a:r>
            <a:r>
              <a:rPr lang="fr-FR" sz="2000" b="1" dirty="0">
                <a:latin typeface="Humnst777 Cn BT" charset="0"/>
              </a:rPr>
              <a:t>entreprises :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fr-FR" dirty="0">
              <a:latin typeface="Humnst777 Cn BT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b="1" dirty="0">
                <a:latin typeface="Humnst777 Cn BT" charset="0"/>
              </a:rPr>
              <a:t>Sociétés d </a:t>
            </a:r>
            <a:r>
              <a:rPr lang="ja-JP" altLang="fr-FR" b="1" dirty="0">
                <a:latin typeface="Humnst777 Cn BT" charset="0"/>
              </a:rPr>
              <a:t>’</a:t>
            </a:r>
            <a:r>
              <a:rPr lang="fr-FR" b="1" dirty="0">
                <a:latin typeface="Humnst777 Cn BT" charset="0"/>
              </a:rPr>
              <a:t>études marketing</a:t>
            </a:r>
            <a:r>
              <a:rPr lang="fr-FR" dirty="0">
                <a:latin typeface="Humnst777 Cn BT" charset="0"/>
              </a:rPr>
              <a:t> (</a:t>
            </a:r>
            <a:r>
              <a:rPr lang="fr-FR" i="1" dirty="0" smtClean="0">
                <a:latin typeface="Humnst777 Cn BT" charset="0"/>
              </a:rPr>
              <a:t>Aviso, Bio</a:t>
            </a:r>
            <a:r>
              <a:rPr lang="ja-JP" altLang="fr-FR" i="1" dirty="0">
                <a:latin typeface="Humnst777 Cn BT" charset="0"/>
              </a:rPr>
              <a:t>’</a:t>
            </a:r>
            <a:r>
              <a:rPr lang="fr-FR" i="1" dirty="0" err="1" smtClean="0">
                <a:latin typeface="Humnst777 Cn BT" charset="0"/>
              </a:rPr>
              <a:t>Sat</a:t>
            </a:r>
            <a:r>
              <a:rPr lang="fr-FR" i="1" dirty="0" smtClean="0">
                <a:latin typeface="Humnst777 Cn BT" charset="0"/>
              </a:rPr>
              <a:t>, Praxis)</a:t>
            </a:r>
            <a:endParaRPr lang="fr-FR" i="1" dirty="0">
              <a:latin typeface="Humnst777 Cn BT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b="1" dirty="0">
                <a:latin typeface="Humnst777 Cn BT" charset="0"/>
              </a:rPr>
              <a:t>Services marketing de grandes entreprises</a:t>
            </a:r>
            <a:r>
              <a:rPr lang="fr-FR" dirty="0">
                <a:latin typeface="Humnst777 Cn BT" charset="0"/>
              </a:rPr>
              <a:t> </a:t>
            </a:r>
            <a:r>
              <a:rPr lang="fr-FR" dirty="0" smtClean="0">
                <a:latin typeface="Humnst777 Cn BT" charset="0"/>
              </a:rPr>
              <a:t>(</a:t>
            </a:r>
            <a:r>
              <a:rPr lang="fr-FR" dirty="0" err="1" smtClean="0">
                <a:latin typeface="Humnst777 Cn BT" charset="0"/>
              </a:rPr>
              <a:t>Numericable,</a:t>
            </a:r>
            <a:r>
              <a:rPr lang="fr-FR" i="1" dirty="0" err="1" smtClean="0">
                <a:latin typeface="Humnst777 Cn BT" charset="0"/>
              </a:rPr>
              <a:t>SNCF,Feu</a:t>
            </a:r>
            <a:r>
              <a:rPr lang="fr-FR" i="1" dirty="0" smtClean="0">
                <a:latin typeface="Humnst777 Cn BT" charset="0"/>
              </a:rPr>
              <a:t> Vert, </a:t>
            </a:r>
            <a:r>
              <a:rPr lang="fr-FR" i="1" dirty="0">
                <a:latin typeface="Humnst777 Cn BT" charset="0"/>
              </a:rPr>
              <a:t>Renault Truck)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b="1" dirty="0">
                <a:latin typeface="Humnst777 Cn BT" charset="0"/>
              </a:rPr>
              <a:t>Collectivités locales</a:t>
            </a:r>
            <a:r>
              <a:rPr lang="fr-FR" dirty="0">
                <a:latin typeface="Humnst777 Cn BT" charset="0"/>
              </a:rPr>
              <a:t> </a:t>
            </a:r>
            <a:r>
              <a:rPr lang="fr-FR" dirty="0" smtClean="0">
                <a:latin typeface="Humnst777 Cn BT" charset="0"/>
              </a:rPr>
              <a:t>(</a:t>
            </a:r>
            <a:r>
              <a:rPr lang="fr-FR" i="1" dirty="0" smtClean="0">
                <a:latin typeface="Humnst777 Cn BT" charset="0"/>
              </a:rPr>
              <a:t>CCI</a:t>
            </a:r>
            <a:r>
              <a:rPr lang="fr-FR" i="1" dirty="0">
                <a:latin typeface="Humnst777 Cn BT" charset="0"/>
              </a:rPr>
              <a:t>, CRCI , ….)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fr-FR" i="1" dirty="0">
              <a:latin typeface="Humnst777 Cn B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7688" y="981075"/>
            <a:ext cx="8280400" cy="576263"/>
          </a:xfrm>
        </p:spPr>
        <p:txBody>
          <a:bodyPr/>
          <a:lstStyle/>
          <a:p>
            <a:pPr eaLnBrk="1" hangingPunct="1"/>
            <a:r>
              <a:rPr lang="fr-FR" sz="2800" b="1">
                <a:solidFill>
                  <a:srgbClr val="DF0078"/>
                </a:solidFill>
                <a:latin typeface="Humnst777 BT" charset="0"/>
              </a:rPr>
              <a:t>Vous voulez être salarié pendant vos études ?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DF007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00" name="Line 6"/>
          <p:cNvSpPr>
            <a:spLocks noChangeShapeType="1"/>
          </p:cNvSpPr>
          <p:nvPr/>
        </p:nvSpPr>
        <p:spPr bwMode="auto">
          <a:xfrm>
            <a:off x="2124075" y="2603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01" name="Line 7"/>
          <p:cNvSpPr>
            <a:spLocks noChangeShapeType="1"/>
          </p:cNvSpPr>
          <p:nvPr/>
        </p:nvSpPr>
        <p:spPr bwMode="auto">
          <a:xfrm>
            <a:off x="1258888" y="6453188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79388" y="6453188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/>
              <a:t>14/10/2013</a:t>
            </a:r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1331913" y="6465888"/>
            <a:ext cx="3240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>
                <a:latin typeface="Humnst777 BT" charset="0"/>
              </a:rPr>
              <a:t>Partenariat Entreprises STID</a:t>
            </a:r>
          </a:p>
        </p:txBody>
      </p:sp>
      <p:sp>
        <p:nvSpPr>
          <p:cNvPr id="4104" name="Text Box 12"/>
          <p:cNvSpPr txBox="1">
            <a:spLocks noChangeArrowheads="1"/>
          </p:cNvSpPr>
          <p:nvPr/>
        </p:nvSpPr>
        <p:spPr bwMode="auto">
          <a:xfrm>
            <a:off x="-252413" y="115888"/>
            <a:ext cx="3059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4000">
                <a:latin typeface="Humnst777 Blk BT" charset="0"/>
              </a:rPr>
              <a:t>STID</a:t>
            </a:r>
          </a:p>
        </p:txBody>
      </p:sp>
      <p:sp>
        <p:nvSpPr>
          <p:cNvPr id="4105" name="Text Box 13"/>
          <p:cNvSpPr txBox="1">
            <a:spLocks noChangeArrowheads="1"/>
          </p:cNvSpPr>
          <p:nvPr/>
        </p:nvSpPr>
        <p:spPr bwMode="auto">
          <a:xfrm>
            <a:off x="2124075" y="333375"/>
            <a:ext cx="5761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>
                <a:solidFill>
                  <a:schemeClr val="bg2"/>
                </a:solidFill>
                <a:latin typeface="Humnst777 Cn BT" charset="0"/>
              </a:rPr>
              <a:t>STATISTIQUE ET INFORMATIQUE DECISIONNELLE</a:t>
            </a:r>
          </a:p>
        </p:txBody>
      </p:sp>
      <p:pic>
        <p:nvPicPr>
          <p:cNvPr id="4106" name="Picture 14" descr="logo_IUT_STID copi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3513"/>
            <a:ext cx="12255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Rectangle 1027"/>
          <p:cNvSpPr txBox="1">
            <a:spLocks noChangeArrowheads="1"/>
          </p:cNvSpPr>
          <p:nvPr/>
        </p:nvSpPr>
        <p:spPr bwMode="auto">
          <a:xfrm>
            <a:off x="179388" y="2492375"/>
            <a:ext cx="3600450" cy="329882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r-FR" b="1">
                <a:latin typeface="Humnst777 BT" charset="0"/>
              </a:rPr>
              <a:t>En 1ère année</a:t>
            </a:r>
          </a:p>
          <a:p>
            <a:pPr eaLnBrk="1" hangingPunct="1">
              <a:spcBef>
                <a:spcPct val="20000"/>
              </a:spcBef>
            </a:pPr>
            <a:endParaRPr lang="fr-FR" b="1">
              <a:latin typeface="Humnst777 BT" charset="0"/>
            </a:endParaRPr>
          </a:p>
          <a:p>
            <a:pPr lvl="1" eaLnBrk="1" hangingPunct="1">
              <a:spcBef>
                <a:spcPct val="20000"/>
              </a:spcBef>
            </a:pPr>
            <a:r>
              <a:rPr lang="fr-FR" b="1">
                <a:latin typeface="Humnst777 BT" charset="0"/>
              </a:rPr>
              <a:t>- Je m</a:t>
            </a:r>
            <a:r>
              <a:rPr lang="ja-JP" altLang="fr-FR" b="1">
                <a:latin typeface="Humnst777 BT" charset="0"/>
              </a:rPr>
              <a:t>’</a:t>
            </a:r>
            <a:r>
              <a:rPr lang="fr-FR" b="1">
                <a:latin typeface="Humnst777 BT" charset="0"/>
              </a:rPr>
              <a:t>inscris à l</a:t>
            </a:r>
            <a:r>
              <a:rPr lang="ja-JP" altLang="fr-FR" b="1">
                <a:latin typeface="Humnst777 BT" charset="0"/>
              </a:rPr>
              <a:t>’</a:t>
            </a:r>
            <a:r>
              <a:rPr lang="fr-FR" b="1">
                <a:latin typeface="Humnst777 BT" charset="0"/>
              </a:rPr>
              <a:t>université</a:t>
            </a:r>
          </a:p>
          <a:p>
            <a:pPr lvl="1" eaLnBrk="1" hangingPunct="1">
              <a:spcBef>
                <a:spcPct val="20000"/>
              </a:spcBef>
            </a:pPr>
            <a:endParaRPr lang="fr-FR" b="1">
              <a:latin typeface="Humnst777 BT" charset="0"/>
            </a:endParaRPr>
          </a:p>
          <a:p>
            <a:pPr lvl="1" eaLnBrk="1" hangingPunct="1">
              <a:spcBef>
                <a:spcPct val="20000"/>
              </a:spcBef>
            </a:pPr>
            <a:endParaRPr lang="fr-FR" b="1">
              <a:latin typeface="Humnst777 BT" charset="0"/>
            </a:endParaRPr>
          </a:p>
          <a:p>
            <a:pPr lvl="1" eaLnBrk="1" hangingPunct="1">
              <a:spcBef>
                <a:spcPct val="20000"/>
              </a:spcBef>
            </a:pPr>
            <a:endParaRPr lang="fr-FR" b="1">
              <a:latin typeface="Humnst777 BT" charset="0"/>
            </a:endParaRPr>
          </a:p>
          <a:p>
            <a:pPr lvl="1" eaLnBrk="1" hangingPunct="1">
              <a:spcBef>
                <a:spcPct val="20000"/>
              </a:spcBef>
            </a:pPr>
            <a:endParaRPr lang="fr-FR" b="1">
              <a:latin typeface="Humnst777 BT" charset="0"/>
            </a:endParaRPr>
          </a:p>
          <a:p>
            <a:pPr lvl="1" eaLnBrk="1" hangingPunct="1">
              <a:spcBef>
                <a:spcPct val="20000"/>
              </a:spcBef>
            </a:pPr>
            <a:r>
              <a:rPr lang="fr-FR" b="1">
                <a:latin typeface="Humnst777 BT" charset="0"/>
              </a:rPr>
              <a:t>- Je suis aidé pour trouver une entreprise d</a:t>
            </a:r>
            <a:r>
              <a:rPr lang="ja-JP" altLang="fr-FR" b="1">
                <a:latin typeface="Humnst777 BT" charset="0"/>
              </a:rPr>
              <a:t>’</a:t>
            </a:r>
            <a:r>
              <a:rPr lang="fr-FR" b="1">
                <a:latin typeface="Humnst777 BT" charset="0"/>
              </a:rPr>
              <a:t>accueil</a:t>
            </a:r>
          </a:p>
        </p:txBody>
      </p:sp>
      <p:sp>
        <p:nvSpPr>
          <p:cNvPr id="23" name="Rectangle 1030"/>
          <p:cNvSpPr>
            <a:spLocks noChangeArrowheads="1"/>
          </p:cNvSpPr>
          <p:nvPr/>
        </p:nvSpPr>
        <p:spPr bwMode="auto">
          <a:xfrm>
            <a:off x="4953000" y="2492375"/>
            <a:ext cx="3940175" cy="3230563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marL="342900" indent="-342900">
              <a:spcBef>
                <a:spcPct val="20000"/>
              </a:spcBef>
              <a:buClr>
                <a:srgbClr val="FF9900"/>
              </a:buClr>
              <a:buSzPct val="150000"/>
            </a:pPr>
            <a:r>
              <a:rPr lang="fr-FR" b="1">
                <a:latin typeface="Humnst777 BT" charset="0"/>
              </a:rPr>
              <a:t>En 2ème année</a:t>
            </a:r>
          </a:p>
          <a:p>
            <a:pPr marL="342900" indent="-342900">
              <a:spcBef>
                <a:spcPct val="20000"/>
              </a:spcBef>
              <a:buClr>
                <a:srgbClr val="FF9900"/>
              </a:buClr>
              <a:buSzPct val="150000"/>
            </a:pPr>
            <a:endParaRPr lang="fr-FR" b="1">
              <a:latin typeface="Humnst777 BT" charset="0"/>
            </a:endParaRPr>
          </a:p>
          <a:p>
            <a:pPr marL="342900" indent="-342900">
              <a:spcBef>
                <a:spcPct val="20000"/>
              </a:spcBef>
              <a:buClr>
                <a:srgbClr val="FF9900"/>
              </a:buClr>
              <a:buSzPct val="150000"/>
            </a:pPr>
            <a:r>
              <a:rPr lang="fr-FR" b="1">
                <a:latin typeface="Humnst777 BT" charset="0"/>
              </a:rPr>
              <a:t>- Je suis salarié d</a:t>
            </a:r>
            <a:r>
              <a:rPr lang="ja-JP" altLang="fr-FR" b="1">
                <a:latin typeface="Humnst777 BT" charset="0"/>
              </a:rPr>
              <a:t>’</a:t>
            </a:r>
            <a:r>
              <a:rPr lang="fr-FR" b="1">
                <a:latin typeface="Humnst777 BT" charset="0"/>
              </a:rPr>
              <a:t>une entreprise                       (49 à 80% du SMIC)</a:t>
            </a:r>
          </a:p>
          <a:p>
            <a:pPr marL="342900" indent="-342900">
              <a:spcBef>
                <a:spcPct val="20000"/>
              </a:spcBef>
              <a:buClr>
                <a:srgbClr val="FF9900"/>
              </a:buClr>
              <a:buSzPct val="150000"/>
            </a:pPr>
            <a:endParaRPr lang="fr-FR" b="1">
              <a:latin typeface="Humnst777 BT" charset="0"/>
            </a:endParaRPr>
          </a:p>
          <a:p>
            <a:pPr marL="342900" indent="-342900">
              <a:spcBef>
                <a:spcPct val="20000"/>
              </a:spcBef>
              <a:buClr>
                <a:srgbClr val="FF9900"/>
              </a:buClr>
              <a:buSzPct val="150000"/>
            </a:pPr>
            <a:endParaRPr lang="fr-FR" b="1">
              <a:latin typeface="Humnst777 BT" charset="0"/>
            </a:endParaRPr>
          </a:p>
          <a:p>
            <a:pPr marL="342900" indent="-342900">
              <a:spcBef>
                <a:spcPct val="20000"/>
              </a:spcBef>
              <a:buClr>
                <a:srgbClr val="FF9900"/>
              </a:buClr>
              <a:buSzPct val="150000"/>
            </a:pPr>
            <a:endParaRPr lang="fr-FR" b="1">
              <a:latin typeface="Humnst777 BT" charset="0"/>
            </a:endParaRPr>
          </a:p>
          <a:p>
            <a:pPr marL="342900" indent="-342900">
              <a:spcBef>
                <a:spcPct val="20000"/>
              </a:spcBef>
              <a:buClr>
                <a:srgbClr val="FF9900"/>
              </a:buClr>
              <a:buSzPct val="150000"/>
            </a:pPr>
            <a:r>
              <a:rPr lang="fr-FR" b="1">
                <a:latin typeface="Humnst777 BT" charset="0"/>
              </a:rPr>
              <a:t>- L</a:t>
            </a:r>
            <a:r>
              <a:rPr lang="ja-JP" altLang="fr-FR" b="1">
                <a:latin typeface="Humnst777 BT" charset="0"/>
              </a:rPr>
              <a:t>’</a:t>
            </a:r>
            <a:r>
              <a:rPr lang="fr-FR" b="1">
                <a:latin typeface="Humnst777 BT" charset="0"/>
              </a:rPr>
              <a:t>entreprise paie mon inscription à l</a:t>
            </a:r>
            <a:r>
              <a:rPr lang="ja-JP" altLang="fr-FR" b="1">
                <a:latin typeface="Humnst777 BT" charset="0"/>
              </a:rPr>
              <a:t>’</a:t>
            </a:r>
            <a:r>
              <a:rPr lang="fr-FR" b="1">
                <a:latin typeface="Humnst777 BT" charset="0"/>
              </a:rPr>
              <a:t>université</a:t>
            </a:r>
          </a:p>
        </p:txBody>
      </p:sp>
      <p:sp>
        <p:nvSpPr>
          <p:cNvPr id="4109" name="Oval 1042"/>
          <p:cNvSpPr>
            <a:spLocks noChangeArrowheads="1"/>
          </p:cNvSpPr>
          <p:nvPr/>
        </p:nvSpPr>
        <p:spPr bwMode="auto">
          <a:xfrm>
            <a:off x="2700338" y="3716338"/>
            <a:ext cx="2881312" cy="1081087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b="1">
                <a:solidFill>
                  <a:schemeClr val="bg1"/>
                </a:solidFill>
                <a:latin typeface="Humnst777 Blk BT" charset="0"/>
                <a:cs typeface="Arial" charset="0"/>
              </a:rPr>
              <a:t>Mieux qu</a:t>
            </a:r>
            <a:r>
              <a:rPr lang="ja-JP" altLang="fr-FR" b="1">
                <a:solidFill>
                  <a:schemeClr val="bg1"/>
                </a:solidFill>
                <a:latin typeface="Humnst777 Blk BT" charset="0"/>
                <a:cs typeface="Arial" charset="0"/>
              </a:rPr>
              <a:t>’</a:t>
            </a:r>
            <a:r>
              <a:rPr lang="fr-FR" b="1">
                <a:solidFill>
                  <a:schemeClr val="bg1"/>
                </a:solidFill>
                <a:latin typeface="Humnst777 Blk BT" charset="0"/>
                <a:cs typeface="Arial" charset="0"/>
              </a:rPr>
              <a:t>une bourse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0" y="6083300"/>
            <a:ext cx="9144000" cy="765175"/>
          </a:xfrm>
          <a:prstGeom prst="rect">
            <a:avLst/>
          </a:prstGeom>
          <a:solidFill>
            <a:srgbClr val="DF007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35" name="Line 6"/>
          <p:cNvSpPr>
            <a:spLocks noChangeShapeType="1"/>
          </p:cNvSpPr>
          <p:nvPr/>
        </p:nvSpPr>
        <p:spPr bwMode="auto">
          <a:xfrm>
            <a:off x="2124075" y="2603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036" name="Line 7"/>
          <p:cNvSpPr>
            <a:spLocks noChangeShapeType="1"/>
          </p:cNvSpPr>
          <p:nvPr/>
        </p:nvSpPr>
        <p:spPr bwMode="auto">
          <a:xfrm>
            <a:off x="1258888" y="6453188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037" name="Text Box 12"/>
          <p:cNvSpPr txBox="1">
            <a:spLocks noChangeArrowheads="1"/>
          </p:cNvSpPr>
          <p:nvPr/>
        </p:nvSpPr>
        <p:spPr bwMode="auto">
          <a:xfrm>
            <a:off x="-252413" y="115888"/>
            <a:ext cx="3059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4000">
                <a:latin typeface="Humnst777 Blk BT" charset="0"/>
              </a:rPr>
              <a:t>STID</a:t>
            </a:r>
          </a:p>
        </p:txBody>
      </p:sp>
      <p:sp>
        <p:nvSpPr>
          <p:cNvPr id="44038" name="Text Box 13"/>
          <p:cNvSpPr txBox="1">
            <a:spLocks noChangeArrowheads="1"/>
          </p:cNvSpPr>
          <p:nvPr/>
        </p:nvSpPr>
        <p:spPr bwMode="auto">
          <a:xfrm>
            <a:off x="2124075" y="333375"/>
            <a:ext cx="5761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>
                <a:solidFill>
                  <a:schemeClr val="bg2"/>
                </a:solidFill>
                <a:latin typeface="Humnst777 Cn BT" charset="0"/>
              </a:rPr>
              <a:t>STATISTIQUE ET INFORMATIQUE DECISIONNELLE</a:t>
            </a:r>
          </a:p>
        </p:txBody>
      </p:sp>
      <p:pic>
        <p:nvPicPr>
          <p:cNvPr id="44039" name="Picture 14" descr="logo_IUT_STID copi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3513"/>
            <a:ext cx="12255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179388" y="6453188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/>
              <a:t>14/10/2013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1331913" y="6465888"/>
            <a:ext cx="3240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>
                <a:latin typeface="Humnst777 BT" charset="0"/>
              </a:rPr>
              <a:t>Partenariat Entreprises STID</a:t>
            </a:r>
          </a:p>
        </p:txBody>
      </p:sp>
      <p:sp>
        <p:nvSpPr>
          <p:cNvPr id="44042" name="Rectangle 2"/>
          <p:cNvSpPr txBox="1">
            <a:spLocks noChangeArrowheads="1"/>
          </p:cNvSpPr>
          <p:nvPr/>
        </p:nvSpPr>
        <p:spPr bwMode="auto">
          <a:xfrm>
            <a:off x="179388" y="636588"/>
            <a:ext cx="82804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800" b="1">
                <a:solidFill>
                  <a:srgbClr val="DF0078"/>
                </a:solidFill>
                <a:latin typeface="Humnst777 BT" charset="0"/>
              </a:rPr>
              <a:t>ACTUARIAT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03213" y="1125538"/>
            <a:ext cx="84201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b="1" dirty="0">
                <a:latin typeface="Humnst777 Cn BT" charset="0"/>
              </a:rPr>
              <a:t>Actuaire : </a:t>
            </a:r>
            <a:r>
              <a:rPr lang="fr-FR" dirty="0">
                <a:latin typeface="Humnst777 Cn BT" charset="0"/>
              </a:rPr>
              <a:t>Participe à la gestion des risques (de la vie courante, en entreprise, industriels ou financiers)</a:t>
            </a:r>
          </a:p>
          <a:p>
            <a:pPr>
              <a:lnSpc>
                <a:spcPct val="50000"/>
              </a:lnSpc>
              <a:spcBef>
                <a:spcPct val="20000"/>
              </a:spcBef>
            </a:pPr>
            <a:endParaRPr lang="fr-FR" b="1" dirty="0">
              <a:latin typeface="Humnst777 Cn BT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b="1" dirty="0">
                <a:latin typeface="Humnst777 Cn BT" charset="0"/>
              </a:rPr>
              <a:t>Intitulés de poste</a:t>
            </a:r>
            <a:r>
              <a:rPr lang="fr-FR" dirty="0">
                <a:latin typeface="Humnst777 Cn BT" charset="0"/>
              </a:rPr>
              <a:t> : Assistant de Technicien d</a:t>
            </a:r>
            <a:r>
              <a:rPr lang="ja-JP" altLang="fr-FR" dirty="0">
                <a:latin typeface="Humnst777 Cn BT" charset="0"/>
              </a:rPr>
              <a:t>’</a:t>
            </a:r>
            <a:r>
              <a:rPr lang="fr-FR" dirty="0">
                <a:latin typeface="Humnst777 Cn BT" charset="0"/>
              </a:rPr>
              <a:t>assurances ou de Technicien d</a:t>
            </a:r>
            <a:r>
              <a:rPr lang="ja-JP" altLang="fr-FR" dirty="0">
                <a:latin typeface="Humnst777 Cn BT" charset="0"/>
              </a:rPr>
              <a:t>’</a:t>
            </a:r>
            <a:r>
              <a:rPr lang="fr-FR" dirty="0">
                <a:latin typeface="Humnst777 Cn BT" charset="0"/>
              </a:rPr>
              <a:t>actuariat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fr-FR" b="1" dirty="0">
              <a:latin typeface="Humnst777 Cn BT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b="1" dirty="0">
                <a:latin typeface="Humnst777 Cn BT" charset="0"/>
              </a:rPr>
              <a:t>Missions :</a:t>
            </a:r>
            <a:endParaRPr lang="fr-FR" dirty="0">
              <a:latin typeface="Humnst777 Cn BT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dirty="0">
                <a:latin typeface="Humnst777 Cn BT" charset="0"/>
              </a:rPr>
              <a:t>Etudes statistiques pour développer des modèles (tarification, projection pour risque, provisionnement)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dirty="0">
                <a:latin typeface="Humnst777 Cn BT" charset="0"/>
              </a:rPr>
              <a:t>Etudes socio-économiques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dirty="0">
                <a:latin typeface="Humnst777 Cn BT" charset="0"/>
              </a:rPr>
              <a:t>Extractions de données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dirty="0">
                <a:latin typeface="Humnst777 Cn BT" charset="0"/>
              </a:rPr>
              <a:t>Conception d</a:t>
            </a:r>
            <a:r>
              <a:rPr lang="ja-JP" altLang="fr-FR" dirty="0">
                <a:latin typeface="Humnst777 Cn BT" charset="0"/>
              </a:rPr>
              <a:t>’</a:t>
            </a:r>
            <a:r>
              <a:rPr lang="fr-FR" dirty="0">
                <a:latin typeface="Humnst777 Cn BT" charset="0"/>
              </a:rPr>
              <a:t>outils informatiques d</a:t>
            </a:r>
            <a:r>
              <a:rPr lang="ja-JP" altLang="fr-FR" dirty="0">
                <a:latin typeface="Humnst777 Cn BT" charset="0"/>
              </a:rPr>
              <a:t>’</a:t>
            </a:r>
            <a:r>
              <a:rPr lang="fr-FR" dirty="0">
                <a:latin typeface="Humnst777 Cn BT" charset="0"/>
              </a:rPr>
              <a:t>optimisation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fr-FR" dirty="0">
              <a:latin typeface="Humnst777 Cn BT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b="1" dirty="0">
                <a:latin typeface="Humnst777 Cn BT" charset="0"/>
              </a:rPr>
              <a:t>Types d </a:t>
            </a:r>
            <a:r>
              <a:rPr lang="ja-JP" altLang="fr-FR" b="1" dirty="0">
                <a:latin typeface="Humnst777 Cn BT" charset="0"/>
              </a:rPr>
              <a:t>’</a:t>
            </a:r>
            <a:r>
              <a:rPr lang="fr-FR" b="1" dirty="0">
                <a:latin typeface="Humnst777 Cn BT" charset="0"/>
              </a:rPr>
              <a:t>entreprises 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b="1" dirty="0">
                <a:latin typeface="Humnst777 Cn BT" charset="0"/>
              </a:rPr>
              <a:t>Les établissements financiers </a:t>
            </a:r>
            <a:r>
              <a:rPr lang="fr-FR" dirty="0">
                <a:latin typeface="Humnst777 Cn BT" charset="0"/>
              </a:rPr>
              <a:t>en général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b="1" dirty="0">
                <a:latin typeface="Humnst777 Cn BT" charset="0"/>
              </a:rPr>
              <a:t>Les compagnies d</a:t>
            </a:r>
            <a:r>
              <a:rPr lang="ja-JP" altLang="fr-FR" b="1" dirty="0">
                <a:latin typeface="Humnst777 Cn BT" charset="0"/>
              </a:rPr>
              <a:t>’</a:t>
            </a:r>
            <a:r>
              <a:rPr lang="fr-FR" b="1" dirty="0">
                <a:latin typeface="Humnst777 Cn BT" charset="0"/>
              </a:rPr>
              <a:t>assurances </a:t>
            </a:r>
            <a:r>
              <a:rPr lang="fr-FR" dirty="0">
                <a:latin typeface="Humnst777 Cn BT" charset="0"/>
              </a:rPr>
              <a:t>(</a:t>
            </a:r>
            <a:r>
              <a:rPr lang="fr-FR" i="1" dirty="0" err="1">
                <a:latin typeface="Humnst777 Cn BT" charset="0"/>
              </a:rPr>
              <a:t>Générali</a:t>
            </a:r>
            <a:r>
              <a:rPr lang="fr-FR" dirty="0">
                <a:latin typeface="Humnst777 Cn BT" charset="0"/>
              </a:rPr>
              <a:t>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b="1" dirty="0">
                <a:latin typeface="Humnst777 Cn BT" charset="0"/>
              </a:rPr>
              <a:t>Les mutuelles </a:t>
            </a:r>
            <a:r>
              <a:rPr lang="fr-FR" dirty="0" smtClean="0">
                <a:latin typeface="Humnst777 Cn BT" charset="0"/>
              </a:rPr>
              <a:t>(Alp Prévoyance)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b="1" dirty="0" smtClean="0">
                <a:latin typeface="Humnst777 Cn BT" charset="0"/>
              </a:rPr>
              <a:t>Les </a:t>
            </a:r>
            <a:r>
              <a:rPr lang="fr-FR" b="1" dirty="0">
                <a:latin typeface="Humnst777 Cn BT" charset="0"/>
              </a:rPr>
              <a:t>institutions de prévoyances </a:t>
            </a:r>
            <a:r>
              <a:rPr lang="fr-FR" i="1" dirty="0">
                <a:latin typeface="Humnst777 Cn BT" charset="0"/>
              </a:rPr>
              <a:t>(April patrimoine)</a:t>
            </a:r>
            <a:r>
              <a:rPr lang="fr-FR" dirty="0">
                <a:latin typeface="Humnst777 Cn BT" charset="0"/>
              </a:rPr>
              <a:t>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b="1" dirty="0">
                <a:latin typeface="Humnst777 Cn BT" charset="0"/>
              </a:rPr>
              <a:t>Les cabinets d</a:t>
            </a:r>
            <a:r>
              <a:rPr lang="ja-JP" altLang="fr-FR" b="1" dirty="0">
                <a:latin typeface="Humnst777 Cn BT" charset="0"/>
              </a:rPr>
              <a:t>’</a:t>
            </a:r>
            <a:r>
              <a:rPr lang="fr-FR" b="1" dirty="0">
                <a:latin typeface="Humnst777 Cn BT" charset="0"/>
              </a:rPr>
              <a:t>actuaires </a:t>
            </a:r>
            <a:r>
              <a:rPr lang="fr-FR" i="1" dirty="0">
                <a:latin typeface="Humnst777 Cn BT" charset="0"/>
              </a:rPr>
              <a:t>(</a:t>
            </a:r>
            <a:r>
              <a:rPr lang="fr-FR" i="1" dirty="0" err="1">
                <a:latin typeface="Humnst777 Cn BT" charset="0"/>
              </a:rPr>
              <a:t>Actuaris</a:t>
            </a:r>
            <a:r>
              <a:rPr lang="fr-FR" i="1" dirty="0">
                <a:latin typeface="Humnst777 Cn BT" charset="0"/>
              </a:rPr>
              <a:t>)</a:t>
            </a:r>
          </a:p>
          <a:p>
            <a:pPr lvl="1">
              <a:lnSpc>
                <a:spcPct val="50000"/>
              </a:lnSpc>
              <a:spcBef>
                <a:spcPct val="20000"/>
              </a:spcBef>
              <a:buFont typeface="Wingdings" charset="0"/>
              <a:buNone/>
            </a:pPr>
            <a:endParaRPr lang="fr-FR" sz="1600" i="1" dirty="0">
              <a:latin typeface="Humnst777 Cn B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0" y="6083300"/>
            <a:ext cx="9144000" cy="765175"/>
          </a:xfrm>
          <a:prstGeom prst="rect">
            <a:avLst/>
          </a:prstGeom>
          <a:solidFill>
            <a:srgbClr val="DF007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5059" name="Line 6"/>
          <p:cNvSpPr>
            <a:spLocks noChangeShapeType="1"/>
          </p:cNvSpPr>
          <p:nvPr/>
        </p:nvSpPr>
        <p:spPr bwMode="auto">
          <a:xfrm>
            <a:off x="2124075" y="2603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060" name="Line 7"/>
          <p:cNvSpPr>
            <a:spLocks noChangeShapeType="1"/>
          </p:cNvSpPr>
          <p:nvPr/>
        </p:nvSpPr>
        <p:spPr bwMode="auto">
          <a:xfrm>
            <a:off x="1258888" y="6453188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061" name="Text Box 12"/>
          <p:cNvSpPr txBox="1">
            <a:spLocks noChangeArrowheads="1"/>
          </p:cNvSpPr>
          <p:nvPr/>
        </p:nvSpPr>
        <p:spPr bwMode="auto">
          <a:xfrm>
            <a:off x="-252413" y="115888"/>
            <a:ext cx="3059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4000">
                <a:latin typeface="Humnst777 Blk BT" charset="0"/>
              </a:rPr>
              <a:t>STID</a:t>
            </a:r>
          </a:p>
        </p:txBody>
      </p:sp>
      <p:sp>
        <p:nvSpPr>
          <p:cNvPr id="45062" name="Text Box 13"/>
          <p:cNvSpPr txBox="1">
            <a:spLocks noChangeArrowheads="1"/>
          </p:cNvSpPr>
          <p:nvPr/>
        </p:nvSpPr>
        <p:spPr bwMode="auto">
          <a:xfrm>
            <a:off x="2124075" y="333375"/>
            <a:ext cx="5761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>
                <a:solidFill>
                  <a:schemeClr val="bg2"/>
                </a:solidFill>
                <a:latin typeface="Humnst777 Cn BT" charset="0"/>
              </a:rPr>
              <a:t>STATISTIQUE ET INFORMATIQUE DECISIONNELLE</a:t>
            </a:r>
          </a:p>
        </p:txBody>
      </p:sp>
      <p:pic>
        <p:nvPicPr>
          <p:cNvPr id="45063" name="Picture 14" descr="logo_IUT_STID copi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3513"/>
            <a:ext cx="12255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179388" y="6453188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/>
              <a:t>14/10/2013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1331913" y="6465888"/>
            <a:ext cx="3240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>
                <a:latin typeface="Humnst777 BT" charset="0"/>
              </a:rPr>
              <a:t>Partenariat Entreprises STID</a:t>
            </a:r>
          </a:p>
        </p:txBody>
      </p:sp>
      <p:sp>
        <p:nvSpPr>
          <p:cNvPr id="45066" name="Rectangle 2"/>
          <p:cNvSpPr txBox="1">
            <a:spLocks noChangeArrowheads="1"/>
          </p:cNvSpPr>
          <p:nvPr/>
        </p:nvSpPr>
        <p:spPr bwMode="auto">
          <a:xfrm>
            <a:off x="179388" y="636588"/>
            <a:ext cx="82804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800" b="1">
                <a:solidFill>
                  <a:srgbClr val="DF0078"/>
                </a:solidFill>
                <a:latin typeface="Humnst777 BT" charset="0"/>
              </a:rPr>
              <a:t>ETUDES SOCIO-ECONOMIQUES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7463" y="969963"/>
            <a:ext cx="89154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fr-FR" sz="2000" b="1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000" b="1" dirty="0">
                <a:latin typeface="Humnst777 Cn BT" charset="0"/>
              </a:rPr>
              <a:t>Intitulés de poste</a:t>
            </a:r>
            <a:r>
              <a:rPr lang="fr-FR" sz="1400" dirty="0">
                <a:latin typeface="Humnst777 Cn BT" charset="0"/>
              </a:rPr>
              <a:t> :  </a:t>
            </a:r>
            <a:r>
              <a:rPr lang="fr-FR" sz="1600" dirty="0">
                <a:latin typeface="Humnst777 Cn BT" charset="0"/>
              </a:rPr>
              <a:t>Assistant statisticien, Assistant chargé d</a:t>
            </a:r>
            <a:r>
              <a:rPr lang="ja-JP" altLang="fr-FR" sz="1600" dirty="0">
                <a:latin typeface="Humnst777 Cn BT" charset="0"/>
              </a:rPr>
              <a:t>’</a:t>
            </a:r>
            <a:r>
              <a:rPr lang="fr-FR" sz="1600" dirty="0">
                <a:latin typeface="Humnst777 Cn BT" charset="0"/>
              </a:rPr>
              <a:t>études statistiques</a:t>
            </a:r>
          </a:p>
          <a:p>
            <a:pPr>
              <a:lnSpc>
                <a:spcPct val="50000"/>
              </a:lnSpc>
              <a:spcBef>
                <a:spcPct val="20000"/>
              </a:spcBef>
            </a:pPr>
            <a:endParaRPr lang="fr-FR" sz="1600" dirty="0">
              <a:latin typeface="Humnst777 Cn BT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000" b="1" dirty="0">
                <a:latin typeface="Humnst777 Cn BT" charset="0"/>
              </a:rPr>
              <a:t>Missions 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fr-FR" sz="2000" b="1" dirty="0">
              <a:latin typeface="Humnst777 Cn BT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dirty="0">
                <a:latin typeface="Humnst777 Cn BT" charset="0"/>
              </a:rPr>
              <a:t>Mise en forme des données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dirty="0">
                <a:latin typeface="Humnst777 Cn BT" charset="0"/>
              </a:rPr>
              <a:t>Réalisation de tableaux de bord et d </a:t>
            </a:r>
            <a:r>
              <a:rPr lang="ja-JP" altLang="fr-FR" dirty="0">
                <a:latin typeface="Humnst777 Cn BT" charset="0"/>
              </a:rPr>
              <a:t>’</a:t>
            </a:r>
            <a:r>
              <a:rPr lang="fr-FR" dirty="0">
                <a:latin typeface="Humnst777 Cn BT" charset="0"/>
              </a:rPr>
              <a:t>analyses statistiques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dirty="0">
                <a:latin typeface="Humnst777 Cn BT" charset="0"/>
              </a:rPr>
              <a:t>Diffusion des résultats</a:t>
            </a:r>
          </a:p>
          <a:p>
            <a:pPr lvl="1">
              <a:lnSpc>
                <a:spcPct val="50000"/>
              </a:lnSpc>
              <a:spcBef>
                <a:spcPct val="20000"/>
              </a:spcBef>
            </a:pPr>
            <a:endParaRPr lang="fr-FR" dirty="0">
              <a:latin typeface="Humnst777 Cn BT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b="1" dirty="0">
                <a:latin typeface="Humnst777 Cn BT" charset="0"/>
              </a:rPr>
              <a:t>Types d </a:t>
            </a:r>
            <a:r>
              <a:rPr lang="ja-JP" altLang="fr-FR" b="1" dirty="0">
                <a:latin typeface="Humnst777 Cn BT" charset="0"/>
              </a:rPr>
              <a:t>’</a:t>
            </a:r>
            <a:r>
              <a:rPr lang="fr-FR" b="1" dirty="0">
                <a:latin typeface="Humnst777 Cn BT" charset="0"/>
              </a:rPr>
              <a:t>entreprises</a:t>
            </a:r>
            <a:r>
              <a:rPr lang="fr-FR" sz="1600" b="1" dirty="0">
                <a:latin typeface="Humnst777 Cn BT" charset="0"/>
              </a:rPr>
              <a:t> 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fr-FR" sz="1600" dirty="0">
              <a:latin typeface="Humnst777 Cn BT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b="1" dirty="0">
                <a:latin typeface="Humnst777 Cn BT" charset="0"/>
              </a:rPr>
              <a:t>Etablissements publics de recherche</a:t>
            </a:r>
            <a:r>
              <a:rPr lang="fr-FR" dirty="0">
                <a:latin typeface="Humnst777 Cn BT" charset="0"/>
              </a:rPr>
              <a:t>  </a:t>
            </a:r>
            <a:r>
              <a:rPr lang="fr-FR" i="1" dirty="0">
                <a:latin typeface="Humnst777 Cn BT" charset="0"/>
              </a:rPr>
              <a:t>(INRETS)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b="1" dirty="0">
                <a:latin typeface="Humnst777 Cn BT" charset="0"/>
              </a:rPr>
              <a:t>Collectivités territoriales</a:t>
            </a:r>
            <a:r>
              <a:rPr lang="fr-FR" dirty="0">
                <a:latin typeface="Humnst777 Cn BT" charset="0"/>
              </a:rPr>
              <a:t>  (</a:t>
            </a:r>
            <a:r>
              <a:rPr lang="fr-FR" i="1" dirty="0">
                <a:latin typeface="Humnst777 Cn BT" charset="0"/>
              </a:rPr>
              <a:t>Conseil Régional, </a:t>
            </a:r>
            <a:r>
              <a:rPr lang="fr-FR" i="1" dirty="0" smtClean="0">
                <a:latin typeface="Humnst777 Cn BT" charset="0"/>
              </a:rPr>
              <a:t>CCI </a:t>
            </a:r>
            <a:r>
              <a:rPr lang="fr-FR" i="1" dirty="0">
                <a:latin typeface="Humnst777 Cn BT" charset="0"/>
              </a:rPr>
              <a:t>Villefranche, CCI Saint Etienne, </a:t>
            </a:r>
            <a:r>
              <a:rPr lang="fr-FR" i="1" dirty="0" smtClean="0">
                <a:latin typeface="Humnst777 Cn BT" charset="0"/>
              </a:rPr>
              <a:t>Saint </a:t>
            </a:r>
            <a:r>
              <a:rPr lang="fr-FR" i="1" dirty="0" err="1">
                <a:latin typeface="Humnst777 Cn BT" charset="0"/>
              </a:rPr>
              <a:t>Priest</a:t>
            </a:r>
            <a:r>
              <a:rPr lang="fr-FR" i="1" dirty="0">
                <a:latin typeface="Humnst777 Cn BT" charset="0"/>
              </a:rPr>
              <a:t>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b="1" dirty="0">
                <a:latin typeface="Humnst777 Cn BT" charset="0"/>
              </a:rPr>
              <a:t>Direction des ressources humaines des grandes entreprises</a:t>
            </a:r>
            <a:r>
              <a:rPr lang="fr-FR" dirty="0">
                <a:latin typeface="Humnst777 Cn BT" charset="0"/>
              </a:rPr>
              <a:t> </a:t>
            </a:r>
            <a:r>
              <a:rPr lang="fr-FR" i="1" dirty="0">
                <a:latin typeface="Humnst777 Cn BT" charset="0"/>
              </a:rPr>
              <a:t>(France Telecom)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b="1" dirty="0">
                <a:latin typeface="Humnst777 Cn BT" charset="0"/>
              </a:rPr>
              <a:t>Associations</a:t>
            </a:r>
            <a:r>
              <a:rPr lang="fr-FR" dirty="0">
                <a:latin typeface="Humnst777 Cn BT" charset="0"/>
              </a:rPr>
              <a:t>  </a:t>
            </a:r>
            <a:r>
              <a:rPr lang="fr-FR" i="1" dirty="0">
                <a:latin typeface="Humnst777 Cn BT" charset="0"/>
              </a:rPr>
              <a:t>(Agence d </a:t>
            </a:r>
            <a:r>
              <a:rPr lang="ja-JP" altLang="fr-FR" i="1" dirty="0">
                <a:latin typeface="Humnst777 Cn BT" charset="0"/>
              </a:rPr>
              <a:t>’</a:t>
            </a:r>
            <a:r>
              <a:rPr lang="fr-FR" i="1" dirty="0">
                <a:latin typeface="Humnst777 Cn BT" charset="0"/>
              </a:rPr>
              <a:t>urbanisme de Lyon, Handicap International, …)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fr-FR" sz="1600" i="1" dirty="0">
              <a:latin typeface="Humnst777 Cn B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0" y="6083300"/>
            <a:ext cx="9144000" cy="765175"/>
          </a:xfrm>
          <a:prstGeom prst="rect">
            <a:avLst/>
          </a:prstGeom>
          <a:solidFill>
            <a:srgbClr val="DF007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6083" name="Line 6"/>
          <p:cNvSpPr>
            <a:spLocks noChangeShapeType="1"/>
          </p:cNvSpPr>
          <p:nvPr/>
        </p:nvSpPr>
        <p:spPr bwMode="auto">
          <a:xfrm>
            <a:off x="2124075" y="2603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6084" name="Line 7"/>
          <p:cNvSpPr>
            <a:spLocks noChangeShapeType="1"/>
          </p:cNvSpPr>
          <p:nvPr/>
        </p:nvSpPr>
        <p:spPr bwMode="auto">
          <a:xfrm>
            <a:off x="1258888" y="6453188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6085" name="Text Box 12"/>
          <p:cNvSpPr txBox="1">
            <a:spLocks noChangeArrowheads="1"/>
          </p:cNvSpPr>
          <p:nvPr/>
        </p:nvSpPr>
        <p:spPr bwMode="auto">
          <a:xfrm>
            <a:off x="-252413" y="115888"/>
            <a:ext cx="3059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4000">
                <a:latin typeface="Humnst777 Blk BT" charset="0"/>
              </a:rPr>
              <a:t>STID</a:t>
            </a:r>
          </a:p>
        </p:txBody>
      </p:sp>
      <p:sp>
        <p:nvSpPr>
          <p:cNvPr id="46086" name="Text Box 13"/>
          <p:cNvSpPr txBox="1">
            <a:spLocks noChangeArrowheads="1"/>
          </p:cNvSpPr>
          <p:nvPr/>
        </p:nvSpPr>
        <p:spPr bwMode="auto">
          <a:xfrm>
            <a:off x="2124075" y="333375"/>
            <a:ext cx="5761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>
                <a:solidFill>
                  <a:schemeClr val="bg2"/>
                </a:solidFill>
                <a:latin typeface="Humnst777 Cn BT" charset="0"/>
              </a:rPr>
              <a:t>STATISTIQUE ET INFORMATIQUE DECISIONNELLE</a:t>
            </a:r>
          </a:p>
        </p:txBody>
      </p:sp>
      <p:pic>
        <p:nvPicPr>
          <p:cNvPr id="46087" name="Picture 14" descr="logo_IUT_STID copi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3513"/>
            <a:ext cx="12255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179388" y="6453188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/>
              <a:t>14/10/2013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1331913" y="6465888"/>
            <a:ext cx="3240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>
                <a:latin typeface="Humnst777 BT" charset="0"/>
              </a:rPr>
              <a:t>Partenariat Entreprises STID</a:t>
            </a:r>
          </a:p>
        </p:txBody>
      </p:sp>
      <p:sp>
        <p:nvSpPr>
          <p:cNvPr id="46090" name="Rectangle 2"/>
          <p:cNvSpPr txBox="1">
            <a:spLocks noChangeArrowheads="1"/>
          </p:cNvSpPr>
          <p:nvPr/>
        </p:nvSpPr>
        <p:spPr bwMode="auto">
          <a:xfrm>
            <a:off x="179388" y="636588"/>
            <a:ext cx="82804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800" b="1">
                <a:solidFill>
                  <a:srgbClr val="DF0078"/>
                </a:solidFill>
                <a:latin typeface="Humnst777 BT" charset="0"/>
              </a:rPr>
              <a:t>PILOTAGE D</a:t>
            </a:r>
            <a:r>
              <a:rPr lang="ja-JP" altLang="fr-FR" sz="2800" b="1">
                <a:solidFill>
                  <a:srgbClr val="DF0078"/>
                </a:solidFill>
                <a:latin typeface="Humnst777 BT" charset="0"/>
              </a:rPr>
              <a:t>’</a:t>
            </a:r>
            <a:r>
              <a:rPr lang="fr-FR" sz="2800" b="1">
                <a:solidFill>
                  <a:srgbClr val="DF0078"/>
                </a:solidFill>
                <a:latin typeface="Humnst777 BT" charset="0"/>
              </a:rPr>
              <a:t>ACTIVITE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79388" y="1125538"/>
            <a:ext cx="8420100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b="1" dirty="0">
                <a:latin typeface="Humnst777 Cn BT" charset="0"/>
              </a:rPr>
              <a:t>Intitulés de poste</a:t>
            </a:r>
            <a:r>
              <a:rPr lang="fr-FR" dirty="0">
                <a:latin typeface="Humnst777 Cn BT" charset="0"/>
              </a:rPr>
              <a:t> : Technicien de base de données, Assistant du contrôleur de gestion, Assistant chargé d</a:t>
            </a:r>
            <a:r>
              <a:rPr lang="ja-JP" altLang="fr-FR" dirty="0">
                <a:latin typeface="Humnst777 Cn BT" charset="0"/>
              </a:rPr>
              <a:t>’</a:t>
            </a:r>
            <a:r>
              <a:rPr lang="fr-FR" dirty="0">
                <a:latin typeface="Humnst777 Cn BT" charset="0"/>
              </a:rPr>
              <a:t>étude</a:t>
            </a:r>
          </a:p>
          <a:p>
            <a:pPr>
              <a:lnSpc>
                <a:spcPct val="50000"/>
              </a:lnSpc>
              <a:spcBef>
                <a:spcPct val="20000"/>
              </a:spcBef>
            </a:pPr>
            <a:endParaRPr lang="fr-FR" dirty="0">
              <a:latin typeface="Humnst777 Cn BT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b="1" dirty="0">
                <a:latin typeface="Humnst777 Cn BT" charset="0"/>
              </a:rPr>
              <a:t>Missions :</a:t>
            </a:r>
            <a:endParaRPr lang="fr-FR" dirty="0">
              <a:latin typeface="Humnst777 Cn BT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dirty="0">
                <a:latin typeface="Humnst777 Cn BT" charset="0"/>
              </a:rPr>
              <a:t>Création et mise à jour de bases de données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dirty="0">
                <a:latin typeface="Humnst777 Cn BT" charset="0"/>
              </a:rPr>
              <a:t>Réalisation d </a:t>
            </a:r>
            <a:r>
              <a:rPr lang="ja-JP" altLang="fr-FR" dirty="0">
                <a:latin typeface="Humnst777 Cn BT" charset="0"/>
              </a:rPr>
              <a:t>’</a:t>
            </a:r>
            <a:r>
              <a:rPr lang="fr-FR" dirty="0">
                <a:latin typeface="Humnst777 Cn BT" charset="0"/>
              </a:rPr>
              <a:t>applications de gestion de l </a:t>
            </a:r>
            <a:r>
              <a:rPr lang="ja-JP" altLang="fr-FR" dirty="0">
                <a:latin typeface="Humnst777 Cn BT" charset="0"/>
              </a:rPr>
              <a:t>’</a:t>
            </a:r>
            <a:r>
              <a:rPr lang="fr-FR" dirty="0">
                <a:latin typeface="Humnst777 Cn BT" charset="0"/>
              </a:rPr>
              <a:t>activité : suivi clients, gestion des stocks, suivi tarifaire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dirty="0">
                <a:latin typeface="Humnst777 Cn BT" charset="0"/>
              </a:rPr>
              <a:t>Mise en forme de l</a:t>
            </a:r>
            <a:r>
              <a:rPr lang="ja-JP" altLang="fr-FR" dirty="0">
                <a:latin typeface="Humnst777 Cn BT" charset="0"/>
              </a:rPr>
              <a:t>’</a:t>
            </a:r>
            <a:r>
              <a:rPr lang="fr-FR" dirty="0">
                <a:latin typeface="Humnst777 Cn BT" charset="0"/>
              </a:rPr>
              <a:t>information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dirty="0">
                <a:latin typeface="Humnst777 Cn BT" charset="0"/>
              </a:rPr>
              <a:t>Edition de tableaux de bord et diffusion des résultats</a:t>
            </a:r>
          </a:p>
          <a:p>
            <a:pPr lvl="1">
              <a:lnSpc>
                <a:spcPct val="50000"/>
              </a:lnSpc>
              <a:spcBef>
                <a:spcPct val="20000"/>
              </a:spcBef>
              <a:buFont typeface="Wingdings" charset="0"/>
              <a:buNone/>
            </a:pPr>
            <a:endParaRPr lang="fr-FR" dirty="0">
              <a:latin typeface="Humnst777 Cn BT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fr-FR" b="1" dirty="0">
                <a:latin typeface="Humnst777 Cn BT" charset="0"/>
              </a:rPr>
              <a:t>Types d </a:t>
            </a:r>
            <a:r>
              <a:rPr lang="ja-JP" altLang="fr-FR" b="1" dirty="0">
                <a:latin typeface="Humnst777 Cn BT" charset="0"/>
              </a:rPr>
              <a:t>’</a:t>
            </a:r>
            <a:r>
              <a:rPr lang="fr-FR" b="1" dirty="0">
                <a:latin typeface="Humnst777 Cn BT" charset="0"/>
              </a:rPr>
              <a:t>entreprises 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b="1" dirty="0">
                <a:latin typeface="Humnst777 Cn BT" charset="0"/>
              </a:rPr>
              <a:t>Collectivités territoriales</a:t>
            </a:r>
            <a:r>
              <a:rPr lang="fr-FR" dirty="0">
                <a:latin typeface="Humnst777 Cn BT" charset="0"/>
              </a:rPr>
              <a:t>  </a:t>
            </a:r>
            <a:endParaRPr lang="fr-FR" dirty="0" smtClean="0">
              <a:latin typeface="Humnst777 Cn BT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b="1" dirty="0" smtClean="0">
                <a:latin typeface="Humnst777 Cn BT" charset="0"/>
              </a:rPr>
              <a:t>Collectivités </a:t>
            </a:r>
            <a:r>
              <a:rPr lang="fr-FR" b="1" dirty="0">
                <a:latin typeface="Humnst777 Cn BT" charset="0"/>
              </a:rPr>
              <a:t>locales</a:t>
            </a:r>
            <a:r>
              <a:rPr lang="fr-FR" dirty="0">
                <a:latin typeface="Humnst777 Cn BT" charset="0"/>
              </a:rPr>
              <a:t> </a:t>
            </a:r>
            <a:r>
              <a:rPr lang="fr-FR" i="1" dirty="0">
                <a:latin typeface="Humnst777 Cn BT" charset="0"/>
              </a:rPr>
              <a:t>(Aéroport de </a:t>
            </a:r>
            <a:r>
              <a:rPr lang="fr-FR" i="1" dirty="0" smtClean="0">
                <a:latin typeface="Humnst777 Cn BT" charset="0"/>
              </a:rPr>
              <a:t>St EXUPERY)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b="1" dirty="0" smtClean="0">
                <a:latin typeface="Humnst777 Cn BT" charset="0"/>
              </a:rPr>
              <a:t>Services </a:t>
            </a:r>
            <a:r>
              <a:rPr lang="fr-FR" b="1" dirty="0">
                <a:latin typeface="Humnst777 Cn BT" charset="0"/>
              </a:rPr>
              <a:t>de gestion des grandes entreprises</a:t>
            </a:r>
            <a:r>
              <a:rPr lang="fr-FR" dirty="0">
                <a:latin typeface="Humnst777 Cn BT" charset="0"/>
              </a:rPr>
              <a:t> (ERDF,GRDF, </a:t>
            </a:r>
            <a:r>
              <a:rPr lang="fr-FR" i="1" dirty="0" smtClean="0">
                <a:latin typeface="Humnst777 Cn BT" charset="0"/>
              </a:rPr>
              <a:t>Areva)</a:t>
            </a:r>
            <a:endParaRPr lang="fr-FR" i="1" dirty="0">
              <a:latin typeface="Humnst777 Cn BT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b="1" dirty="0">
                <a:latin typeface="Humnst777 Cn BT" charset="0"/>
              </a:rPr>
              <a:t>PME</a:t>
            </a:r>
            <a:r>
              <a:rPr lang="fr-FR" dirty="0">
                <a:latin typeface="Humnst777 Cn BT" charset="0"/>
              </a:rPr>
              <a:t> </a:t>
            </a:r>
            <a:r>
              <a:rPr lang="fr-FR" i="1" dirty="0" smtClean="0">
                <a:latin typeface="Humnst777 Cn BT" charset="0"/>
              </a:rPr>
              <a:t>(HAFC, NEXANS)</a:t>
            </a:r>
            <a:endParaRPr lang="fr-FR" i="1" dirty="0">
              <a:latin typeface="Humnst777 Cn BT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b="1" dirty="0">
                <a:latin typeface="Humnst777 Cn BT" charset="0"/>
              </a:rPr>
              <a:t>Services spécifiques</a:t>
            </a:r>
            <a:r>
              <a:rPr lang="fr-FR" dirty="0">
                <a:latin typeface="Humnst777 Cn BT" charset="0"/>
              </a:rPr>
              <a:t> : </a:t>
            </a:r>
            <a:r>
              <a:rPr lang="fr-FR" b="1" dirty="0">
                <a:latin typeface="Humnst777 Cn BT" charset="0"/>
              </a:rPr>
              <a:t>logistique</a:t>
            </a:r>
            <a:r>
              <a:rPr lang="fr-FR" dirty="0">
                <a:latin typeface="Humnst777 Cn BT" charset="0"/>
              </a:rPr>
              <a:t> </a:t>
            </a:r>
            <a:r>
              <a:rPr lang="fr-FR" i="1" dirty="0">
                <a:latin typeface="Humnst777 Cn BT" charset="0"/>
              </a:rPr>
              <a:t>(</a:t>
            </a:r>
            <a:r>
              <a:rPr lang="fr-FR" i="1" dirty="0" err="1">
                <a:latin typeface="Humnst777 Cn BT" charset="0"/>
              </a:rPr>
              <a:t>Easydis</a:t>
            </a:r>
            <a:r>
              <a:rPr lang="fr-FR" i="1" dirty="0">
                <a:latin typeface="Humnst777 Cn BT" charset="0"/>
              </a:rPr>
              <a:t>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b="1" dirty="0">
                <a:latin typeface="Humnst777 Cn BT" charset="0"/>
              </a:rPr>
              <a:t>Établissements de soins</a:t>
            </a:r>
            <a:r>
              <a:rPr lang="fr-FR" dirty="0">
                <a:latin typeface="Humnst777 Cn BT" charset="0"/>
              </a:rPr>
              <a:t>  </a:t>
            </a:r>
            <a:endParaRPr lang="fr-FR" i="1" dirty="0">
              <a:latin typeface="Humnst777 Cn BT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 b="1" dirty="0" smtClean="0">
                <a:latin typeface="Humnst777 Cn BT" charset="0"/>
              </a:rPr>
              <a:t>Services </a:t>
            </a:r>
            <a:r>
              <a:rPr lang="fr-FR" b="1" dirty="0">
                <a:latin typeface="Humnst777 Cn BT" charset="0"/>
              </a:rPr>
              <a:t>publics</a:t>
            </a:r>
            <a:r>
              <a:rPr lang="fr-FR" dirty="0">
                <a:latin typeface="Humnst777 Cn BT" charset="0"/>
              </a:rPr>
              <a:t> </a:t>
            </a:r>
            <a:r>
              <a:rPr lang="fr-FR" i="1" dirty="0">
                <a:latin typeface="Humnst777 Cn BT" charset="0"/>
              </a:rPr>
              <a:t>(SDIS, Centres Hospitaliers)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fr-FR" sz="1600" i="1" dirty="0">
              <a:latin typeface="Humnst777 Cn B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981075"/>
            <a:ext cx="8280400" cy="576263"/>
          </a:xfrm>
        </p:spPr>
        <p:txBody>
          <a:bodyPr/>
          <a:lstStyle/>
          <a:p>
            <a:pPr eaLnBrk="1" hangingPunct="1"/>
            <a:r>
              <a:rPr lang="fr-FR" sz="2800" b="1">
                <a:solidFill>
                  <a:srgbClr val="DF0078"/>
                </a:solidFill>
                <a:latin typeface="Arial" charset="0"/>
              </a:rPr>
              <a:t>IUT LUMIERE, un IUT unique en France ?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DF007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4" name="Line 6"/>
          <p:cNvSpPr>
            <a:spLocks noChangeShapeType="1"/>
          </p:cNvSpPr>
          <p:nvPr/>
        </p:nvSpPr>
        <p:spPr bwMode="auto">
          <a:xfrm>
            <a:off x="2124075" y="2603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5" name="Line 7"/>
          <p:cNvSpPr>
            <a:spLocks noChangeShapeType="1"/>
          </p:cNvSpPr>
          <p:nvPr/>
        </p:nvSpPr>
        <p:spPr bwMode="auto">
          <a:xfrm>
            <a:off x="1258888" y="6453188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6" name="Text Box 12"/>
          <p:cNvSpPr txBox="1">
            <a:spLocks noChangeArrowheads="1"/>
          </p:cNvSpPr>
          <p:nvPr/>
        </p:nvSpPr>
        <p:spPr bwMode="auto">
          <a:xfrm>
            <a:off x="-252413" y="115888"/>
            <a:ext cx="3059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4000">
                <a:latin typeface="Humnst777 Blk BT" charset="0"/>
              </a:rPr>
              <a:t>STID</a:t>
            </a:r>
          </a:p>
        </p:txBody>
      </p:sp>
      <p:sp>
        <p:nvSpPr>
          <p:cNvPr id="5127" name="Text Box 13"/>
          <p:cNvSpPr txBox="1">
            <a:spLocks noChangeArrowheads="1"/>
          </p:cNvSpPr>
          <p:nvPr/>
        </p:nvSpPr>
        <p:spPr bwMode="auto">
          <a:xfrm>
            <a:off x="2124075" y="333375"/>
            <a:ext cx="5761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>
                <a:solidFill>
                  <a:schemeClr val="bg2"/>
                </a:solidFill>
                <a:latin typeface="Humnst777 Cn BT" charset="0"/>
              </a:rPr>
              <a:t>STATISTIQUE ET INFORMATIQUE DECISIONNELLE</a:t>
            </a:r>
          </a:p>
        </p:txBody>
      </p:sp>
      <p:pic>
        <p:nvPicPr>
          <p:cNvPr id="5128" name="Picture 14" descr="logo_IUT_STID copi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3513"/>
            <a:ext cx="12255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4" descr="0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4100" y="1773238"/>
            <a:ext cx="36893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5" descr="00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89138"/>
            <a:ext cx="2532062" cy="36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ext Box 8"/>
          <p:cNvSpPr txBox="1">
            <a:spLocks noChangeArrowheads="1"/>
          </p:cNvSpPr>
          <p:nvPr/>
        </p:nvSpPr>
        <p:spPr bwMode="auto">
          <a:xfrm>
            <a:off x="179388" y="6453188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/>
              <a:t>14/10/2013</a:t>
            </a:r>
          </a:p>
        </p:txBody>
      </p:sp>
      <p:sp>
        <p:nvSpPr>
          <p:cNvPr id="5132" name="Text Box 9"/>
          <p:cNvSpPr txBox="1">
            <a:spLocks noChangeArrowheads="1"/>
          </p:cNvSpPr>
          <p:nvPr/>
        </p:nvSpPr>
        <p:spPr bwMode="auto">
          <a:xfrm>
            <a:off x="1331913" y="6465888"/>
            <a:ext cx="3240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>
                <a:latin typeface="Humnst777 BT" charset="0"/>
              </a:rPr>
              <a:t>Partenariat Entreprises STID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1213" y="557213"/>
            <a:ext cx="8280400" cy="576262"/>
          </a:xfrm>
        </p:spPr>
        <p:txBody>
          <a:bodyPr/>
          <a:lstStyle/>
          <a:p>
            <a:pPr eaLnBrk="1" hangingPunct="1"/>
            <a:r>
              <a:rPr lang="fr-FR" sz="2800" b="1">
                <a:solidFill>
                  <a:srgbClr val="DF0078"/>
                </a:solidFill>
                <a:latin typeface="Arial" charset="0"/>
              </a:rPr>
              <a:t>Les formations de l</a:t>
            </a:r>
            <a:r>
              <a:rPr lang="ja-JP" altLang="fr-FR" sz="2800" b="1">
                <a:solidFill>
                  <a:srgbClr val="DF0078"/>
                </a:solidFill>
                <a:latin typeface="Arial" charset="0"/>
              </a:rPr>
              <a:t>’</a:t>
            </a:r>
            <a:r>
              <a:rPr lang="fr-FR" sz="2800" b="1">
                <a:solidFill>
                  <a:srgbClr val="DF0078"/>
                </a:solidFill>
                <a:latin typeface="Arial" charset="0"/>
              </a:rPr>
              <a:t>IUT Lumière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DF007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2124075" y="2603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49" name="Line 7"/>
          <p:cNvSpPr>
            <a:spLocks noChangeShapeType="1"/>
          </p:cNvSpPr>
          <p:nvPr/>
        </p:nvSpPr>
        <p:spPr bwMode="auto">
          <a:xfrm>
            <a:off x="1258888" y="6453188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-252413" y="115888"/>
            <a:ext cx="3059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4000">
                <a:latin typeface="Humnst777 Blk BT" charset="0"/>
              </a:rPr>
              <a:t>STID</a:t>
            </a:r>
          </a:p>
        </p:txBody>
      </p:sp>
      <p:sp>
        <p:nvSpPr>
          <p:cNvPr id="6151" name="Text Box 13"/>
          <p:cNvSpPr txBox="1">
            <a:spLocks noChangeArrowheads="1"/>
          </p:cNvSpPr>
          <p:nvPr/>
        </p:nvSpPr>
        <p:spPr bwMode="auto">
          <a:xfrm>
            <a:off x="2124075" y="333375"/>
            <a:ext cx="5761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>
                <a:solidFill>
                  <a:schemeClr val="bg2"/>
                </a:solidFill>
                <a:latin typeface="Humnst777 Cn BT" charset="0"/>
              </a:rPr>
              <a:t>STATISTIQUE ET INFORMATIQUE DECISIONNELLE</a:t>
            </a:r>
          </a:p>
        </p:txBody>
      </p:sp>
      <p:pic>
        <p:nvPicPr>
          <p:cNvPr id="6152" name="Picture 14" descr="logo_IUT_STID copi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3513"/>
            <a:ext cx="12255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Rectangle 1027"/>
          <p:cNvSpPr txBox="1">
            <a:spLocks noChangeArrowheads="1"/>
          </p:cNvSpPr>
          <p:nvPr/>
        </p:nvSpPr>
        <p:spPr bwMode="auto">
          <a:xfrm>
            <a:off x="-12700" y="1133475"/>
            <a:ext cx="4373563" cy="700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r-FR" sz="2400" b="1">
                <a:solidFill>
                  <a:srgbClr val="33CC33"/>
                </a:solidFill>
                <a:latin typeface="Humnst777 BT" charset="0"/>
                <a:cs typeface="Arial" charset="0"/>
              </a:rPr>
              <a:t>5 Diplômes Universitaires de Technologie</a:t>
            </a:r>
          </a:p>
        </p:txBody>
      </p:sp>
      <p:sp>
        <p:nvSpPr>
          <p:cNvPr id="6154" name="Text Box 1029"/>
          <p:cNvSpPr txBox="1">
            <a:spLocks noChangeArrowheads="1"/>
          </p:cNvSpPr>
          <p:nvPr/>
        </p:nvSpPr>
        <p:spPr bwMode="auto">
          <a:xfrm>
            <a:off x="266700" y="5662613"/>
            <a:ext cx="8609013" cy="368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b="1">
                <a:solidFill>
                  <a:srgbClr val="FF66CC"/>
                </a:solidFill>
              </a:rPr>
              <a:t>Le seul IUT de France à dispenser des formations uniquement en alternance</a:t>
            </a:r>
          </a:p>
        </p:txBody>
      </p:sp>
      <p:grpSp>
        <p:nvGrpSpPr>
          <p:cNvPr id="6155" name="Group 1040"/>
          <p:cNvGrpSpPr>
            <a:grpSpLocks/>
          </p:cNvGrpSpPr>
          <p:nvPr/>
        </p:nvGrpSpPr>
        <p:grpSpPr bwMode="auto">
          <a:xfrm>
            <a:off x="58738" y="1931988"/>
            <a:ext cx="1503362" cy="654050"/>
            <a:chOff x="624" y="3024"/>
            <a:chExt cx="1056" cy="480"/>
          </a:xfrm>
        </p:grpSpPr>
        <p:sp>
          <p:nvSpPr>
            <p:cNvPr id="6179" name="AutoShape 1039"/>
            <p:cNvSpPr>
              <a:spLocks noChangeArrowheads="1"/>
            </p:cNvSpPr>
            <p:nvPr/>
          </p:nvSpPr>
          <p:spPr bwMode="auto">
            <a:xfrm>
              <a:off x="624" y="3024"/>
              <a:ext cx="1056" cy="480"/>
            </a:xfrm>
            <a:prstGeom prst="roundRect">
              <a:avLst>
                <a:gd name="adj" fmla="val 16667"/>
              </a:avLst>
            </a:prstGeom>
            <a:solidFill>
              <a:srgbClr val="00CC66"/>
            </a:solidFill>
            <a:ln w="9525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fr-FR"/>
            </a:p>
          </p:txBody>
        </p:sp>
        <p:sp>
          <p:nvSpPr>
            <p:cNvPr id="6180" name="Rectangle 1038"/>
            <p:cNvSpPr>
              <a:spLocks noChangeArrowheads="1"/>
            </p:cNvSpPr>
            <p:nvPr/>
          </p:nvSpPr>
          <p:spPr bwMode="auto">
            <a:xfrm>
              <a:off x="768" y="3072"/>
              <a:ext cx="720" cy="384"/>
            </a:xfrm>
            <a:prstGeom prst="rect">
              <a:avLst/>
            </a:prstGeom>
            <a:solidFill>
              <a:srgbClr val="00CC66"/>
            </a:solidFill>
            <a:ln w="25400">
              <a:solidFill>
                <a:srgbClr val="00CC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pPr marL="342900" indent="-342900" algn="ctr">
                <a:spcBef>
                  <a:spcPct val="20000"/>
                </a:spcBef>
                <a:buClr>
                  <a:srgbClr val="FFCC00"/>
                </a:buClr>
                <a:buFont typeface="Wingdings" charset="0"/>
                <a:buNone/>
              </a:pPr>
              <a:r>
                <a:rPr lang="fr-FR" sz="2400" b="1">
                  <a:solidFill>
                    <a:schemeClr val="bg1"/>
                  </a:solidFill>
                  <a:latin typeface="Humnst777 Blk BT" charset="0"/>
                </a:rPr>
                <a:t>STID</a:t>
              </a:r>
            </a:p>
          </p:txBody>
        </p:sp>
      </p:grpSp>
      <p:grpSp>
        <p:nvGrpSpPr>
          <p:cNvPr id="6156" name="Group 1044"/>
          <p:cNvGrpSpPr>
            <a:grpSpLocks/>
          </p:cNvGrpSpPr>
          <p:nvPr/>
        </p:nvGrpSpPr>
        <p:grpSpPr bwMode="auto">
          <a:xfrm>
            <a:off x="58738" y="3373438"/>
            <a:ext cx="1503362" cy="652462"/>
            <a:chOff x="624" y="3024"/>
            <a:chExt cx="1056" cy="480"/>
          </a:xfrm>
        </p:grpSpPr>
        <p:sp>
          <p:nvSpPr>
            <p:cNvPr id="6177" name="AutoShape 1045"/>
            <p:cNvSpPr>
              <a:spLocks noChangeArrowheads="1"/>
            </p:cNvSpPr>
            <p:nvPr/>
          </p:nvSpPr>
          <p:spPr bwMode="auto">
            <a:xfrm>
              <a:off x="624" y="3024"/>
              <a:ext cx="1056" cy="480"/>
            </a:xfrm>
            <a:prstGeom prst="roundRect">
              <a:avLst>
                <a:gd name="adj" fmla="val 16667"/>
              </a:avLst>
            </a:prstGeom>
            <a:solidFill>
              <a:srgbClr val="00CC66"/>
            </a:solidFill>
            <a:ln w="9525">
              <a:solidFill>
                <a:srgbClr val="00CC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fr-FR">
                <a:latin typeface="Humnst777 BT" charset="0"/>
                <a:cs typeface="Arial" charset="0"/>
              </a:endParaRPr>
            </a:p>
          </p:txBody>
        </p:sp>
        <p:sp>
          <p:nvSpPr>
            <p:cNvPr id="6178" name="Rectangle 1046"/>
            <p:cNvSpPr>
              <a:spLocks noChangeArrowheads="1"/>
            </p:cNvSpPr>
            <p:nvPr/>
          </p:nvSpPr>
          <p:spPr bwMode="auto">
            <a:xfrm>
              <a:off x="768" y="3072"/>
              <a:ext cx="720" cy="384"/>
            </a:xfrm>
            <a:prstGeom prst="rect">
              <a:avLst/>
            </a:prstGeom>
            <a:solidFill>
              <a:srgbClr val="00CC66"/>
            </a:solidFill>
            <a:ln w="25400">
              <a:solidFill>
                <a:srgbClr val="00CC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pPr marL="342900" indent="-342900" algn="ctr">
                <a:spcBef>
                  <a:spcPct val="20000"/>
                </a:spcBef>
                <a:buClr>
                  <a:srgbClr val="FFCC00"/>
                </a:buClr>
                <a:buFont typeface="Wingdings" charset="0"/>
                <a:buNone/>
              </a:pPr>
              <a:r>
                <a:rPr lang="fr-FR" sz="2200">
                  <a:latin typeface="Humnst777 BT" charset="0"/>
                  <a:cs typeface="Arial" charset="0"/>
                </a:rPr>
                <a:t>QLIO</a:t>
              </a:r>
            </a:p>
          </p:txBody>
        </p:sp>
      </p:grpSp>
      <p:grpSp>
        <p:nvGrpSpPr>
          <p:cNvPr id="6157" name="Group 1047"/>
          <p:cNvGrpSpPr>
            <a:grpSpLocks/>
          </p:cNvGrpSpPr>
          <p:nvPr/>
        </p:nvGrpSpPr>
        <p:grpSpPr bwMode="auto">
          <a:xfrm>
            <a:off x="58738" y="2652713"/>
            <a:ext cx="1503362" cy="652462"/>
            <a:chOff x="624" y="3024"/>
            <a:chExt cx="1056" cy="480"/>
          </a:xfrm>
        </p:grpSpPr>
        <p:sp>
          <p:nvSpPr>
            <p:cNvPr id="6175" name="AutoShape 1048"/>
            <p:cNvSpPr>
              <a:spLocks noChangeArrowheads="1"/>
            </p:cNvSpPr>
            <p:nvPr/>
          </p:nvSpPr>
          <p:spPr bwMode="auto">
            <a:xfrm>
              <a:off x="624" y="3024"/>
              <a:ext cx="1056" cy="480"/>
            </a:xfrm>
            <a:prstGeom prst="roundRect">
              <a:avLst>
                <a:gd name="adj" fmla="val 16667"/>
              </a:avLst>
            </a:prstGeom>
            <a:solidFill>
              <a:srgbClr val="00CC66"/>
            </a:solidFill>
            <a:ln w="9525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fr-FR">
                <a:latin typeface="Humnst777 BT" charset="0"/>
                <a:cs typeface="Arial" charset="0"/>
              </a:endParaRPr>
            </a:p>
          </p:txBody>
        </p:sp>
        <p:sp>
          <p:nvSpPr>
            <p:cNvPr id="6176" name="Rectangle 1049"/>
            <p:cNvSpPr>
              <a:spLocks noChangeArrowheads="1"/>
            </p:cNvSpPr>
            <p:nvPr/>
          </p:nvSpPr>
          <p:spPr bwMode="auto">
            <a:xfrm>
              <a:off x="768" y="3072"/>
              <a:ext cx="720" cy="384"/>
            </a:xfrm>
            <a:prstGeom prst="rect">
              <a:avLst/>
            </a:prstGeom>
            <a:solidFill>
              <a:srgbClr val="00CC66"/>
            </a:solidFill>
            <a:ln w="25400">
              <a:solidFill>
                <a:srgbClr val="00CC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pPr marL="342900" indent="-342900" algn="ctr">
                <a:spcBef>
                  <a:spcPct val="20000"/>
                </a:spcBef>
                <a:buClr>
                  <a:srgbClr val="FFCC00"/>
                </a:buClr>
                <a:buFont typeface="Wingdings" charset="0"/>
                <a:buNone/>
              </a:pPr>
              <a:r>
                <a:rPr lang="fr-FR" sz="2200">
                  <a:latin typeface="Humnst777 BT" charset="0"/>
                  <a:cs typeface="Arial" charset="0"/>
                </a:rPr>
                <a:t>GLT</a:t>
              </a:r>
            </a:p>
          </p:txBody>
        </p:sp>
      </p:grpSp>
      <p:grpSp>
        <p:nvGrpSpPr>
          <p:cNvPr id="6158" name="Group 1050"/>
          <p:cNvGrpSpPr>
            <a:grpSpLocks/>
          </p:cNvGrpSpPr>
          <p:nvPr/>
        </p:nvGrpSpPr>
        <p:grpSpPr bwMode="auto">
          <a:xfrm>
            <a:off x="58738" y="4092575"/>
            <a:ext cx="1503362" cy="654050"/>
            <a:chOff x="624" y="3024"/>
            <a:chExt cx="1056" cy="480"/>
          </a:xfrm>
        </p:grpSpPr>
        <p:sp>
          <p:nvSpPr>
            <p:cNvPr id="6173" name="AutoShape 1051"/>
            <p:cNvSpPr>
              <a:spLocks noChangeArrowheads="1"/>
            </p:cNvSpPr>
            <p:nvPr/>
          </p:nvSpPr>
          <p:spPr bwMode="auto">
            <a:xfrm>
              <a:off x="624" y="3024"/>
              <a:ext cx="1056" cy="480"/>
            </a:xfrm>
            <a:prstGeom prst="roundRect">
              <a:avLst>
                <a:gd name="adj" fmla="val 16667"/>
              </a:avLst>
            </a:prstGeom>
            <a:solidFill>
              <a:srgbClr val="00CC66"/>
            </a:solidFill>
            <a:ln w="9525">
              <a:solidFill>
                <a:srgbClr val="00CC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fr-FR">
                <a:latin typeface="Humnst777 BT" charset="0"/>
                <a:cs typeface="Arial" charset="0"/>
              </a:endParaRPr>
            </a:p>
          </p:txBody>
        </p:sp>
        <p:sp>
          <p:nvSpPr>
            <p:cNvPr id="6174" name="Rectangle 1052"/>
            <p:cNvSpPr>
              <a:spLocks noChangeArrowheads="1"/>
            </p:cNvSpPr>
            <p:nvPr/>
          </p:nvSpPr>
          <p:spPr bwMode="auto">
            <a:xfrm>
              <a:off x="768" y="3072"/>
              <a:ext cx="720" cy="384"/>
            </a:xfrm>
            <a:prstGeom prst="rect">
              <a:avLst/>
            </a:prstGeom>
            <a:solidFill>
              <a:srgbClr val="00CC66"/>
            </a:solidFill>
            <a:ln w="25400">
              <a:solidFill>
                <a:srgbClr val="00CC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pPr marL="342900" indent="-342900" algn="ctr">
                <a:spcBef>
                  <a:spcPct val="20000"/>
                </a:spcBef>
                <a:buClr>
                  <a:srgbClr val="FFCC00"/>
                </a:buClr>
                <a:buFont typeface="Wingdings" charset="0"/>
                <a:buNone/>
              </a:pPr>
              <a:r>
                <a:rPr lang="fr-FR" sz="2200">
                  <a:latin typeface="Humnst777 BT" charset="0"/>
                  <a:cs typeface="Arial" charset="0"/>
                </a:rPr>
                <a:t>GEA</a:t>
              </a:r>
            </a:p>
          </p:txBody>
        </p:sp>
      </p:grpSp>
      <p:sp>
        <p:nvSpPr>
          <p:cNvPr id="6159" name="Rectangle 1054"/>
          <p:cNvSpPr>
            <a:spLocks noChangeArrowheads="1"/>
          </p:cNvSpPr>
          <p:nvPr/>
        </p:nvSpPr>
        <p:spPr bwMode="auto">
          <a:xfrm>
            <a:off x="4635500" y="1222375"/>
            <a:ext cx="4508500" cy="522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marL="342900" indent="-342900">
              <a:spcBef>
                <a:spcPct val="20000"/>
              </a:spcBef>
              <a:buClr>
                <a:srgbClr val="FFCC00"/>
              </a:buClr>
              <a:buSzPct val="150000"/>
            </a:pPr>
            <a:r>
              <a:rPr lang="fr-FR" sz="2400" b="1">
                <a:solidFill>
                  <a:srgbClr val="FF66CC"/>
                </a:solidFill>
                <a:latin typeface="Humnst777 Blk BT" charset="0"/>
                <a:cs typeface="Arial" charset="0"/>
              </a:rPr>
              <a:t>7 Licences Professionnelles</a:t>
            </a:r>
          </a:p>
        </p:txBody>
      </p:sp>
      <p:sp>
        <p:nvSpPr>
          <p:cNvPr id="6160" name="AutoShape 1056"/>
          <p:cNvSpPr>
            <a:spLocks noChangeArrowheads="1"/>
          </p:cNvSpPr>
          <p:nvPr/>
        </p:nvSpPr>
        <p:spPr bwMode="auto">
          <a:xfrm>
            <a:off x="4522788" y="2797175"/>
            <a:ext cx="1441450" cy="649288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400">
                <a:latin typeface="Humnst777 BT" charset="0"/>
                <a:cs typeface="Arial" charset="0"/>
              </a:rPr>
              <a:t>Logistique</a:t>
            </a:r>
          </a:p>
          <a:p>
            <a:pPr algn="ctr"/>
            <a:r>
              <a:rPr lang="fr-FR" sz="2400">
                <a:latin typeface="Humnst777 BT" charset="0"/>
                <a:cs typeface="Arial" charset="0"/>
              </a:rPr>
              <a:t>Globale</a:t>
            </a:r>
            <a:endParaRPr lang="en-US" sz="2400">
              <a:latin typeface="Humnst777 BT" charset="0"/>
              <a:cs typeface="Arial" charset="0"/>
            </a:endParaRPr>
          </a:p>
        </p:txBody>
      </p:sp>
      <p:grpSp>
        <p:nvGrpSpPr>
          <p:cNvPr id="6161" name="Group 1068"/>
          <p:cNvGrpSpPr>
            <a:grpSpLocks/>
          </p:cNvGrpSpPr>
          <p:nvPr/>
        </p:nvGrpSpPr>
        <p:grpSpPr bwMode="auto">
          <a:xfrm>
            <a:off x="58738" y="4813300"/>
            <a:ext cx="1503362" cy="654050"/>
            <a:chOff x="624" y="3024"/>
            <a:chExt cx="1056" cy="480"/>
          </a:xfrm>
        </p:grpSpPr>
        <p:sp>
          <p:nvSpPr>
            <p:cNvPr id="6171" name="AutoShape 1069"/>
            <p:cNvSpPr>
              <a:spLocks noChangeArrowheads="1"/>
            </p:cNvSpPr>
            <p:nvPr/>
          </p:nvSpPr>
          <p:spPr bwMode="auto">
            <a:xfrm>
              <a:off x="624" y="3024"/>
              <a:ext cx="1056" cy="480"/>
            </a:xfrm>
            <a:prstGeom prst="roundRect">
              <a:avLst>
                <a:gd name="adj" fmla="val 16667"/>
              </a:avLst>
            </a:prstGeom>
            <a:solidFill>
              <a:srgbClr val="00CC66"/>
            </a:solidFill>
            <a:ln w="9525">
              <a:solidFill>
                <a:srgbClr val="00CC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fr-FR">
                <a:latin typeface="Humnst777 BT" charset="0"/>
                <a:cs typeface="Arial" charset="0"/>
              </a:endParaRPr>
            </a:p>
          </p:txBody>
        </p:sp>
        <p:sp>
          <p:nvSpPr>
            <p:cNvPr id="6172" name="Rectangle 1070"/>
            <p:cNvSpPr>
              <a:spLocks noChangeArrowheads="1"/>
            </p:cNvSpPr>
            <p:nvPr/>
          </p:nvSpPr>
          <p:spPr bwMode="auto">
            <a:xfrm>
              <a:off x="768" y="3072"/>
              <a:ext cx="720" cy="384"/>
            </a:xfrm>
            <a:prstGeom prst="rect">
              <a:avLst/>
            </a:prstGeom>
            <a:solidFill>
              <a:srgbClr val="00CC66"/>
            </a:solidFill>
            <a:ln w="25400">
              <a:solidFill>
                <a:srgbClr val="00CC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pPr marL="342900" indent="-342900" algn="ctr">
                <a:spcBef>
                  <a:spcPct val="20000"/>
                </a:spcBef>
                <a:buClr>
                  <a:srgbClr val="FFCC00"/>
                </a:buClr>
                <a:buFont typeface="Wingdings" charset="0"/>
                <a:buNone/>
              </a:pPr>
              <a:r>
                <a:rPr lang="fr-FR" sz="2200">
                  <a:latin typeface="Humnst777 BT" charset="0"/>
                  <a:cs typeface="Arial" charset="0"/>
                </a:rPr>
                <a:t>HSE</a:t>
              </a:r>
            </a:p>
          </p:txBody>
        </p:sp>
      </p:grpSp>
      <p:sp>
        <p:nvSpPr>
          <p:cNvPr id="6162" name="AutoShape 1075"/>
          <p:cNvSpPr>
            <a:spLocks noChangeArrowheads="1"/>
          </p:cNvSpPr>
          <p:nvPr/>
        </p:nvSpPr>
        <p:spPr bwMode="auto">
          <a:xfrm>
            <a:off x="6035675" y="4237038"/>
            <a:ext cx="1368425" cy="6477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400">
                <a:latin typeface="Humnst777 BT" charset="0"/>
                <a:cs typeface="Arial" charset="0"/>
              </a:rPr>
              <a:t>CGRH</a:t>
            </a:r>
            <a:endParaRPr lang="en-US" sz="2400">
              <a:latin typeface="Humnst777 BT" charset="0"/>
              <a:cs typeface="Arial" charset="0"/>
            </a:endParaRPr>
          </a:p>
        </p:txBody>
      </p:sp>
      <p:sp>
        <p:nvSpPr>
          <p:cNvPr id="6163" name="AutoShape 1076"/>
          <p:cNvSpPr>
            <a:spLocks noChangeArrowheads="1"/>
          </p:cNvSpPr>
          <p:nvPr/>
        </p:nvSpPr>
        <p:spPr bwMode="auto">
          <a:xfrm>
            <a:off x="4522788" y="4237038"/>
            <a:ext cx="1346200" cy="639762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400">
                <a:latin typeface="Humnst777 BT" charset="0"/>
                <a:cs typeface="Arial" charset="0"/>
              </a:rPr>
              <a:t>GOMFI</a:t>
            </a:r>
            <a:endParaRPr lang="en-US" sz="2400">
              <a:latin typeface="Humnst777 BT" charset="0"/>
              <a:cs typeface="Arial" charset="0"/>
            </a:endParaRPr>
          </a:p>
        </p:txBody>
      </p:sp>
      <p:sp>
        <p:nvSpPr>
          <p:cNvPr id="6164" name="AutoShape 1077"/>
          <p:cNvSpPr>
            <a:spLocks noChangeArrowheads="1"/>
          </p:cNvSpPr>
          <p:nvPr/>
        </p:nvSpPr>
        <p:spPr bwMode="auto">
          <a:xfrm>
            <a:off x="4522788" y="1931988"/>
            <a:ext cx="1439862" cy="720725"/>
          </a:xfrm>
          <a:prstGeom prst="roundRect">
            <a:avLst>
              <a:gd name="adj" fmla="val 16667"/>
            </a:avLst>
          </a:prstGeom>
          <a:solidFill>
            <a:srgbClr val="DF007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fr-FR" sz="2400" b="1">
                <a:solidFill>
                  <a:schemeClr val="bg1"/>
                </a:solidFill>
                <a:latin typeface="Humnst777 Blk BT" charset="0"/>
                <a:cs typeface="Arial" charset="0"/>
              </a:rPr>
              <a:t>CE.STAT</a:t>
            </a:r>
            <a:endParaRPr lang="en-US" sz="2400" b="1">
              <a:solidFill>
                <a:schemeClr val="bg1"/>
              </a:solidFill>
              <a:latin typeface="Humnst777 Blk BT" charset="0"/>
              <a:cs typeface="Arial" charset="0"/>
            </a:endParaRPr>
          </a:p>
        </p:txBody>
      </p:sp>
      <p:sp>
        <p:nvSpPr>
          <p:cNvPr id="6165" name="AutoShape 1081"/>
          <p:cNvSpPr>
            <a:spLocks noChangeArrowheads="1"/>
          </p:cNvSpPr>
          <p:nvPr/>
        </p:nvSpPr>
        <p:spPr bwMode="auto">
          <a:xfrm>
            <a:off x="4522788" y="3516313"/>
            <a:ext cx="1441450" cy="64135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400">
                <a:latin typeface="Humnst777 BT" charset="0"/>
                <a:cs typeface="Arial" charset="0"/>
              </a:rPr>
              <a:t>CPGR</a:t>
            </a:r>
            <a:endParaRPr lang="en-US" sz="2400">
              <a:latin typeface="Humnst777 BT" charset="0"/>
              <a:cs typeface="Arial" charset="0"/>
            </a:endParaRPr>
          </a:p>
        </p:txBody>
      </p:sp>
      <p:sp>
        <p:nvSpPr>
          <p:cNvPr id="6166" name="Oval 1089"/>
          <p:cNvSpPr>
            <a:spLocks noChangeArrowheads="1"/>
          </p:cNvSpPr>
          <p:nvPr/>
        </p:nvSpPr>
        <p:spPr bwMode="auto">
          <a:xfrm>
            <a:off x="1714500" y="3300413"/>
            <a:ext cx="2663825" cy="10795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00"/>
              </a:buClr>
              <a:buSzPct val="150000"/>
            </a:pPr>
            <a:r>
              <a:rPr lang="fr-FR" b="1">
                <a:latin typeface="Humnst777 Blk BT" charset="0"/>
                <a:cs typeface="Arial" charset="0"/>
              </a:rPr>
              <a:t>IUT Lumière</a:t>
            </a:r>
            <a:endParaRPr lang="fr-FR">
              <a:latin typeface="Humnst777 Blk BT" charset="0"/>
              <a:cs typeface="Arial" charset="0"/>
            </a:endParaRPr>
          </a:p>
        </p:txBody>
      </p:sp>
      <p:sp>
        <p:nvSpPr>
          <p:cNvPr id="6167" name="AutoShape 1090"/>
          <p:cNvSpPr>
            <a:spLocks noChangeArrowheads="1"/>
          </p:cNvSpPr>
          <p:nvPr/>
        </p:nvSpPr>
        <p:spPr bwMode="auto">
          <a:xfrm>
            <a:off x="7602538" y="3516313"/>
            <a:ext cx="1441450" cy="64135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400">
                <a:latin typeface="Humnst777 BT" charset="0"/>
                <a:cs typeface="Arial" charset="0"/>
              </a:rPr>
              <a:t>CPSI</a:t>
            </a:r>
            <a:endParaRPr lang="en-US" sz="2400">
              <a:latin typeface="Humnst777 BT" charset="0"/>
              <a:cs typeface="Arial" charset="0"/>
            </a:endParaRPr>
          </a:p>
        </p:txBody>
      </p:sp>
      <p:sp>
        <p:nvSpPr>
          <p:cNvPr id="6168" name="AutoShape 1091"/>
          <p:cNvSpPr>
            <a:spLocks noChangeArrowheads="1"/>
          </p:cNvSpPr>
          <p:nvPr/>
        </p:nvSpPr>
        <p:spPr bwMode="auto">
          <a:xfrm>
            <a:off x="6035675" y="3516313"/>
            <a:ext cx="1441450" cy="64135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400">
                <a:latin typeface="Humnst777 BT" charset="0"/>
                <a:cs typeface="Arial" charset="0"/>
              </a:rPr>
              <a:t>CPGST</a:t>
            </a:r>
            <a:endParaRPr lang="en-US" sz="2400">
              <a:latin typeface="Humnst777 BT" charset="0"/>
              <a:cs typeface="Arial" charset="0"/>
            </a:endParaRPr>
          </a:p>
        </p:txBody>
      </p:sp>
      <p:sp>
        <p:nvSpPr>
          <p:cNvPr id="6169" name="Text Box 8"/>
          <p:cNvSpPr txBox="1">
            <a:spLocks noChangeArrowheads="1"/>
          </p:cNvSpPr>
          <p:nvPr/>
        </p:nvSpPr>
        <p:spPr bwMode="auto">
          <a:xfrm>
            <a:off x="179388" y="6453188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/>
              <a:t>14/10/2013</a:t>
            </a:r>
          </a:p>
        </p:txBody>
      </p:sp>
      <p:sp>
        <p:nvSpPr>
          <p:cNvPr id="6170" name="Text Box 9"/>
          <p:cNvSpPr txBox="1">
            <a:spLocks noChangeArrowheads="1"/>
          </p:cNvSpPr>
          <p:nvPr/>
        </p:nvSpPr>
        <p:spPr bwMode="auto">
          <a:xfrm>
            <a:off x="1331913" y="6465888"/>
            <a:ext cx="3240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>
                <a:latin typeface="Humnst777 BT" charset="0"/>
              </a:rPr>
              <a:t>Partenariat Entreprises STID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636588"/>
            <a:ext cx="8280400" cy="576262"/>
          </a:xfrm>
        </p:spPr>
        <p:txBody>
          <a:bodyPr/>
          <a:lstStyle/>
          <a:p>
            <a:pPr eaLnBrk="1" hangingPunct="1"/>
            <a:r>
              <a:rPr lang="fr-FR" sz="2800" b="1">
                <a:solidFill>
                  <a:srgbClr val="DF0078"/>
                </a:solidFill>
                <a:latin typeface="Arial" charset="0"/>
              </a:rPr>
              <a:t>12 départements STID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0" y="6083300"/>
            <a:ext cx="9144000" cy="765175"/>
          </a:xfrm>
          <a:prstGeom prst="rect">
            <a:avLst/>
          </a:prstGeom>
          <a:solidFill>
            <a:srgbClr val="DF007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72" name="Line 6"/>
          <p:cNvSpPr>
            <a:spLocks noChangeShapeType="1"/>
          </p:cNvSpPr>
          <p:nvPr/>
        </p:nvSpPr>
        <p:spPr bwMode="auto">
          <a:xfrm>
            <a:off x="2124075" y="2603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73" name="Line 7"/>
          <p:cNvSpPr>
            <a:spLocks noChangeShapeType="1"/>
          </p:cNvSpPr>
          <p:nvPr/>
        </p:nvSpPr>
        <p:spPr bwMode="auto">
          <a:xfrm>
            <a:off x="1258888" y="6453188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74" name="Text Box 12"/>
          <p:cNvSpPr txBox="1">
            <a:spLocks noChangeArrowheads="1"/>
          </p:cNvSpPr>
          <p:nvPr/>
        </p:nvSpPr>
        <p:spPr bwMode="auto">
          <a:xfrm>
            <a:off x="-252413" y="115888"/>
            <a:ext cx="3059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4000">
                <a:latin typeface="Humnst777 Blk BT" charset="0"/>
              </a:rPr>
              <a:t>STID</a:t>
            </a:r>
          </a:p>
        </p:txBody>
      </p:sp>
      <p:sp>
        <p:nvSpPr>
          <p:cNvPr id="7175" name="Text Box 13"/>
          <p:cNvSpPr txBox="1">
            <a:spLocks noChangeArrowheads="1"/>
          </p:cNvSpPr>
          <p:nvPr/>
        </p:nvSpPr>
        <p:spPr bwMode="auto">
          <a:xfrm>
            <a:off x="2124075" y="333375"/>
            <a:ext cx="5761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>
                <a:solidFill>
                  <a:schemeClr val="bg2"/>
                </a:solidFill>
                <a:latin typeface="Humnst777 Cn BT" charset="0"/>
              </a:rPr>
              <a:t>STATISTIQUE ET INFORMATIQUE DECISIONNELLE</a:t>
            </a:r>
          </a:p>
        </p:txBody>
      </p:sp>
      <p:pic>
        <p:nvPicPr>
          <p:cNvPr id="7176" name="Picture 14" descr="logo_IUT_STID copi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3513"/>
            <a:ext cx="12255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179388" y="6453188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/>
              <a:t>14/10/2013</a:t>
            </a:r>
          </a:p>
        </p:txBody>
      </p:sp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1331913" y="6465888"/>
            <a:ext cx="3240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>
                <a:latin typeface="Humnst777 BT" charset="0"/>
              </a:rPr>
              <a:t>Partenariat Entreprises STID</a:t>
            </a:r>
          </a:p>
        </p:txBody>
      </p:sp>
      <p:grpSp>
        <p:nvGrpSpPr>
          <p:cNvPr id="7179" name="Group 3"/>
          <p:cNvGrpSpPr>
            <a:grpSpLocks/>
          </p:cNvGrpSpPr>
          <p:nvPr/>
        </p:nvGrpSpPr>
        <p:grpSpPr bwMode="auto">
          <a:xfrm>
            <a:off x="1497013" y="1212850"/>
            <a:ext cx="6602412" cy="5267325"/>
            <a:chOff x="938" y="1013"/>
            <a:chExt cx="4159" cy="3503"/>
          </a:xfrm>
        </p:grpSpPr>
        <p:sp>
          <p:nvSpPr>
            <p:cNvPr id="7215" name="Freeform 4"/>
            <p:cNvSpPr>
              <a:spLocks/>
            </p:cNvSpPr>
            <p:nvPr/>
          </p:nvSpPr>
          <p:spPr bwMode="auto">
            <a:xfrm>
              <a:off x="2692" y="3268"/>
              <a:ext cx="938" cy="948"/>
            </a:xfrm>
            <a:custGeom>
              <a:avLst/>
              <a:gdLst>
                <a:gd name="T0" fmla="*/ 288 w 938"/>
                <a:gd name="T1" fmla="*/ 529 h 948"/>
                <a:gd name="T2" fmla="*/ 294 w 938"/>
                <a:gd name="T3" fmla="*/ 481 h 948"/>
                <a:gd name="T4" fmla="*/ 355 w 938"/>
                <a:gd name="T5" fmla="*/ 476 h 948"/>
                <a:gd name="T6" fmla="*/ 410 w 938"/>
                <a:gd name="T7" fmla="*/ 414 h 948"/>
                <a:gd name="T8" fmla="*/ 488 w 938"/>
                <a:gd name="T9" fmla="*/ 385 h 948"/>
                <a:gd name="T10" fmla="*/ 518 w 938"/>
                <a:gd name="T11" fmla="*/ 347 h 948"/>
                <a:gd name="T12" fmla="*/ 477 w 938"/>
                <a:gd name="T13" fmla="*/ 315 h 948"/>
                <a:gd name="T14" fmla="*/ 496 w 938"/>
                <a:gd name="T15" fmla="*/ 285 h 948"/>
                <a:gd name="T16" fmla="*/ 456 w 938"/>
                <a:gd name="T17" fmla="*/ 265 h 948"/>
                <a:gd name="T18" fmla="*/ 427 w 938"/>
                <a:gd name="T19" fmla="*/ 190 h 948"/>
                <a:gd name="T20" fmla="*/ 412 w 938"/>
                <a:gd name="T21" fmla="*/ 148 h 948"/>
                <a:gd name="T22" fmla="*/ 393 w 938"/>
                <a:gd name="T23" fmla="*/ 88 h 948"/>
                <a:gd name="T24" fmla="*/ 425 w 938"/>
                <a:gd name="T25" fmla="*/ 25 h 948"/>
                <a:gd name="T26" fmla="*/ 459 w 938"/>
                <a:gd name="T27" fmla="*/ 6 h 948"/>
                <a:gd name="T28" fmla="*/ 505 w 938"/>
                <a:gd name="T29" fmla="*/ 0 h 948"/>
                <a:gd name="T30" fmla="*/ 524 w 938"/>
                <a:gd name="T31" fmla="*/ 46 h 948"/>
                <a:gd name="T32" fmla="*/ 562 w 938"/>
                <a:gd name="T33" fmla="*/ 30 h 948"/>
                <a:gd name="T34" fmla="*/ 600 w 938"/>
                <a:gd name="T35" fmla="*/ 40 h 948"/>
                <a:gd name="T36" fmla="*/ 648 w 938"/>
                <a:gd name="T37" fmla="*/ 91 h 948"/>
                <a:gd name="T38" fmla="*/ 674 w 938"/>
                <a:gd name="T39" fmla="*/ 151 h 948"/>
                <a:gd name="T40" fmla="*/ 699 w 938"/>
                <a:gd name="T41" fmla="*/ 228 h 948"/>
                <a:gd name="T42" fmla="*/ 758 w 938"/>
                <a:gd name="T43" fmla="*/ 243 h 948"/>
                <a:gd name="T44" fmla="*/ 796 w 938"/>
                <a:gd name="T45" fmla="*/ 223 h 948"/>
                <a:gd name="T46" fmla="*/ 851 w 938"/>
                <a:gd name="T47" fmla="*/ 230 h 948"/>
                <a:gd name="T48" fmla="*/ 891 w 938"/>
                <a:gd name="T49" fmla="*/ 260 h 948"/>
                <a:gd name="T50" fmla="*/ 914 w 938"/>
                <a:gd name="T51" fmla="*/ 303 h 948"/>
                <a:gd name="T52" fmla="*/ 914 w 938"/>
                <a:gd name="T53" fmla="*/ 369 h 948"/>
                <a:gd name="T54" fmla="*/ 878 w 938"/>
                <a:gd name="T55" fmla="*/ 435 h 948"/>
                <a:gd name="T56" fmla="*/ 834 w 938"/>
                <a:gd name="T57" fmla="*/ 442 h 948"/>
                <a:gd name="T58" fmla="*/ 817 w 938"/>
                <a:gd name="T59" fmla="*/ 484 h 948"/>
                <a:gd name="T60" fmla="*/ 762 w 938"/>
                <a:gd name="T61" fmla="*/ 539 h 948"/>
                <a:gd name="T62" fmla="*/ 726 w 938"/>
                <a:gd name="T63" fmla="*/ 522 h 948"/>
                <a:gd name="T64" fmla="*/ 684 w 938"/>
                <a:gd name="T65" fmla="*/ 511 h 948"/>
                <a:gd name="T66" fmla="*/ 604 w 938"/>
                <a:gd name="T67" fmla="*/ 566 h 948"/>
                <a:gd name="T68" fmla="*/ 520 w 938"/>
                <a:gd name="T69" fmla="*/ 606 h 948"/>
                <a:gd name="T70" fmla="*/ 435 w 938"/>
                <a:gd name="T71" fmla="*/ 659 h 948"/>
                <a:gd name="T72" fmla="*/ 402 w 938"/>
                <a:gd name="T73" fmla="*/ 684 h 948"/>
                <a:gd name="T74" fmla="*/ 399 w 938"/>
                <a:gd name="T75" fmla="*/ 719 h 948"/>
                <a:gd name="T76" fmla="*/ 408 w 938"/>
                <a:gd name="T77" fmla="*/ 779 h 948"/>
                <a:gd name="T78" fmla="*/ 429 w 938"/>
                <a:gd name="T79" fmla="*/ 885 h 948"/>
                <a:gd name="T80" fmla="*/ 414 w 938"/>
                <a:gd name="T81" fmla="*/ 918 h 948"/>
                <a:gd name="T82" fmla="*/ 368 w 938"/>
                <a:gd name="T83" fmla="*/ 910 h 948"/>
                <a:gd name="T84" fmla="*/ 294 w 938"/>
                <a:gd name="T85" fmla="*/ 925 h 948"/>
                <a:gd name="T86" fmla="*/ 254 w 938"/>
                <a:gd name="T87" fmla="*/ 940 h 948"/>
                <a:gd name="T88" fmla="*/ 210 w 938"/>
                <a:gd name="T89" fmla="*/ 931 h 948"/>
                <a:gd name="T90" fmla="*/ 159 w 938"/>
                <a:gd name="T91" fmla="*/ 923 h 948"/>
                <a:gd name="T92" fmla="*/ 87 w 938"/>
                <a:gd name="T93" fmla="*/ 938 h 948"/>
                <a:gd name="T94" fmla="*/ 62 w 938"/>
                <a:gd name="T95" fmla="*/ 920 h 948"/>
                <a:gd name="T96" fmla="*/ 13 w 938"/>
                <a:gd name="T97" fmla="*/ 898 h 948"/>
                <a:gd name="T98" fmla="*/ 17 w 938"/>
                <a:gd name="T99" fmla="*/ 861 h 948"/>
                <a:gd name="T100" fmla="*/ 77 w 938"/>
                <a:gd name="T101" fmla="*/ 851 h 948"/>
                <a:gd name="T102" fmla="*/ 131 w 938"/>
                <a:gd name="T103" fmla="*/ 826 h 948"/>
                <a:gd name="T104" fmla="*/ 62 w 938"/>
                <a:gd name="T105" fmla="*/ 808 h 948"/>
                <a:gd name="T106" fmla="*/ 83 w 938"/>
                <a:gd name="T107" fmla="*/ 754 h 948"/>
                <a:gd name="T108" fmla="*/ 66 w 938"/>
                <a:gd name="T109" fmla="*/ 671 h 948"/>
                <a:gd name="T110" fmla="*/ 7 w 938"/>
                <a:gd name="T111" fmla="*/ 651 h 948"/>
                <a:gd name="T112" fmla="*/ 3 w 938"/>
                <a:gd name="T113" fmla="*/ 599 h 948"/>
                <a:gd name="T114" fmla="*/ 41 w 938"/>
                <a:gd name="T115" fmla="*/ 557 h 948"/>
                <a:gd name="T116" fmla="*/ 95 w 938"/>
                <a:gd name="T117" fmla="*/ 559 h 948"/>
                <a:gd name="T118" fmla="*/ 153 w 938"/>
                <a:gd name="T119" fmla="*/ 576 h 948"/>
                <a:gd name="T120" fmla="*/ 199 w 938"/>
                <a:gd name="T121" fmla="*/ 564 h 948"/>
                <a:gd name="T122" fmla="*/ 266 w 938"/>
                <a:gd name="T123" fmla="*/ 561 h 9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938" h="948">
                  <a:moveTo>
                    <a:pt x="266" y="561"/>
                  </a:moveTo>
                  <a:lnTo>
                    <a:pt x="290" y="542"/>
                  </a:lnTo>
                  <a:lnTo>
                    <a:pt x="288" y="529"/>
                  </a:lnTo>
                  <a:lnTo>
                    <a:pt x="277" y="492"/>
                  </a:lnTo>
                  <a:lnTo>
                    <a:pt x="283" y="484"/>
                  </a:lnTo>
                  <a:lnTo>
                    <a:pt x="294" y="481"/>
                  </a:lnTo>
                  <a:lnTo>
                    <a:pt x="305" y="484"/>
                  </a:lnTo>
                  <a:lnTo>
                    <a:pt x="317" y="491"/>
                  </a:lnTo>
                  <a:lnTo>
                    <a:pt x="355" y="476"/>
                  </a:lnTo>
                  <a:lnTo>
                    <a:pt x="370" y="462"/>
                  </a:lnTo>
                  <a:lnTo>
                    <a:pt x="402" y="462"/>
                  </a:lnTo>
                  <a:lnTo>
                    <a:pt x="410" y="414"/>
                  </a:lnTo>
                  <a:lnTo>
                    <a:pt x="454" y="422"/>
                  </a:lnTo>
                  <a:lnTo>
                    <a:pt x="469" y="387"/>
                  </a:lnTo>
                  <a:lnTo>
                    <a:pt x="488" y="385"/>
                  </a:lnTo>
                  <a:lnTo>
                    <a:pt x="494" y="375"/>
                  </a:lnTo>
                  <a:lnTo>
                    <a:pt x="509" y="355"/>
                  </a:lnTo>
                  <a:lnTo>
                    <a:pt x="518" y="347"/>
                  </a:lnTo>
                  <a:lnTo>
                    <a:pt x="513" y="335"/>
                  </a:lnTo>
                  <a:lnTo>
                    <a:pt x="477" y="322"/>
                  </a:lnTo>
                  <a:lnTo>
                    <a:pt x="477" y="315"/>
                  </a:lnTo>
                  <a:lnTo>
                    <a:pt x="482" y="305"/>
                  </a:lnTo>
                  <a:lnTo>
                    <a:pt x="490" y="295"/>
                  </a:lnTo>
                  <a:lnTo>
                    <a:pt x="496" y="285"/>
                  </a:lnTo>
                  <a:lnTo>
                    <a:pt x="490" y="280"/>
                  </a:lnTo>
                  <a:lnTo>
                    <a:pt x="463" y="278"/>
                  </a:lnTo>
                  <a:lnTo>
                    <a:pt x="456" y="265"/>
                  </a:lnTo>
                  <a:lnTo>
                    <a:pt x="427" y="252"/>
                  </a:lnTo>
                  <a:lnTo>
                    <a:pt x="431" y="198"/>
                  </a:lnTo>
                  <a:lnTo>
                    <a:pt x="427" y="190"/>
                  </a:lnTo>
                  <a:lnTo>
                    <a:pt x="420" y="180"/>
                  </a:lnTo>
                  <a:lnTo>
                    <a:pt x="410" y="167"/>
                  </a:lnTo>
                  <a:lnTo>
                    <a:pt x="412" y="148"/>
                  </a:lnTo>
                  <a:lnTo>
                    <a:pt x="391" y="128"/>
                  </a:lnTo>
                  <a:lnTo>
                    <a:pt x="383" y="113"/>
                  </a:lnTo>
                  <a:lnTo>
                    <a:pt x="393" y="88"/>
                  </a:lnTo>
                  <a:lnTo>
                    <a:pt x="402" y="61"/>
                  </a:lnTo>
                  <a:lnTo>
                    <a:pt x="408" y="43"/>
                  </a:lnTo>
                  <a:lnTo>
                    <a:pt x="425" y="25"/>
                  </a:lnTo>
                  <a:lnTo>
                    <a:pt x="444" y="31"/>
                  </a:lnTo>
                  <a:lnTo>
                    <a:pt x="459" y="23"/>
                  </a:lnTo>
                  <a:lnTo>
                    <a:pt x="459" y="6"/>
                  </a:lnTo>
                  <a:lnTo>
                    <a:pt x="477" y="6"/>
                  </a:lnTo>
                  <a:lnTo>
                    <a:pt x="490" y="0"/>
                  </a:lnTo>
                  <a:lnTo>
                    <a:pt x="505" y="0"/>
                  </a:lnTo>
                  <a:lnTo>
                    <a:pt x="505" y="11"/>
                  </a:lnTo>
                  <a:lnTo>
                    <a:pt x="518" y="36"/>
                  </a:lnTo>
                  <a:lnTo>
                    <a:pt x="524" y="46"/>
                  </a:lnTo>
                  <a:lnTo>
                    <a:pt x="543" y="48"/>
                  </a:lnTo>
                  <a:lnTo>
                    <a:pt x="556" y="40"/>
                  </a:lnTo>
                  <a:lnTo>
                    <a:pt x="562" y="30"/>
                  </a:lnTo>
                  <a:lnTo>
                    <a:pt x="575" y="28"/>
                  </a:lnTo>
                  <a:lnTo>
                    <a:pt x="581" y="38"/>
                  </a:lnTo>
                  <a:lnTo>
                    <a:pt x="600" y="40"/>
                  </a:lnTo>
                  <a:lnTo>
                    <a:pt x="610" y="55"/>
                  </a:lnTo>
                  <a:lnTo>
                    <a:pt x="651" y="73"/>
                  </a:lnTo>
                  <a:lnTo>
                    <a:pt x="648" y="91"/>
                  </a:lnTo>
                  <a:lnTo>
                    <a:pt x="651" y="120"/>
                  </a:lnTo>
                  <a:lnTo>
                    <a:pt x="663" y="133"/>
                  </a:lnTo>
                  <a:lnTo>
                    <a:pt x="674" y="151"/>
                  </a:lnTo>
                  <a:lnTo>
                    <a:pt x="680" y="177"/>
                  </a:lnTo>
                  <a:lnTo>
                    <a:pt x="699" y="197"/>
                  </a:lnTo>
                  <a:lnTo>
                    <a:pt x="699" y="228"/>
                  </a:lnTo>
                  <a:lnTo>
                    <a:pt x="714" y="223"/>
                  </a:lnTo>
                  <a:lnTo>
                    <a:pt x="731" y="228"/>
                  </a:lnTo>
                  <a:lnTo>
                    <a:pt x="758" y="243"/>
                  </a:lnTo>
                  <a:lnTo>
                    <a:pt x="777" y="227"/>
                  </a:lnTo>
                  <a:lnTo>
                    <a:pt x="784" y="222"/>
                  </a:lnTo>
                  <a:lnTo>
                    <a:pt x="796" y="223"/>
                  </a:lnTo>
                  <a:lnTo>
                    <a:pt x="809" y="237"/>
                  </a:lnTo>
                  <a:lnTo>
                    <a:pt x="830" y="223"/>
                  </a:lnTo>
                  <a:lnTo>
                    <a:pt x="851" y="230"/>
                  </a:lnTo>
                  <a:lnTo>
                    <a:pt x="878" y="238"/>
                  </a:lnTo>
                  <a:lnTo>
                    <a:pt x="878" y="248"/>
                  </a:lnTo>
                  <a:lnTo>
                    <a:pt x="891" y="260"/>
                  </a:lnTo>
                  <a:lnTo>
                    <a:pt x="897" y="275"/>
                  </a:lnTo>
                  <a:lnTo>
                    <a:pt x="895" y="298"/>
                  </a:lnTo>
                  <a:lnTo>
                    <a:pt x="914" y="303"/>
                  </a:lnTo>
                  <a:lnTo>
                    <a:pt x="937" y="337"/>
                  </a:lnTo>
                  <a:lnTo>
                    <a:pt x="921" y="350"/>
                  </a:lnTo>
                  <a:lnTo>
                    <a:pt x="914" y="369"/>
                  </a:lnTo>
                  <a:lnTo>
                    <a:pt x="883" y="392"/>
                  </a:lnTo>
                  <a:lnTo>
                    <a:pt x="883" y="414"/>
                  </a:lnTo>
                  <a:lnTo>
                    <a:pt x="878" y="435"/>
                  </a:lnTo>
                  <a:lnTo>
                    <a:pt x="862" y="447"/>
                  </a:lnTo>
                  <a:lnTo>
                    <a:pt x="851" y="442"/>
                  </a:lnTo>
                  <a:lnTo>
                    <a:pt x="834" y="442"/>
                  </a:lnTo>
                  <a:lnTo>
                    <a:pt x="822" y="450"/>
                  </a:lnTo>
                  <a:lnTo>
                    <a:pt x="817" y="465"/>
                  </a:lnTo>
                  <a:lnTo>
                    <a:pt x="817" y="484"/>
                  </a:lnTo>
                  <a:lnTo>
                    <a:pt x="794" y="497"/>
                  </a:lnTo>
                  <a:lnTo>
                    <a:pt x="773" y="517"/>
                  </a:lnTo>
                  <a:lnTo>
                    <a:pt x="762" y="539"/>
                  </a:lnTo>
                  <a:lnTo>
                    <a:pt x="743" y="539"/>
                  </a:lnTo>
                  <a:lnTo>
                    <a:pt x="729" y="531"/>
                  </a:lnTo>
                  <a:lnTo>
                    <a:pt x="726" y="522"/>
                  </a:lnTo>
                  <a:lnTo>
                    <a:pt x="727" y="514"/>
                  </a:lnTo>
                  <a:lnTo>
                    <a:pt x="714" y="507"/>
                  </a:lnTo>
                  <a:lnTo>
                    <a:pt x="684" y="511"/>
                  </a:lnTo>
                  <a:lnTo>
                    <a:pt x="627" y="552"/>
                  </a:lnTo>
                  <a:lnTo>
                    <a:pt x="613" y="557"/>
                  </a:lnTo>
                  <a:lnTo>
                    <a:pt x="604" y="566"/>
                  </a:lnTo>
                  <a:lnTo>
                    <a:pt x="577" y="576"/>
                  </a:lnTo>
                  <a:lnTo>
                    <a:pt x="549" y="612"/>
                  </a:lnTo>
                  <a:lnTo>
                    <a:pt x="520" y="606"/>
                  </a:lnTo>
                  <a:lnTo>
                    <a:pt x="507" y="604"/>
                  </a:lnTo>
                  <a:lnTo>
                    <a:pt x="467" y="631"/>
                  </a:lnTo>
                  <a:lnTo>
                    <a:pt x="435" y="659"/>
                  </a:lnTo>
                  <a:lnTo>
                    <a:pt x="423" y="679"/>
                  </a:lnTo>
                  <a:lnTo>
                    <a:pt x="406" y="674"/>
                  </a:lnTo>
                  <a:lnTo>
                    <a:pt x="402" y="684"/>
                  </a:lnTo>
                  <a:lnTo>
                    <a:pt x="414" y="689"/>
                  </a:lnTo>
                  <a:lnTo>
                    <a:pt x="406" y="724"/>
                  </a:lnTo>
                  <a:lnTo>
                    <a:pt x="399" y="719"/>
                  </a:lnTo>
                  <a:lnTo>
                    <a:pt x="391" y="726"/>
                  </a:lnTo>
                  <a:lnTo>
                    <a:pt x="408" y="741"/>
                  </a:lnTo>
                  <a:lnTo>
                    <a:pt x="408" y="779"/>
                  </a:lnTo>
                  <a:lnTo>
                    <a:pt x="402" y="820"/>
                  </a:lnTo>
                  <a:lnTo>
                    <a:pt x="412" y="880"/>
                  </a:lnTo>
                  <a:lnTo>
                    <a:pt x="429" y="885"/>
                  </a:lnTo>
                  <a:lnTo>
                    <a:pt x="431" y="896"/>
                  </a:lnTo>
                  <a:lnTo>
                    <a:pt x="440" y="910"/>
                  </a:lnTo>
                  <a:lnTo>
                    <a:pt x="414" y="918"/>
                  </a:lnTo>
                  <a:lnTo>
                    <a:pt x="399" y="905"/>
                  </a:lnTo>
                  <a:lnTo>
                    <a:pt x="378" y="901"/>
                  </a:lnTo>
                  <a:lnTo>
                    <a:pt x="368" y="910"/>
                  </a:lnTo>
                  <a:lnTo>
                    <a:pt x="349" y="910"/>
                  </a:lnTo>
                  <a:lnTo>
                    <a:pt x="334" y="923"/>
                  </a:lnTo>
                  <a:lnTo>
                    <a:pt x="294" y="925"/>
                  </a:lnTo>
                  <a:lnTo>
                    <a:pt x="283" y="943"/>
                  </a:lnTo>
                  <a:lnTo>
                    <a:pt x="275" y="947"/>
                  </a:lnTo>
                  <a:lnTo>
                    <a:pt x="254" y="940"/>
                  </a:lnTo>
                  <a:lnTo>
                    <a:pt x="231" y="941"/>
                  </a:lnTo>
                  <a:lnTo>
                    <a:pt x="222" y="933"/>
                  </a:lnTo>
                  <a:lnTo>
                    <a:pt x="210" y="931"/>
                  </a:lnTo>
                  <a:lnTo>
                    <a:pt x="190" y="926"/>
                  </a:lnTo>
                  <a:lnTo>
                    <a:pt x="171" y="916"/>
                  </a:lnTo>
                  <a:lnTo>
                    <a:pt x="159" y="923"/>
                  </a:lnTo>
                  <a:lnTo>
                    <a:pt x="127" y="923"/>
                  </a:lnTo>
                  <a:lnTo>
                    <a:pt x="100" y="938"/>
                  </a:lnTo>
                  <a:lnTo>
                    <a:pt x="87" y="938"/>
                  </a:lnTo>
                  <a:lnTo>
                    <a:pt x="79" y="933"/>
                  </a:lnTo>
                  <a:lnTo>
                    <a:pt x="72" y="923"/>
                  </a:lnTo>
                  <a:lnTo>
                    <a:pt x="62" y="920"/>
                  </a:lnTo>
                  <a:lnTo>
                    <a:pt x="58" y="910"/>
                  </a:lnTo>
                  <a:lnTo>
                    <a:pt x="32" y="896"/>
                  </a:lnTo>
                  <a:lnTo>
                    <a:pt x="13" y="898"/>
                  </a:lnTo>
                  <a:lnTo>
                    <a:pt x="0" y="891"/>
                  </a:lnTo>
                  <a:lnTo>
                    <a:pt x="5" y="863"/>
                  </a:lnTo>
                  <a:lnTo>
                    <a:pt x="17" y="861"/>
                  </a:lnTo>
                  <a:lnTo>
                    <a:pt x="43" y="868"/>
                  </a:lnTo>
                  <a:lnTo>
                    <a:pt x="53" y="863"/>
                  </a:lnTo>
                  <a:lnTo>
                    <a:pt x="77" y="851"/>
                  </a:lnTo>
                  <a:lnTo>
                    <a:pt x="104" y="841"/>
                  </a:lnTo>
                  <a:lnTo>
                    <a:pt x="129" y="838"/>
                  </a:lnTo>
                  <a:lnTo>
                    <a:pt x="131" y="826"/>
                  </a:lnTo>
                  <a:lnTo>
                    <a:pt x="114" y="811"/>
                  </a:lnTo>
                  <a:lnTo>
                    <a:pt x="77" y="815"/>
                  </a:lnTo>
                  <a:lnTo>
                    <a:pt x="62" y="808"/>
                  </a:lnTo>
                  <a:lnTo>
                    <a:pt x="51" y="778"/>
                  </a:lnTo>
                  <a:lnTo>
                    <a:pt x="77" y="764"/>
                  </a:lnTo>
                  <a:lnTo>
                    <a:pt x="83" y="754"/>
                  </a:lnTo>
                  <a:lnTo>
                    <a:pt x="68" y="738"/>
                  </a:lnTo>
                  <a:lnTo>
                    <a:pt x="87" y="718"/>
                  </a:lnTo>
                  <a:lnTo>
                    <a:pt x="66" y="671"/>
                  </a:lnTo>
                  <a:lnTo>
                    <a:pt x="45" y="669"/>
                  </a:lnTo>
                  <a:lnTo>
                    <a:pt x="20" y="661"/>
                  </a:lnTo>
                  <a:lnTo>
                    <a:pt x="7" y="651"/>
                  </a:lnTo>
                  <a:lnTo>
                    <a:pt x="0" y="634"/>
                  </a:lnTo>
                  <a:lnTo>
                    <a:pt x="0" y="611"/>
                  </a:lnTo>
                  <a:lnTo>
                    <a:pt x="3" y="599"/>
                  </a:lnTo>
                  <a:lnTo>
                    <a:pt x="26" y="591"/>
                  </a:lnTo>
                  <a:lnTo>
                    <a:pt x="32" y="569"/>
                  </a:lnTo>
                  <a:lnTo>
                    <a:pt x="41" y="557"/>
                  </a:lnTo>
                  <a:lnTo>
                    <a:pt x="62" y="569"/>
                  </a:lnTo>
                  <a:lnTo>
                    <a:pt x="70" y="559"/>
                  </a:lnTo>
                  <a:lnTo>
                    <a:pt x="95" y="559"/>
                  </a:lnTo>
                  <a:lnTo>
                    <a:pt x="104" y="571"/>
                  </a:lnTo>
                  <a:lnTo>
                    <a:pt x="131" y="571"/>
                  </a:lnTo>
                  <a:lnTo>
                    <a:pt x="153" y="576"/>
                  </a:lnTo>
                  <a:lnTo>
                    <a:pt x="159" y="561"/>
                  </a:lnTo>
                  <a:lnTo>
                    <a:pt x="169" y="554"/>
                  </a:lnTo>
                  <a:lnTo>
                    <a:pt x="199" y="564"/>
                  </a:lnTo>
                  <a:lnTo>
                    <a:pt x="229" y="559"/>
                  </a:lnTo>
                  <a:lnTo>
                    <a:pt x="250" y="561"/>
                  </a:lnTo>
                  <a:lnTo>
                    <a:pt x="266" y="561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16" name="Freeform 5"/>
            <p:cNvSpPr>
              <a:spLocks/>
            </p:cNvSpPr>
            <p:nvPr/>
          </p:nvSpPr>
          <p:spPr bwMode="auto">
            <a:xfrm>
              <a:off x="3453" y="3180"/>
              <a:ext cx="1032" cy="772"/>
            </a:xfrm>
            <a:custGeom>
              <a:avLst/>
              <a:gdLst>
                <a:gd name="T0" fmla="*/ 855 w 1032"/>
                <a:gd name="T1" fmla="*/ 326 h 772"/>
                <a:gd name="T2" fmla="*/ 903 w 1032"/>
                <a:gd name="T3" fmla="*/ 343 h 772"/>
                <a:gd name="T4" fmla="*/ 996 w 1032"/>
                <a:gd name="T5" fmla="*/ 326 h 772"/>
                <a:gd name="T6" fmla="*/ 1031 w 1032"/>
                <a:gd name="T7" fmla="*/ 373 h 772"/>
                <a:gd name="T8" fmla="*/ 1000 w 1032"/>
                <a:gd name="T9" fmla="*/ 403 h 772"/>
                <a:gd name="T10" fmla="*/ 972 w 1032"/>
                <a:gd name="T11" fmla="*/ 459 h 772"/>
                <a:gd name="T12" fmla="*/ 924 w 1032"/>
                <a:gd name="T13" fmla="*/ 516 h 772"/>
                <a:gd name="T14" fmla="*/ 892 w 1032"/>
                <a:gd name="T15" fmla="*/ 526 h 772"/>
                <a:gd name="T16" fmla="*/ 850 w 1032"/>
                <a:gd name="T17" fmla="*/ 564 h 772"/>
                <a:gd name="T18" fmla="*/ 806 w 1032"/>
                <a:gd name="T19" fmla="*/ 605 h 772"/>
                <a:gd name="T20" fmla="*/ 741 w 1032"/>
                <a:gd name="T21" fmla="*/ 648 h 772"/>
                <a:gd name="T22" fmla="*/ 724 w 1032"/>
                <a:gd name="T23" fmla="*/ 705 h 772"/>
                <a:gd name="T24" fmla="*/ 688 w 1032"/>
                <a:gd name="T25" fmla="*/ 719 h 772"/>
                <a:gd name="T26" fmla="*/ 616 w 1032"/>
                <a:gd name="T27" fmla="*/ 735 h 772"/>
                <a:gd name="T28" fmla="*/ 564 w 1032"/>
                <a:gd name="T29" fmla="*/ 771 h 772"/>
                <a:gd name="T30" fmla="*/ 538 w 1032"/>
                <a:gd name="T31" fmla="*/ 754 h 772"/>
                <a:gd name="T32" fmla="*/ 502 w 1032"/>
                <a:gd name="T33" fmla="*/ 744 h 772"/>
                <a:gd name="T34" fmla="*/ 439 w 1032"/>
                <a:gd name="T35" fmla="*/ 730 h 772"/>
                <a:gd name="T36" fmla="*/ 388 w 1032"/>
                <a:gd name="T37" fmla="*/ 710 h 772"/>
                <a:gd name="T38" fmla="*/ 348 w 1032"/>
                <a:gd name="T39" fmla="*/ 708 h 772"/>
                <a:gd name="T40" fmla="*/ 327 w 1032"/>
                <a:gd name="T41" fmla="*/ 680 h 772"/>
                <a:gd name="T42" fmla="*/ 281 w 1032"/>
                <a:gd name="T43" fmla="*/ 668 h 772"/>
                <a:gd name="T44" fmla="*/ 207 w 1032"/>
                <a:gd name="T45" fmla="*/ 636 h 772"/>
                <a:gd name="T46" fmla="*/ 173 w 1032"/>
                <a:gd name="T47" fmla="*/ 645 h 772"/>
                <a:gd name="T48" fmla="*/ 152 w 1032"/>
                <a:gd name="T49" fmla="*/ 667 h 772"/>
                <a:gd name="T50" fmla="*/ 127 w 1032"/>
                <a:gd name="T51" fmla="*/ 646 h 772"/>
                <a:gd name="T52" fmla="*/ 104 w 1032"/>
                <a:gd name="T53" fmla="*/ 648 h 772"/>
                <a:gd name="T54" fmla="*/ 32 w 1032"/>
                <a:gd name="T55" fmla="*/ 628 h 772"/>
                <a:gd name="T56" fmla="*/ 55 w 1032"/>
                <a:gd name="T57" fmla="*/ 573 h 772"/>
                <a:gd name="T58" fmla="*/ 89 w 1032"/>
                <a:gd name="T59" fmla="*/ 529 h 772"/>
                <a:gd name="T60" fmla="*/ 121 w 1032"/>
                <a:gd name="T61" fmla="*/ 481 h 772"/>
                <a:gd name="T62" fmla="*/ 152 w 1032"/>
                <a:gd name="T63" fmla="*/ 392 h 772"/>
                <a:gd name="T64" fmla="*/ 116 w 1032"/>
                <a:gd name="T65" fmla="*/ 336 h 772"/>
                <a:gd name="T66" fmla="*/ 136 w 1032"/>
                <a:gd name="T67" fmla="*/ 298 h 772"/>
                <a:gd name="T68" fmla="*/ 226 w 1032"/>
                <a:gd name="T69" fmla="*/ 320 h 772"/>
                <a:gd name="T70" fmla="*/ 252 w 1032"/>
                <a:gd name="T71" fmla="*/ 321 h 772"/>
                <a:gd name="T72" fmla="*/ 272 w 1032"/>
                <a:gd name="T73" fmla="*/ 321 h 772"/>
                <a:gd name="T74" fmla="*/ 270 w 1032"/>
                <a:gd name="T75" fmla="*/ 343 h 772"/>
                <a:gd name="T76" fmla="*/ 332 w 1032"/>
                <a:gd name="T77" fmla="*/ 341 h 772"/>
                <a:gd name="T78" fmla="*/ 382 w 1032"/>
                <a:gd name="T79" fmla="*/ 373 h 772"/>
                <a:gd name="T80" fmla="*/ 424 w 1032"/>
                <a:gd name="T81" fmla="*/ 345 h 772"/>
                <a:gd name="T82" fmla="*/ 378 w 1032"/>
                <a:gd name="T83" fmla="*/ 300 h 772"/>
                <a:gd name="T84" fmla="*/ 359 w 1032"/>
                <a:gd name="T85" fmla="*/ 263 h 772"/>
                <a:gd name="T86" fmla="*/ 395 w 1032"/>
                <a:gd name="T87" fmla="*/ 248 h 772"/>
                <a:gd name="T88" fmla="*/ 408 w 1032"/>
                <a:gd name="T89" fmla="*/ 187 h 772"/>
                <a:gd name="T90" fmla="*/ 460 w 1032"/>
                <a:gd name="T91" fmla="*/ 144 h 772"/>
                <a:gd name="T92" fmla="*/ 526 w 1032"/>
                <a:gd name="T93" fmla="*/ 117 h 772"/>
                <a:gd name="T94" fmla="*/ 583 w 1032"/>
                <a:gd name="T95" fmla="*/ 95 h 772"/>
                <a:gd name="T96" fmla="*/ 593 w 1032"/>
                <a:gd name="T97" fmla="*/ 50 h 772"/>
                <a:gd name="T98" fmla="*/ 593 w 1032"/>
                <a:gd name="T99" fmla="*/ 1 h 772"/>
                <a:gd name="T100" fmla="*/ 648 w 1032"/>
                <a:gd name="T101" fmla="*/ 10 h 772"/>
                <a:gd name="T102" fmla="*/ 715 w 1032"/>
                <a:gd name="T103" fmla="*/ 33 h 772"/>
                <a:gd name="T104" fmla="*/ 779 w 1032"/>
                <a:gd name="T105" fmla="*/ 88 h 772"/>
                <a:gd name="T106" fmla="*/ 823 w 1032"/>
                <a:gd name="T107" fmla="*/ 149 h 772"/>
                <a:gd name="T108" fmla="*/ 781 w 1032"/>
                <a:gd name="T109" fmla="*/ 162 h 772"/>
                <a:gd name="T110" fmla="*/ 760 w 1032"/>
                <a:gd name="T111" fmla="*/ 211 h 772"/>
                <a:gd name="T112" fmla="*/ 774 w 1032"/>
                <a:gd name="T113" fmla="*/ 244 h 7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32" h="772">
                  <a:moveTo>
                    <a:pt x="770" y="271"/>
                  </a:moveTo>
                  <a:lnTo>
                    <a:pt x="800" y="294"/>
                  </a:lnTo>
                  <a:lnTo>
                    <a:pt x="812" y="316"/>
                  </a:lnTo>
                  <a:lnTo>
                    <a:pt x="855" y="326"/>
                  </a:lnTo>
                  <a:lnTo>
                    <a:pt x="859" y="325"/>
                  </a:lnTo>
                  <a:lnTo>
                    <a:pt x="869" y="331"/>
                  </a:lnTo>
                  <a:lnTo>
                    <a:pt x="882" y="330"/>
                  </a:lnTo>
                  <a:lnTo>
                    <a:pt x="903" y="343"/>
                  </a:lnTo>
                  <a:lnTo>
                    <a:pt x="911" y="345"/>
                  </a:lnTo>
                  <a:lnTo>
                    <a:pt x="949" y="336"/>
                  </a:lnTo>
                  <a:lnTo>
                    <a:pt x="983" y="341"/>
                  </a:lnTo>
                  <a:lnTo>
                    <a:pt x="996" y="326"/>
                  </a:lnTo>
                  <a:lnTo>
                    <a:pt x="1008" y="331"/>
                  </a:lnTo>
                  <a:lnTo>
                    <a:pt x="1006" y="346"/>
                  </a:lnTo>
                  <a:lnTo>
                    <a:pt x="1029" y="363"/>
                  </a:lnTo>
                  <a:lnTo>
                    <a:pt x="1031" y="373"/>
                  </a:lnTo>
                  <a:lnTo>
                    <a:pt x="1025" y="378"/>
                  </a:lnTo>
                  <a:lnTo>
                    <a:pt x="1008" y="382"/>
                  </a:lnTo>
                  <a:lnTo>
                    <a:pt x="1010" y="387"/>
                  </a:lnTo>
                  <a:lnTo>
                    <a:pt x="1000" y="403"/>
                  </a:lnTo>
                  <a:lnTo>
                    <a:pt x="983" y="408"/>
                  </a:lnTo>
                  <a:lnTo>
                    <a:pt x="985" y="429"/>
                  </a:lnTo>
                  <a:lnTo>
                    <a:pt x="964" y="435"/>
                  </a:lnTo>
                  <a:lnTo>
                    <a:pt x="972" y="459"/>
                  </a:lnTo>
                  <a:lnTo>
                    <a:pt x="973" y="479"/>
                  </a:lnTo>
                  <a:lnTo>
                    <a:pt x="947" y="499"/>
                  </a:lnTo>
                  <a:lnTo>
                    <a:pt x="928" y="501"/>
                  </a:lnTo>
                  <a:lnTo>
                    <a:pt x="924" y="516"/>
                  </a:lnTo>
                  <a:lnTo>
                    <a:pt x="916" y="521"/>
                  </a:lnTo>
                  <a:lnTo>
                    <a:pt x="911" y="512"/>
                  </a:lnTo>
                  <a:lnTo>
                    <a:pt x="897" y="512"/>
                  </a:lnTo>
                  <a:lnTo>
                    <a:pt x="892" y="526"/>
                  </a:lnTo>
                  <a:lnTo>
                    <a:pt x="867" y="543"/>
                  </a:lnTo>
                  <a:lnTo>
                    <a:pt x="871" y="564"/>
                  </a:lnTo>
                  <a:lnTo>
                    <a:pt x="865" y="569"/>
                  </a:lnTo>
                  <a:lnTo>
                    <a:pt x="850" y="564"/>
                  </a:lnTo>
                  <a:lnTo>
                    <a:pt x="833" y="569"/>
                  </a:lnTo>
                  <a:lnTo>
                    <a:pt x="808" y="578"/>
                  </a:lnTo>
                  <a:lnTo>
                    <a:pt x="812" y="596"/>
                  </a:lnTo>
                  <a:lnTo>
                    <a:pt x="806" y="605"/>
                  </a:lnTo>
                  <a:lnTo>
                    <a:pt x="795" y="616"/>
                  </a:lnTo>
                  <a:lnTo>
                    <a:pt x="758" y="623"/>
                  </a:lnTo>
                  <a:lnTo>
                    <a:pt x="753" y="620"/>
                  </a:lnTo>
                  <a:lnTo>
                    <a:pt x="741" y="648"/>
                  </a:lnTo>
                  <a:lnTo>
                    <a:pt x="703" y="678"/>
                  </a:lnTo>
                  <a:lnTo>
                    <a:pt x="732" y="680"/>
                  </a:lnTo>
                  <a:lnTo>
                    <a:pt x="734" y="700"/>
                  </a:lnTo>
                  <a:lnTo>
                    <a:pt x="724" y="705"/>
                  </a:lnTo>
                  <a:lnTo>
                    <a:pt x="719" y="714"/>
                  </a:lnTo>
                  <a:lnTo>
                    <a:pt x="705" y="705"/>
                  </a:lnTo>
                  <a:lnTo>
                    <a:pt x="692" y="708"/>
                  </a:lnTo>
                  <a:lnTo>
                    <a:pt x="688" y="719"/>
                  </a:lnTo>
                  <a:lnTo>
                    <a:pt x="642" y="730"/>
                  </a:lnTo>
                  <a:lnTo>
                    <a:pt x="642" y="742"/>
                  </a:lnTo>
                  <a:lnTo>
                    <a:pt x="633" y="745"/>
                  </a:lnTo>
                  <a:lnTo>
                    <a:pt x="616" y="735"/>
                  </a:lnTo>
                  <a:lnTo>
                    <a:pt x="589" y="739"/>
                  </a:lnTo>
                  <a:lnTo>
                    <a:pt x="583" y="755"/>
                  </a:lnTo>
                  <a:lnTo>
                    <a:pt x="582" y="769"/>
                  </a:lnTo>
                  <a:lnTo>
                    <a:pt x="564" y="771"/>
                  </a:lnTo>
                  <a:lnTo>
                    <a:pt x="564" y="767"/>
                  </a:lnTo>
                  <a:lnTo>
                    <a:pt x="568" y="755"/>
                  </a:lnTo>
                  <a:lnTo>
                    <a:pt x="563" y="750"/>
                  </a:lnTo>
                  <a:lnTo>
                    <a:pt x="538" y="754"/>
                  </a:lnTo>
                  <a:lnTo>
                    <a:pt x="538" y="745"/>
                  </a:lnTo>
                  <a:lnTo>
                    <a:pt x="525" y="744"/>
                  </a:lnTo>
                  <a:lnTo>
                    <a:pt x="515" y="745"/>
                  </a:lnTo>
                  <a:lnTo>
                    <a:pt x="502" y="744"/>
                  </a:lnTo>
                  <a:lnTo>
                    <a:pt x="502" y="760"/>
                  </a:lnTo>
                  <a:lnTo>
                    <a:pt x="473" y="759"/>
                  </a:lnTo>
                  <a:lnTo>
                    <a:pt x="469" y="744"/>
                  </a:lnTo>
                  <a:lnTo>
                    <a:pt x="439" y="730"/>
                  </a:lnTo>
                  <a:lnTo>
                    <a:pt x="437" y="722"/>
                  </a:lnTo>
                  <a:lnTo>
                    <a:pt x="416" y="720"/>
                  </a:lnTo>
                  <a:lnTo>
                    <a:pt x="405" y="724"/>
                  </a:lnTo>
                  <a:lnTo>
                    <a:pt x="388" y="710"/>
                  </a:lnTo>
                  <a:lnTo>
                    <a:pt x="376" y="714"/>
                  </a:lnTo>
                  <a:lnTo>
                    <a:pt x="369" y="710"/>
                  </a:lnTo>
                  <a:lnTo>
                    <a:pt x="361" y="715"/>
                  </a:lnTo>
                  <a:lnTo>
                    <a:pt x="348" y="708"/>
                  </a:lnTo>
                  <a:lnTo>
                    <a:pt x="330" y="708"/>
                  </a:lnTo>
                  <a:lnTo>
                    <a:pt x="332" y="698"/>
                  </a:lnTo>
                  <a:lnTo>
                    <a:pt x="342" y="693"/>
                  </a:lnTo>
                  <a:lnTo>
                    <a:pt x="327" y="680"/>
                  </a:lnTo>
                  <a:lnTo>
                    <a:pt x="330" y="668"/>
                  </a:lnTo>
                  <a:lnTo>
                    <a:pt x="319" y="657"/>
                  </a:lnTo>
                  <a:lnTo>
                    <a:pt x="300" y="670"/>
                  </a:lnTo>
                  <a:lnTo>
                    <a:pt x="281" y="668"/>
                  </a:lnTo>
                  <a:lnTo>
                    <a:pt x="254" y="670"/>
                  </a:lnTo>
                  <a:lnTo>
                    <a:pt x="239" y="668"/>
                  </a:lnTo>
                  <a:lnTo>
                    <a:pt x="226" y="660"/>
                  </a:lnTo>
                  <a:lnTo>
                    <a:pt x="207" y="636"/>
                  </a:lnTo>
                  <a:lnTo>
                    <a:pt x="190" y="638"/>
                  </a:lnTo>
                  <a:lnTo>
                    <a:pt x="182" y="633"/>
                  </a:lnTo>
                  <a:lnTo>
                    <a:pt x="182" y="645"/>
                  </a:lnTo>
                  <a:lnTo>
                    <a:pt x="173" y="645"/>
                  </a:lnTo>
                  <a:lnTo>
                    <a:pt x="182" y="653"/>
                  </a:lnTo>
                  <a:lnTo>
                    <a:pt x="178" y="657"/>
                  </a:lnTo>
                  <a:lnTo>
                    <a:pt x="176" y="673"/>
                  </a:lnTo>
                  <a:lnTo>
                    <a:pt x="152" y="667"/>
                  </a:lnTo>
                  <a:lnTo>
                    <a:pt x="110" y="667"/>
                  </a:lnTo>
                  <a:lnTo>
                    <a:pt x="104" y="658"/>
                  </a:lnTo>
                  <a:lnTo>
                    <a:pt x="127" y="655"/>
                  </a:lnTo>
                  <a:lnTo>
                    <a:pt x="127" y="646"/>
                  </a:lnTo>
                  <a:lnTo>
                    <a:pt x="116" y="645"/>
                  </a:lnTo>
                  <a:lnTo>
                    <a:pt x="117" y="650"/>
                  </a:lnTo>
                  <a:lnTo>
                    <a:pt x="114" y="651"/>
                  </a:lnTo>
                  <a:lnTo>
                    <a:pt x="104" y="648"/>
                  </a:lnTo>
                  <a:lnTo>
                    <a:pt x="98" y="631"/>
                  </a:lnTo>
                  <a:lnTo>
                    <a:pt x="58" y="628"/>
                  </a:lnTo>
                  <a:lnTo>
                    <a:pt x="51" y="633"/>
                  </a:lnTo>
                  <a:lnTo>
                    <a:pt x="32" y="628"/>
                  </a:lnTo>
                  <a:lnTo>
                    <a:pt x="0" y="628"/>
                  </a:lnTo>
                  <a:lnTo>
                    <a:pt x="11" y="606"/>
                  </a:lnTo>
                  <a:lnTo>
                    <a:pt x="32" y="586"/>
                  </a:lnTo>
                  <a:lnTo>
                    <a:pt x="55" y="573"/>
                  </a:lnTo>
                  <a:lnTo>
                    <a:pt x="55" y="554"/>
                  </a:lnTo>
                  <a:lnTo>
                    <a:pt x="60" y="539"/>
                  </a:lnTo>
                  <a:lnTo>
                    <a:pt x="72" y="529"/>
                  </a:lnTo>
                  <a:lnTo>
                    <a:pt x="89" y="529"/>
                  </a:lnTo>
                  <a:lnTo>
                    <a:pt x="102" y="536"/>
                  </a:lnTo>
                  <a:lnTo>
                    <a:pt x="116" y="524"/>
                  </a:lnTo>
                  <a:lnTo>
                    <a:pt x="121" y="501"/>
                  </a:lnTo>
                  <a:lnTo>
                    <a:pt x="121" y="481"/>
                  </a:lnTo>
                  <a:lnTo>
                    <a:pt x="152" y="457"/>
                  </a:lnTo>
                  <a:lnTo>
                    <a:pt x="159" y="439"/>
                  </a:lnTo>
                  <a:lnTo>
                    <a:pt x="176" y="424"/>
                  </a:lnTo>
                  <a:lnTo>
                    <a:pt x="152" y="392"/>
                  </a:lnTo>
                  <a:lnTo>
                    <a:pt x="133" y="387"/>
                  </a:lnTo>
                  <a:lnTo>
                    <a:pt x="136" y="363"/>
                  </a:lnTo>
                  <a:lnTo>
                    <a:pt x="129" y="348"/>
                  </a:lnTo>
                  <a:lnTo>
                    <a:pt x="116" y="336"/>
                  </a:lnTo>
                  <a:lnTo>
                    <a:pt x="116" y="325"/>
                  </a:lnTo>
                  <a:lnTo>
                    <a:pt x="121" y="311"/>
                  </a:lnTo>
                  <a:lnTo>
                    <a:pt x="116" y="301"/>
                  </a:lnTo>
                  <a:lnTo>
                    <a:pt x="136" y="298"/>
                  </a:lnTo>
                  <a:lnTo>
                    <a:pt x="152" y="305"/>
                  </a:lnTo>
                  <a:lnTo>
                    <a:pt x="159" y="326"/>
                  </a:lnTo>
                  <a:lnTo>
                    <a:pt x="194" y="326"/>
                  </a:lnTo>
                  <a:lnTo>
                    <a:pt x="226" y="320"/>
                  </a:lnTo>
                  <a:lnTo>
                    <a:pt x="230" y="315"/>
                  </a:lnTo>
                  <a:lnTo>
                    <a:pt x="237" y="315"/>
                  </a:lnTo>
                  <a:lnTo>
                    <a:pt x="247" y="321"/>
                  </a:lnTo>
                  <a:lnTo>
                    <a:pt x="252" y="321"/>
                  </a:lnTo>
                  <a:lnTo>
                    <a:pt x="264" y="316"/>
                  </a:lnTo>
                  <a:lnTo>
                    <a:pt x="268" y="313"/>
                  </a:lnTo>
                  <a:lnTo>
                    <a:pt x="273" y="316"/>
                  </a:lnTo>
                  <a:lnTo>
                    <a:pt x="272" y="321"/>
                  </a:lnTo>
                  <a:lnTo>
                    <a:pt x="266" y="325"/>
                  </a:lnTo>
                  <a:lnTo>
                    <a:pt x="264" y="330"/>
                  </a:lnTo>
                  <a:lnTo>
                    <a:pt x="266" y="338"/>
                  </a:lnTo>
                  <a:lnTo>
                    <a:pt x="270" y="343"/>
                  </a:lnTo>
                  <a:lnTo>
                    <a:pt x="296" y="336"/>
                  </a:lnTo>
                  <a:lnTo>
                    <a:pt x="310" y="345"/>
                  </a:lnTo>
                  <a:lnTo>
                    <a:pt x="325" y="336"/>
                  </a:lnTo>
                  <a:lnTo>
                    <a:pt x="332" y="341"/>
                  </a:lnTo>
                  <a:lnTo>
                    <a:pt x="340" y="360"/>
                  </a:lnTo>
                  <a:lnTo>
                    <a:pt x="353" y="377"/>
                  </a:lnTo>
                  <a:lnTo>
                    <a:pt x="372" y="377"/>
                  </a:lnTo>
                  <a:lnTo>
                    <a:pt x="382" y="373"/>
                  </a:lnTo>
                  <a:lnTo>
                    <a:pt x="393" y="351"/>
                  </a:lnTo>
                  <a:lnTo>
                    <a:pt x="414" y="368"/>
                  </a:lnTo>
                  <a:lnTo>
                    <a:pt x="426" y="365"/>
                  </a:lnTo>
                  <a:lnTo>
                    <a:pt x="424" y="345"/>
                  </a:lnTo>
                  <a:lnTo>
                    <a:pt x="418" y="326"/>
                  </a:lnTo>
                  <a:lnTo>
                    <a:pt x="405" y="318"/>
                  </a:lnTo>
                  <a:lnTo>
                    <a:pt x="401" y="305"/>
                  </a:lnTo>
                  <a:lnTo>
                    <a:pt x="378" y="300"/>
                  </a:lnTo>
                  <a:lnTo>
                    <a:pt x="363" y="293"/>
                  </a:lnTo>
                  <a:lnTo>
                    <a:pt x="351" y="284"/>
                  </a:lnTo>
                  <a:lnTo>
                    <a:pt x="346" y="269"/>
                  </a:lnTo>
                  <a:lnTo>
                    <a:pt x="359" y="263"/>
                  </a:lnTo>
                  <a:lnTo>
                    <a:pt x="351" y="253"/>
                  </a:lnTo>
                  <a:lnTo>
                    <a:pt x="359" y="244"/>
                  </a:lnTo>
                  <a:lnTo>
                    <a:pt x="382" y="248"/>
                  </a:lnTo>
                  <a:lnTo>
                    <a:pt x="395" y="248"/>
                  </a:lnTo>
                  <a:lnTo>
                    <a:pt x="403" y="236"/>
                  </a:lnTo>
                  <a:lnTo>
                    <a:pt x="391" y="221"/>
                  </a:lnTo>
                  <a:lnTo>
                    <a:pt x="403" y="207"/>
                  </a:lnTo>
                  <a:lnTo>
                    <a:pt x="408" y="187"/>
                  </a:lnTo>
                  <a:lnTo>
                    <a:pt x="433" y="184"/>
                  </a:lnTo>
                  <a:lnTo>
                    <a:pt x="454" y="170"/>
                  </a:lnTo>
                  <a:lnTo>
                    <a:pt x="447" y="159"/>
                  </a:lnTo>
                  <a:lnTo>
                    <a:pt x="460" y="144"/>
                  </a:lnTo>
                  <a:lnTo>
                    <a:pt x="490" y="144"/>
                  </a:lnTo>
                  <a:lnTo>
                    <a:pt x="496" y="124"/>
                  </a:lnTo>
                  <a:lnTo>
                    <a:pt x="511" y="112"/>
                  </a:lnTo>
                  <a:lnTo>
                    <a:pt x="526" y="117"/>
                  </a:lnTo>
                  <a:lnTo>
                    <a:pt x="538" y="103"/>
                  </a:lnTo>
                  <a:lnTo>
                    <a:pt x="553" y="100"/>
                  </a:lnTo>
                  <a:lnTo>
                    <a:pt x="570" y="100"/>
                  </a:lnTo>
                  <a:lnTo>
                    <a:pt x="583" y="95"/>
                  </a:lnTo>
                  <a:lnTo>
                    <a:pt x="608" y="98"/>
                  </a:lnTo>
                  <a:lnTo>
                    <a:pt x="610" y="82"/>
                  </a:lnTo>
                  <a:lnTo>
                    <a:pt x="595" y="58"/>
                  </a:lnTo>
                  <a:lnTo>
                    <a:pt x="593" y="50"/>
                  </a:lnTo>
                  <a:lnTo>
                    <a:pt x="568" y="45"/>
                  </a:lnTo>
                  <a:lnTo>
                    <a:pt x="564" y="28"/>
                  </a:lnTo>
                  <a:lnTo>
                    <a:pt x="578" y="1"/>
                  </a:lnTo>
                  <a:lnTo>
                    <a:pt x="593" y="1"/>
                  </a:lnTo>
                  <a:lnTo>
                    <a:pt x="606" y="8"/>
                  </a:lnTo>
                  <a:lnTo>
                    <a:pt x="616" y="23"/>
                  </a:lnTo>
                  <a:lnTo>
                    <a:pt x="637" y="25"/>
                  </a:lnTo>
                  <a:lnTo>
                    <a:pt x="648" y="10"/>
                  </a:lnTo>
                  <a:lnTo>
                    <a:pt x="680" y="0"/>
                  </a:lnTo>
                  <a:lnTo>
                    <a:pt x="692" y="15"/>
                  </a:lnTo>
                  <a:lnTo>
                    <a:pt x="692" y="31"/>
                  </a:lnTo>
                  <a:lnTo>
                    <a:pt x="715" y="33"/>
                  </a:lnTo>
                  <a:lnTo>
                    <a:pt x="717" y="55"/>
                  </a:lnTo>
                  <a:lnTo>
                    <a:pt x="726" y="72"/>
                  </a:lnTo>
                  <a:lnTo>
                    <a:pt x="741" y="87"/>
                  </a:lnTo>
                  <a:lnTo>
                    <a:pt x="779" y="88"/>
                  </a:lnTo>
                  <a:lnTo>
                    <a:pt x="797" y="98"/>
                  </a:lnTo>
                  <a:lnTo>
                    <a:pt x="797" y="110"/>
                  </a:lnTo>
                  <a:lnTo>
                    <a:pt x="802" y="127"/>
                  </a:lnTo>
                  <a:lnTo>
                    <a:pt x="823" y="149"/>
                  </a:lnTo>
                  <a:lnTo>
                    <a:pt x="821" y="155"/>
                  </a:lnTo>
                  <a:lnTo>
                    <a:pt x="806" y="150"/>
                  </a:lnTo>
                  <a:lnTo>
                    <a:pt x="787" y="149"/>
                  </a:lnTo>
                  <a:lnTo>
                    <a:pt x="781" y="162"/>
                  </a:lnTo>
                  <a:lnTo>
                    <a:pt x="781" y="179"/>
                  </a:lnTo>
                  <a:lnTo>
                    <a:pt x="774" y="197"/>
                  </a:lnTo>
                  <a:lnTo>
                    <a:pt x="764" y="199"/>
                  </a:lnTo>
                  <a:lnTo>
                    <a:pt x="760" y="211"/>
                  </a:lnTo>
                  <a:lnTo>
                    <a:pt x="768" y="226"/>
                  </a:lnTo>
                  <a:lnTo>
                    <a:pt x="768" y="227"/>
                  </a:lnTo>
                  <a:lnTo>
                    <a:pt x="779" y="238"/>
                  </a:lnTo>
                  <a:lnTo>
                    <a:pt x="774" y="244"/>
                  </a:lnTo>
                  <a:lnTo>
                    <a:pt x="776" y="254"/>
                  </a:lnTo>
                  <a:lnTo>
                    <a:pt x="770" y="271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17" name="Freeform 6"/>
            <p:cNvSpPr>
              <a:spLocks/>
            </p:cNvSpPr>
            <p:nvPr/>
          </p:nvSpPr>
          <p:spPr bwMode="auto">
            <a:xfrm>
              <a:off x="3629" y="3446"/>
              <a:ext cx="47" cy="44"/>
            </a:xfrm>
            <a:custGeom>
              <a:avLst/>
              <a:gdLst>
                <a:gd name="T0" fmla="*/ 0 w 47"/>
                <a:gd name="T1" fmla="*/ 16 h 44"/>
                <a:gd name="T2" fmla="*/ 3 w 47"/>
                <a:gd name="T3" fmla="*/ 8 h 44"/>
                <a:gd name="T4" fmla="*/ 15 w 47"/>
                <a:gd name="T5" fmla="*/ 0 h 44"/>
                <a:gd name="T6" fmla="*/ 44 w 47"/>
                <a:gd name="T7" fmla="*/ 8 h 44"/>
                <a:gd name="T8" fmla="*/ 46 w 47"/>
                <a:gd name="T9" fmla="*/ 24 h 44"/>
                <a:gd name="T10" fmla="*/ 40 w 47"/>
                <a:gd name="T11" fmla="*/ 34 h 44"/>
                <a:gd name="T12" fmla="*/ 26 w 47"/>
                <a:gd name="T13" fmla="*/ 43 h 44"/>
                <a:gd name="T14" fmla="*/ 13 w 47"/>
                <a:gd name="T15" fmla="*/ 43 h 44"/>
                <a:gd name="T16" fmla="*/ 7 w 47"/>
                <a:gd name="T17" fmla="*/ 39 h 44"/>
                <a:gd name="T18" fmla="*/ 3 w 47"/>
                <a:gd name="T19" fmla="*/ 33 h 44"/>
                <a:gd name="T20" fmla="*/ 0 w 47"/>
                <a:gd name="T21" fmla="*/ 16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44">
                  <a:moveTo>
                    <a:pt x="0" y="16"/>
                  </a:moveTo>
                  <a:lnTo>
                    <a:pt x="3" y="8"/>
                  </a:lnTo>
                  <a:lnTo>
                    <a:pt x="15" y="0"/>
                  </a:lnTo>
                  <a:lnTo>
                    <a:pt x="44" y="8"/>
                  </a:lnTo>
                  <a:lnTo>
                    <a:pt x="46" y="24"/>
                  </a:lnTo>
                  <a:lnTo>
                    <a:pt x="40" y="34"/>
                  </a:lnTo>
                  <a:lnTo>
                    <a:pt x="26" y="43"/>
                  </a:lnTo>
                  <a:lnTo>
                    <a:pt x="13" y="43"/>
                  </a:lnTo>
                  <a:lnTo>
                    <a:pt x="7" y="39"/>
                  </a:lnTo>
                  <a:lnTo>
                    <a:pt x="3" y="33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18" name="Freeform 7"/>
            <p:cNvSpPr>
              <a:spLocks/>
            </p:cNvSpPr>
            <p:nvPr/>
          </p:nvSpPr>
          <p:spPr bwMode="auto">
            <a:xfrm>
              <a:off x="2636" y="1697"/>
              <a:ext cx="580" cy="410"/>
            </a:xfrm>
            <a:custGeom>
              <a:avLst/>
              <a:gdLst>
                <a:gd name="T0" fmla="*/ 333 w 580"/>
                <a:gd name="T1" fmla="*/ 48 h 410"/>
                <a:gd name="T2" fmla="*/ 358 w 580"/>
                <a:gd name="T3" fmla="*/ 56 h 410"/>
                <a:gd name="T4" fmla="*/ 384 w 580"/>
                <a:gd name="T5" fmla="*/ 48 h 410"/>
                <a:gd name="T6" fmla="*/ 428 w 580"/>
                <a:gd name="T7" fmla="*/ 48 h 410"/>
                <a:gd name="T8" fmla="*/ 445 w 580"/>
                <a:gd name="T9" fmla="*/ 43 h 410"/>
                <a:gd name="T10" fmla="*/ 466 w 580"/>
                <a:gd name="T11" fmla="*/ 43 h 410"/>
                <a:gd name="T12" fmla="*/ 499 w 580"/>
                <a:gd name="T13" fmla="*/ 100 h 410"/>
                <a:gd name="T14" fmla="*/ 542 w 580"/>
                <a:gd name="T15" fmla="*/ 130 h 410"/>
                <a:gd name="T16" fmla="*/ 558 w 580"/>
                <a:gd name="T17" fmla="*/ 155 h 410"/>
                <a:gd name="T18" fmla="*/ 552 w 580"/>
                <a:gd name="T19" fmla="*/ 208 h 410"/>
                <a:gd name="T20" fmla="*/ 579 w 580"/>
                <a:gd name="T21" fmla="*/ 225 h 410"/>
                <a:gd name="T22" fmla="*/ 540 w 580"/>
                <a:gd name="T23" fmla="*/ 273 h 410"/>
                <a:gd name="T24" fmla="*/ 441 w 580"/>
                <a:gd name="T25" fmla="*/ 323 h 410"/>
                <a:gd name="T26" fmla="*/ 439 w 580"/>
                <a:gd name="T27" fmla="*/ 367 h 410"/>
                <a:gd name="T28" fmla="*/ 382 w 580"/>
                <a:gd name="T29" fmla="*/ 403 h 410"/>
                <a:gd name="T30" fmla="*/ 359 w 580"/>
                <a:gd name="T31" fmla="*/ 395 h 410"/>
                <a:gd name="T32" fmla="*/ 321 w 580"/>
                <a:gd name="T33" fmla="*/ 400 h 410"/>
                <a:gd name="T34" fmla="*/ 281 w 580"/>
                <a:gd name="T35" fmla="*/ 400 h 410"/>
                <a:gd name="T36" fmla="*/ 299 w 580"/>
                <a:gd name="T37" fmla="*/ 363 h 410"/>
                <a:gd name="T38" fmla="*/ 260 w 580"/>
                <a:gd name="T39" fmla="*/ 335 h 410"/>
                <a:gd name="T40" fmla="*/ 228 w 580"/>
                <a:gd name="T41" fmla="*/ 338 h 410"/>
                <a:gd name="T42" fmla="*/ 209 w 580"/>
                <a:gd name="T43" fmla="*/ 323 h 410"/>
                <a:gd name="T44" fmla="*/ 196 w 580"/>
                <a:gd name="T45" fmla="*/ 340 h 410"/>
                <a:gd name="T46" fmla="*/ 158 w 580"/>
                <a:gd name="T47" fmla="*/ 342 h 410"/>
                <a:gd name="T48" fmla="*/ 156 w 580"/>
                <a:gd name="T49" fmla="*/ 327 h 410"/>
                <a:gd name="T50" fmla="*/ 146 w 580"/>
                <a:gd name="T51" fmla="*/ 303 h 410"/>
                <a:gd name="T52" fmla="*/ 108 w 580"/>
                <a:gd name="T53" fmla="*/ 283 h 410"/>
                <a:gd name="T54" fmla="*/ 51 w 580"/>
                <a:gd name="T55" fmla="*/ 201 h 410"/>
                <a:gd name="T56" fmla="*/ 41 w 580"/>
                <a:gd name="T57" fmla="*/ 163 h 410"/>
                <a:gd name="T58" fmla="*/ 20 w 580"/>
                <a:gd name="T59" fmla="*/ 101 h 410"/>
                <a:gd name="T60" fmla="*/ 0 w 580"/>
                <a:gd name="T61" fmla="*/ 83 h 410"/>
                <a:gd name="T62" fmla="*/ 47 w 580"/>
                <a:gd name="T63" fmla="*/ 48 h 410"/>
                <a:gd name="T64" fmla="*/ 76 w 580"/>
                <a:gd name="T65" fmla="*/ 0 h 410"/>
                <a:gd name="T66" fmla="*/ 135 w 580"/>
                <a:gd name="T67" fmla="*/ 23 h 410"/>
                <a:gd name="T68" fmla="*/ 190 w 580"/>
                <a:gd name="T69" fmla="*/ 6 h 410"/>
                <a:gd name="T70" fmla="*/ 234 w 580"/>
                <a:gd name="T71" fmla="*/ 30 h 410"/>
                <a:gd name="T72" fmla="*/ 281 w 580"/>
                <a:gd name="T73" fmla="*/ 30 h 410"/>
                <a:gd name="T74" fmla="*/ 304 w 580"/>
                <a:gd name="T75" fmla="*/ 46 h 4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80" h="410">
                  <a:moveTo>
                    <a:pt x="319" y="51"/>
                  </a:moveTo>
                  <a:lnTo>
                    <a:pt x="333" y="48"/>
                  </a:lnTo>
                  <a:lnTo>
                    <a:pt x="342" y="48"/>
                  </a:lnTo>
                  <a:lnTo>
                    <a:pt x="358" y="56"/>
                  </a:lnTo>
                  <a:lnTo>
                    <a:pt x="373" y="48"/>
                  </a:lnTo>
                  <a:lnTo>
                    <a:pt x="384" y="48"/>
                  </a:lnTo>
                  <a:lnTo>
                    <a:pt x="392" y="56"/>
                  </a:lnTo>
                  <a:lnTo>
                    <a:pt x="428" y="48"/>
                  </a:lnTo>
                  <a:lnTo>
                    <a:pt x="443" y="51"/>
                  </a:lnTo>
                  <a:lnTo>
                    <a:pt x="445" y="43"/>
                  </a:lnTo>
                  <a:lnTo>
                    <a:pt x="455" y="43"/>
                  </a:lnTo>
                  <a:lnTo>
                    <a:pt x="466" y="43"/>
                  </a:lnTo>
                  <a:lnTo>
                    <a:pt x="478" y="50"/>
                  </a:lnTo>
                  <a:lnTo>
                    <a:pt x="499" y="100"/>
                  </a:lnTo>
                  <a:lnTo>
                    <a:pt x="533" y="108"/>
                  </a:lnTo>
                  <a:lnTo>
                    <a:pt x="542" y="130"/>
                  </a:lnTo>
                  <a:lnTo>
                    <a:pt x="559" y="133"/>
                  </a:lnTo>
                  <a:lnTo>
                    <a:pt x="558" y="155"/>
                  </a:lnTo>
                  <a:lnTo>
                    <a:pt x="548" y="168"/>
                  </a:lnTo>
                  <a:lnTo>
                    <a:pt x="552" y="208"/>
                  </a:lnTo>
                  <a:lnTo>
                    <a:pt x="579" y="213"/>
                  </a:lnTo>
                  <a:lnTo>
                    <a:pt x="579" y="225"/>
                  </a:lnTo>
                  <a:lnTo>
                    <a:pt x="556" y="250"/>
                  </a:lnTo>
                  <a:lnTo>
                    <a:pt x="540" y="273"/>
                  </a:lnTo>
                  <a:lnTo>
                    <a:pt x="542" y="307"/>
                  </a:lnTo>
                  <a:lnTo>
                    <a:pt x="441" y="323"/>
                  </a:lnTo>
                  <a:lnTo>
                    <a:pt x="445" y="345"/>
                  </a:lnTo>
                  <a:lnTo>
                    <a:pt x="439" y="367"/>
                  </a:lnTo>
                  <a:lnTo>
                    <a:pt x="422" y="383"/>
                  </a:lnTo>
                  <a:lnTo>
                    <a:pt x="382" y="403"/>
                  </a:lnTo>
                  <a:lnTo>
                    <a:pt x="377" y="390"/>
                  </a:lnTo>
                  <a:lnTo>
                    <a:pt x="359" y="395"/>
                  </a:lnTo>
                  <a:lnTo>
                    <a:pt x="346" y="409"/>
                  </a:lnTo>
                  <a:lnTo>
                    <a:pt x="321" y="400"/>
                  </a:lnTo>
                  <a:lnTo>
                    <a:pt x="295" y="407"/>
                  </a:lnTo>
                  <a:lnTo>
                    <a:pt x="281" y="400"/>
                  </a:lnTo>
                  <a:lnTo>
                    <a:pt x="304" y="378"/>
                  </a:lnTo>
                  <a:lnTo>
                    <a:pt x="299" y="363"/>
                  </a:lnTo>
                  <a:lnTo>
                    <a:pt x="274" y="350"/>
                  </a:lnTo>
                  <a:lnTo>
                    <a:pt x="260" y="335"/>
                  </a:lnTo>
                  <a:lnTo>
                    <a:pt x="243" y="332"/>
                  </a:lnTo>
                  <a:lnTo>
                    <a:pt x="228" y="338"/>
                  </a:lnTo>
                  <a:lnTo>
                    <a:pt x="219" y="325"/>
                  </a:lnTo>
                  <a:lnTo>
                    <a:pt x="209" y="323"/>
                  </a:lnTo>
                  <a:lnTo>
                    <a:pt x="205" y="335"/>
                  </a:lnTo>
                  <a:lnTo>
                    <a:pt x="196" y="340"/>
                  </a:lnTo>
                  <a:lnTo>
                    <a:pt x="179" y="343"/>
                  </a:lnTo>
                  <a:lnTo>
                    <a:pt x="158" y="342"/>
                  </a:lnTo>
                  <a:lnTo>
                    <a:pt x="146" y="338"/>
                  </a:lnTo>
                  <a:lnTo>
                    <a:pt x="156" y="327"/>
                  </a:lnTo>
                  <a:lnTo>
                    <a:pt x="154" y="317"/>
                  </a:lnTo>
                  <a:lnTo>
                    <a:pt x="146" y="303"/>
                  </a:lnTo>
                  <a:lnTo>
                    <a:pt x="137" y="295"/>
                  </a:lnTo>
                  <a:lnTo>
                    <a:pt x="108" y="283"/>
                  </a:lnTo>
                  <a:lnTo>
                    <a:pt x="91" y="240"/>
                  </a:lnTo>
                  <a:lnTo>
                    <a:pt x="51" y="201"/>
                  </a:lnTo>
                  <a:lnTo>
                    <a:pt x="53" y="173"/>
                  </a:lnTo>
                  <a:lnTo>
                    <a:pt x="41" y="163"/>
                  </a:lnTo>
                  <a:lnTo>
                    <a:pt x="43" y="130"/>
                  </a:lnTo>
                  <a:lnTo>
                    <a:pt x="20" y="101"/>
                  </a:lnTo>
                  <a:lnTo>
                    <a:pt x="20" y="86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47" y="48"/>
                  </a:lnTo>
                  <a:lnTo>
                    <a:pt x="64" y="36"/>
                  </a:lnTo>
                  <a:lnTo>
                    <a:pt x="76" y="0"/>
                  </a:lnTo>
                  <a:lnTo>
                    <a:pt x="119" y="23"/>
                  </a:lnTo>
                  <a:lnTo>
                    <a:pt x="135" y="23"/>
                  </a:lnTo>
                  <a:lnTo>
                    <a:pt x="173" y="11"/>
                  </a:lnTo>
                  <a:lnTo>
                    <a:pt x="190" y="6"/>
                  </a:lnTo>
                  <a:lnTo>
                    <a:pt x="215" y="31"/>
                  </a:lnTo>
                  <a:lnTo>
                    <a:pt x="234" y="30"/>
                  </a:lnTo>
                  <a:lnTo>
                    <a:pt x="239" y="16"/>
                  </a:lnTo>
                  <a:lnTo>
                    <a:pt x="281" y="30"/>
                  </a:lnTo>
                  <a:lnTo>
                    <a:pt x="293" y="41"/>
                  </a:lnTo>
                  <a:lnTo>
                    <a:pt x="304" y="46"/>
                  </a:lnTo>
                  <a:lnTo>
                    <a:pt x="319" y="51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19" name="Freeform 8"/>
            <p:cNvSpPr>
              <a:spLocks/>
            </p:cNvSpPr>
            <p:nvPr/>
          </p:nvSpPr>
          <p:spPr bwMode="auto">
            <a:xfrm>
              <a:off x="3177" y="1347"/>
              <a:ext cx="686" cy="945"/>
            </a:xfrm>
            <a:custGeom>
              <a:avLst/>
              <a:gdLst>
                <a:gd name="T0" fmla="*/ 415 w 686"/>
                <a:gd name="T1" fmla="*/ 364 h 945"/>
                <a:gd name="T2" fmla="*/ 440 w 686"/>
                <a:gd name="T3" fmla="*/ 432 h 945"/>
                <a:gd name="T4" fmla="*/ 414 w 686"/>
                <a:gd name="T5" fmla="*/ 461 h 945"/>
                <a:gd name="T6" fmla="*/ 435 w 686"/>
                <a:gd name="T7" fmla="*/ 519 h 945"/>
                <a:gd name="T8" fmla="*/ 509 w 686"/>
                <a:gd name="T9" fmla="*/ 606 h 945"/>
                <a:gd name="T10" fmla="*/ 553 w 686"/>
                <a:gd name="T11" fmla="*/ 653 h 945"/>
                <a:gd name="T12" fmla="*/ 620 w 686"/>
                <a:gd name="T13" fmla="*/ 703 h 945"/>
                <a:gd name="T14" fmla="*/ 631 w 686"/>
                <a:gd name="T15" fmla="*/ 731 h 945"/>
                <a:gd name="T16" fmla="*/ 664 w 686"/>
                <a:gd name="T17" fmla="*/ 801 h 945"/>
                <a:gd name="T18" fmla="*/ 685 w 686"/>
                <a:gd name="T19" fmla="*/ 825 h 945"/>
                <a:gd name="T20" fmla="*/ 635 w 686"/>
                <a:gd name="T21" fmla="*/ 855 h 945"/>
                <a:gd name="T22" fmla="*/ 612 w 686"/>
                <a:gd name="T23" fmla="*/ 908 h 945"/>
                <a:gd name="T24" fmla="*/ 566 w 686"/>
                <a:gd name="T25" fmla="*/ 908 h 945"/>
                <a:gd name="T26" fmla="*/ 522 w 686"/>
                <a:gd name="T27" fmla="*/ 944 h 945"/>
                <a:gd name="T28" fmla="*/ 471 w 686"/>
                <a:gd name="T29" fmla="*/ 913 h 945"/>
                <a:gd name="T30" fmla="*/ 429 w 686"/>
                <a:gd name="T31" fmla="*/ 878 h 945"/>
                <a:gd name="T32" fmla="*/ 406 w 686"/>
                <a:gd name="T33" fmla="*/ 828 h 945"/>
                <a:gd name="T34" fmla="*/ 387 w 686"/>
                <a:gd name="T35" fmla="*/ 795 h 945"/>
                <a:gd name="T36" fmla="*/ 330 w 686"/>
                <a:gd name="T37" fmla="*/ 793 h 945"/>
                <a:gd name="T38" fmla="*/ 265 w 686"/>
                <a:gd name="T39" fmla="*/ 815 h 945"/>
                <a:gd name="T40" fmla="*/ 228 w 686"/>
                <a:gd name="T41" fmla="*/ 812 h 945"/>
                <a:gd name="T42" fmla="*/ 139 w 686"/>
                <a:gd name="T43" fmla="*/ 827 h 945"/>
                <a:gd name="T44" fmla="*/ 122 w 686"/>
                <a:gd name="T45" fmla="*/ 780 h 945"/>
                <a:gd name="T46" fmla="*/ 70 w 686"/>
                <a:gd name="T47" fmla="*/ 731 h 945"/>
                <a:gd name="T48" fmla="*/ 34 w 686"/>
                <a:gd name="T49" fmla="*/ 673 h 945"/>
                <a:gd name="T50" fmla="*/ 0 w 686"/>
                <a:gd name="T51" fmla="*/ 624 h 945"/>
                <a:gd name="T52" fmla="*/ 36 w 686"/>
                <a:gd name="T53" fmla="*/ 564 h 945"/>
                <a:gd name="T54" fmla="*/ 17 w 686"/>
                <a:gd name="T55" fmla="*/ 507 h 945"/>
                <a:gd name="T56" fmla="*/ 41 w 686"/>
                <a:gd name="T57" fmla="*/ 459 h 945"/>
                <a:gd name="T58" fmla="*/ 55 w 686"/>
                <a:gd name="T59" fmla="*/ 416 h 945"/>
                <a:gd name="T60" fmla="*/ 72 w 686"/>
                <a:gd name="T61" fmla="*/ 372 h 945"/>
                <a:gd name="T62" fmla="*/ 68 w 686"/>
                <a:gd name="T63" fmla="*/ 354 h 945"/>
                <a:gd name="T64" fmla="*/ 91 w 686"/>
                <a:gd name="T65" fmla="*/ 305 h 945"/>
                <a:gd name="T66" fmla="*/ 145 w 686"/>
                <a:gd name="T67" fmla="*/ 285 h 945"/>
                <a:gd name="T68" fmla="*/ 179 w 686"/>
                <a:gd name="T69" fmla="*/ 255 h 945"/>
                <a:gd name="T70" fmla="*/ 160 w 686"/>
                <a:gd name="T71" fmla="*/ 213 h 945"/>
                <a:gd name="T72" fmla="*/ 192 w 686"/>
                <a:gd name="T73" fmla="*/ 192 h 945"/>
                <a:gd name="T74" fmla="*/ 215 w 686"/>
                <a:gd name="T75" fmla="*/ 133 h 945"/>
                <a:gd name="T76" fmla="*/ 221 w 686"/>
                <a:gd name="T77" fmla="*/ 98 h 945"/>
                <a:gd name="T78" fmla="*/ 240 w 686"/>
                <a:gd name="T79" fmla="*/ 78 h 945"/>
                <a:gd name="T80" fmla="*/ 320 w 686"/>
                <a:gd name="T81" fmla="*/ 63 h 945"/>
                <a:gd name="T82" fmla="*/ 332 w 686"/>
                <a:gd name="T83" fmla="*/ 53 h 945"/>
                <a:gd name="T84" fmla="*/ 337 w 686"/>
                <a:gd name="T85" fmla="*/ 23 h 945"/>
                <a:gd name="T86" fmla="*/ 366 w 686"/>
                <a:gd name="T87" fmla="*/ 0 h 945"/>
                <a:gd name="T88" fmla="*/ 377 w 686"/>
                <a:gd name="T89" fmla="*/ 16 h 945"/>
                <a:gd name="T90" fmla="*/ 373 w 686"/>
                <a:gd name="T91" fmla="*/ 21 h 945"/>
                <a:gd name="T92" fmla="*/ 366 w 686"/>
                <a:gd name="T93" fmla="*/ 36 h 945"/>
                <a:gd name="T94" fmla="*/ 364 w 686"/>
                <a:gd name="T95" fmla="*/ 65 h 945"/>
                <a:gd name="T96" fmla="*/ 373 w 686"/>
                <a:gd name="T97" fmla="*/ 78 h 945"/>
                <a:gd name="T98" fmla="*/ 385 w 686"/>
                <a:gd name="T99" fmla="*/ 96 h 945"/>
                <a:gd name="T100" fmla="*/ 383 w 686"/>
                <a:gd name="T101" fmla="*/ 126 h 945"/>
                <a:gd name="T102" fmla="*/ 404 w 686"/>
                <a:gd name="T103" fmla="*/ 133 h 945"/>
                <a:gd name="T104" fmla="*/ 435 w 686"/>
                <a:gd name="T105" fmla="*/ 147 h 945"/>
                <a:gd name="T106" fmla="*/ 452 w 686"/>
                <a:gd name="T107" fmla="*/ 157 h 945"/>
                <a:gd name="T108" fmla="*/ 459 w 686"/>
                <a:gd name="T109" fmla="*/ 165 h 945"/>
                <a:gd name="T110" fmla="*/ 484 w 686"/>
                <a:gd name="T111" fmla="*/ 175 h 945"/>
                <a:gd name="T112" fmla="*/ 507 w 686"/>
                <a:gd name="T113" fmla="*/ 188 h 945"/>
                <a:gd name="T114" fmla="*/ 511 w 686"/>
                <a:gd name="T115" fmla="*/ 200 h 945"/>
                <a:gd name="T116" fmla="*/ 494 w 686"/>
                <a:gd name="T117" fmla="*/ 223 h 945"/>
                <a:gd name="T118" fmla="*/ 457 w 686"/>
                <a:gd name="T119" fmla="*/ 282 h 945"/>
                <a:gd name="T120" fmla="*/ 448 w 686"/>
                <a:gd name="T121" fmla="*/ 322 h 94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6" h="945">
                  <a:moveTo>
                    <a:pt x="423" y="337"/>
                  </a:moveTo>
                  <a:lnTo>
                    <a:pt x="427" y="352"/>
                  </a:lnTo>
                  <a:lnTo>
                    <a:pt x="415" y="364"/>
                  </a:lnTo>
                  <a:lnTo>
                    <a:pt x="425" y="380"/>
                  </a:lnTo>
                  <a:lnTo>
                    <a:pt x="438" y="417"/>
                  </a:lnTo>
                  <a:lnTo>
                    <a:pt x="440" y="432"/>
                  </a:lnTo>
                  <a:lnTo>
                    <a:pt x="429" y="432"/>
                  </a:lnTo>
                  <a:lnTo>
                    <a:pt x="425" y="451"/>
                  </a:lnTo>
                  <a:lnTo>
                    <a:pt x="414" y="461"/>
                  </a:lnTo>
                  <a:lnTo>
                    <a:pt x="406" y="476"/>
                  </a:lnTo>
                  <a:lnTo>
                    <a:pt x="406" y="501"/>
                  </a:lnTo>
                  <a:lnTo>
                    <a:pt x="435" y="519"/>
                  </a:lnTo>
                  <a:lnTo>
                    <a:pt x="438" y="543"/>
                  </a:lnTo>
                  <a:lnTo>
                    <a:pt x="442" y="564"/>
                  </a:lnTo>
                  <a:lnTo>
                    <a:pt x="509" y="606"/>
                  </a:lnTo>
                  <a:lnTo>
                    <a:pt x="538" y="614"/>
                  </a:lnTo>
                  <a:lnTo>
                    <a:pt x="568" y="643"/>
                  </a:lnTo>
                  <a:lnTo>
                    <a:pt x="553" y="653"/>
                  </a:lnTo>
                  <a:lnTo>
                    <a:pt x="559" y="666"/>
                  </a:lnTo>
                  <a:lnTo>
                    <a:pt x="593" y="676"/>
                  </a:lnTo>
                  <a:lnTo>
                    <a:pt x="620" y="703"/>
                  </a:lnTo>
                  <a:lnTo>
                    <a:pt x="639" y="713"/>
                  </a:lnTo>
                  <a:lnTo>
                    <a:pt x="643" y="723"/>
                  </a:lnTo>
                  <a:lnTo>
                    <a:pt x="631" y="731"/>
                  </a:lnTo>
                  <a:lnTo>
                    <a:pt x="625" y="760"/>
                  </a:lnTo>
                  <a:lnTo>
                    <a:pt x="662" y="778"/>
                  </a:lnTo>
                  <a:lnTo>
                    <a:pt x="664" y="801"/>
                  </a:lnTo>
                  <a:lnTo>
                    <a:pt x="673" y="805"/>
                  </a:lnTo>
                  <a:lnTo>
                    <a:pt x="675" y="817"/>
                  </a:lnTo>
                  <a:lnTo>
                    <a:pt x="685" y="825"/>
                  </a:lnTo>
                  <a:lnTo>
                    <a:pt x="669" y="842"/>
                  </a:lnTo>
                  <a:lnTo>
                    <a:pt x="648" y="852"/>
                  </a:lnTo>
                  <a:lnTo>
                    <a:pt x="635" y="855"/>
                  </a:lnTo>
                  <a:lnTo>
                    <a:pt x="639" y="893"/>
                  </a:lnTo>
                  <a:lnTo>
                    <a:pt x="629" y="907"/>
                  </a:lnTo>
                  <a:lnTo>
                    <a:pt x="612" y="908"/>
                  </a:lnTo>
                  <a:lnTo>
                    <a:pt x="604" y="898"/>
                  </a:lnTo>
                  <a:lnTo>
                    <a:pt x="589" y="907"/>
                  </a:lnTo>
                  <a:lnTo>
                    <a:pt x="566" y="908"/>
                  </a:lnTo>
                  <a:lnTo>
                    <a:pt x="557" y="917"/>
                  </a:lnTo>
                  <a:lnTo>
                    <a:pt x="560" y="930"/>
                  </a:lnTo>
                  <a:lnTo>
                    <a:pt x="522" y="944"/>
                  </a:lnTo>
                  <a:lnTo>
                    <a:pt x="517" y="930"/>
                  </a:lnTo>
                  <a:lnTo>
                    <a:pt x="499" y="912"/>
                  </a:lnTo>
                  <a:lnTo>
                    <a:pt x="471" y="913"/>
                  </a:lnTo>
                  <a:lnTo>
                    <a:pt x="465" y="903"/>
                  </a:lnTo>
                  <a:lnTo>
                    <a:pt x="446" y="902"/>
                  </a:lnTo>
                  <a:lnTo>
                    <a:pt x="429" y="878"/>
                  </a:lnTo>
                  <a:lnTo>
                    <a:pt x="435" y="872"/>
                  </a:lnTo>
                  <a:lnTo>
                    <a:pt x="435" y="855"/>
                  </a:lnTo>
                  <a:lnTo>
                    <a:pt x="406" y="828"/>
                  </a:lnTo>
                  <a:lnTo>
                    <a:pt x="402" y="810"/>
                  </a:lnTo>
                  <a:lnTo>
                    <a:pt x="387" y="805"/>
                  </a:lnTo>
                  <a:lnTo>
                    <a:pt x="387" y="795"/>
                  </a:lnTo>
                  <a:lnTo>
                    <a:pt x="364" y="791"/>
                  </a:lnTo>
                  <a:lnTo>
                    <a:pt x="339" y="786"/>
                  </a:lnTo>
                  <a:lnTo>
                    <a:pt x="330" y="793"/>
                  </a:lnTo>
                  <a:lnTo>
                    <a:pt x="322" y="808"/>
                  </a:lnTo>
                  <a:lnTo>
                    <a:pt x="280" y="808"/>
                  </a:lnTo>
                  <a:lnTo>
                    <a:pt x="265" y="815"/>
                  </a:lnTo>
                  <a:lnTo>
                    <a:pt x="249" y="818"/>
                  </a:lnTo>
                  <a:lnTo>
                    <a:pt x="238" y="823"/>
                  </a:lnTo>
                  <a:lnTo>
                    <a:pt x="228" y="812"/>
                  </a:lnTo>
                  <a:lnTo>
                    <a:pt x="204" y="825"/>
                  </a:lnTo>
                  <a:lnTo>
                    <a:pt x="164" y="822"/>
                  </a:lnTo>
                  <a:lnTo>
                    <a:pt x="139" y="827"/>
                  </a:lnTo>
                  <a:lnTo>
                    <a:pt x="146" y="805"/>
                  </a:lnTo>
                  <a:lnTo>
                    <a:pt x="127" y="806"/>
                  </a:lnTo>
                  <a:lnTo>
                    <a:pt x="122" y="780"/>
                  </a:lnTo>
                  <a:lnTo>
                    <a:pt x="103" y="745"/>
                  </a:lnTo>
                  <a:lnTo>
                    <a:pt x="80" y="748"/>
                  </a:lnTo>
                  <a:lnTo>
                    <a:pt x="70" y="731"/>
                  </a:lnTo>
                  <a:lnTo>
                    <a:pt x="55" y="730"/>
                  </a:lnTo>
                  <a:lnTo>
                    <a:pt x="62" y="695"/>
                  </a:lnTo>
                  <a:lnTo>
                    <a:pt x="34" y="673"/>
                  </a:lnTo>
                  <a:lnTo>
                    <a:pt x="9" y="671"/>
                  </a:lnTo>
                  <a:lnTo>
                    <a:pt x="1" y="658"/>
                  </a:lnTo>
                  <a:lnTo>
                    <a:pt x="0" y="624"/>
                  </a:lnTo>
                  <a:lnTo>
                    <a:pt x="15" y="601"/>
                  </a:lnTo>
                  <a:lnTo>
                    <a:pt x="36" y="576"/>
                  </a:lnTo>
                  <a:lnTo>
                    <a:pt x="36" y="564"/>
                  </a:lnTo>
                  <a:lnTo>
                    <a:pt x="9" y="559"/>
                  </a:lnTo>
                  <a:lnTo>
                    <a:pt x="7" y="519"/>
                  </a:lnTo>
                  <a:lnTo>
                    <a:pt x="17" y="507"/>
                  </a:lnTo>
                  <a:lnTo>
                    <a:pt x="19" y="484"/>
                  </a:lnTo>
                  <a:lnTo>
                    <a:pt x="24" y="471"/>
                  </a:lnTo>
                  <a:lnTo>
                    <a:pt x="41" y="459"/>
                  </a:lnTo>
                  <a:lnTo>
                    <a:pt x="64" y="439"/>
                  </a:lnTo>
                  <a:lnTo>
                    <a:pt x="64" y="422"/>
                  </a:lnTo>
                  <a:lnTo>
                    <a:pt x="55" y="416"/>
                  </a:lnTo>
                  <a:lnTo>
                    <a:pt x="62" y="395"/>
                  </a:lnTo>
                  <a:lnTo>
                    <a:pt x="59" y="379"/>
                  </a:lnTo>
                  <a:lnTo>
                    <a:pt x="72" y="372"/>
                  </a:lnTo>
                  <a:lnTo>
                    <a:pt x="89" y="375"/>
                  </a:lnTo>
                  <a:lnTo>
                    <a:pt x="91" y="369"/>
                  </a:lnTo>
                  <a:lnTo>
                    <a:pt x="68" y="354"/>
                  </a:lnTo>
                  <a:lnTo>
                    <a:pt x="76" y="335"/>
                  </a:lnTo>
                  <a:lnTo>
                    <a:pt x="68" y="320"/>
                  </a:lnTo>
                  <a:lnTo>
                    <a:pt x="91" y="305"/>
                  </a:lnTo>
                  <a:lnTo>
                    <a:pt x="108" y="309"/>
                  </a:lnTo>
                  <a:lnTo>
                    <a:pt x="124" y="287"/>
                  </a:lnTo>
                  <a:lnTo>
                    <a:pt x="145" y="285"/>
                  </a:lnTo>
                  <a:lnTo>
                    <a:pt x="175" y="310"/>
                  </a:lnTo>
                  <a:lnTo>
                    <a:pt x="179" y="282"/>
                  </a:lnTo>
                  <a:lnTo>
                    <a:pt x="179" y="255"/>
                  </a:lnTo>
                  <a:lnTo>
                    <a:pt x="173" y="240"/>
                  </a:lnTo>
                  <a:lnTo>
                    <a:pt x="179" y="222"/>
                  </a:lnTo>
                  <a:lnTo>
                    <a:pt x="160" y="213"/>
                  </a:lnTo>
                  <a:lnTo>
                    <a:pt x="160" y="205"/>
                  </a:lnTo>
                  <a:lnTo>
                    <a:pt x="166" y="198"/>
                  </a:lnTo>
                  <a:lnTo>
                    <a:pt x="192" y="192"/>
                  </a:lnTo>
                  <a:lnTo>
                    <a:pt x="204" y="172"/>
                  </a:lnTo>
                  <a:lnTo>
                    <a:pt x="221" y="148"/>
                  </a:lnTo>
                  <a:lnTo>
                    <a:pt x="215" y="133"/>
                  </a:lnTo>
                  <a:lnTo>
                    <a:pt x="215" y="125"/>
                  </a:lnTo>
                  <a:lnTo>
                    <a:pt x="221" y="113"/>
                  </a:lnTo>
                  <a:lnTo>
                    <a:pt x="221" y="98"/>
                  </a:lnTo>
                  <a:lnTo>
                    <a:pt x="215" y="76"/>
                  </a:lnTo>
                  <a:lnTo>
                    <a:pt x="228" y="73"/>
                  </a:lnTo>
                  <a:lnTo>
                    <a:pt x="240" y="78"/>
                  </a:lnTo>
                  <a:lnTo>
                    <a:pt x="272" y="85"/>
                  </a:lnTo>
                  <a:lnTo>
                    <a:pt x="309" y="65"/>
                  </a:lnTo>
                  <a:lnTo>
                    <a:pt x="320" y="63"/>
                  </a:lnTo>
                  <a:lnTo>
                    <a:pt x="326" y="61"/>
                  </a:lnTo>
                  <a:lnTo>
                    <a:pt x="332" y="61"/>
                  </a:lnTo>
                  <a:lnTo>
                    <a:pt x="332" y="53"/>
                  </a:lnTo>
                  <a:lnTo>
                    <a:pt x="333" y="46"/>
                  </a:lnTo>
                  <a:lnTo>
                    <a:pt x="333" y="28"/>
                  </a:lnTo>
                  <a:lnTo>
                    <a:pt x="337" y="23"/>
                  </a:lnTo>
                  <a:lnTo>
                    <a:pt x="347" y="21"/>
                  </a:lnTo>
                  <a:lnTo>
                    <a:pt x="347" y="15"/>
                  </a:lnTo>
                  <a:lnTo>
                    <a:pt x="366" y="0"/>
                  </a:lnTo>
                  <a:lnTo>
                    <a:pt x="379" y="3"/>
                  </a:lnTo>
                  <a:lnTo>
                    <a:pt x="383" y="8"/>
                  </a:lnTo>
                  <a:lnTo>
                    <a:pt x="377" y="16"/>
                  </a:lnTo>
                  <a:lnTo>
                    <a:pt x="379" y="21"/>
                  </a:lnTo>
                  <a:lnTo>
                    <a:pt x="375" y="25"/>
                  </a:lnTo>
                  <a:lnTo>
                    <a:pt x="373" y="21"/>
                  </a:lnTo>
                  <a:lnTo>
                    <a:pt x="372" y="23"/>
                  </a:lnTo>
                  <a:lnTo>
                    <a:pt x="372" y="35"/>
                  </a:lnTo>
                  <a:lnTo>
                    <a:pt x="366" y="36"/>
                  </a:lnTo>
                  <a:lnTo>
                    <a:pt x="373" y="45"/>
                  </a:lnTo>
                  <a:lnTo>
                    <a:pt x="368" y="51"/>
                  </a:lnTo>
                  <a:lnTo>
                    <a:pt x="364" y="65"/>
                  </a:lnTo>
                  <a:lnTo>
                    <a:pt x="360" y="66"/>
                  </a:lnTo>
                  <a:lnTo>
                    <a:pt x="360" y="75"/>
                  </a:lnTo>
                  <a:lnTo>
                    <a:pt x="373" y="78"/>
                  </a:lnTo>
                  <a:lnTo>
                    <a:pt x="377" y="85"/>
                  </a:lnTo>
                  <a:lnTo>
                    <a:pt x="381" y="88"/>
                  </a:lnTo>
                  <a:lnTo>
                    <a:pt x="385" y="96"/>
                  </a:lnTo>
                  <a:lnTo>
                    <a:pt x="379" y="108"/>
                  </a:lnTo>
                  <a:lnTo>
                    <a:pt x="373" y="108"/>
                  </a:lnTo>
                  <a:lnTo>
                    <a:pt x="383" y="126"/>
                  </a:lnTo>
                  <a:lnTo>
                    <a:pt x="377" y="137"/>
                  </a:lnTo>
                  <a:lnTo>
                    <a:pt x="398" y="138"/>
                  </a:lnTo>
                  <a:lnTo>
                    <a:pt x="404" y="133"/>
                  </a:lnTo>
                  <a:lnTo>
                    <a:pt x="415" y="133"/>
                  </a:lnTo>
                  <a:lnTo>
                    <a:pt x="417" y="140"/>
                  </a:lnTo>
                  <a:lnTo>
                    <a:pt x="435" y="147"/>
                  </a:lnTo>
                  <a:lnTo>
                    <a:pt x="435" y="148"/>
                  </a:lnTo>
                  <a:lnTo>
                    <a:pt x="442" y="147"/>
                  </a:lnTo>
                  <a:lnTo>
                    <a:pt x="452" y="157"/>
                  </a:lnTo>
                  <a:lnTo>
                    <a:pt x="452" y="167"/>
                  </a:lnTo>
                  <a:lnTo>
                    <a:pt x="457" y="167"/>
                  </a:lnTo>
                  <a:lnTo>
                    <a:pt x="459" y="165"/>
                  </a:lnTo>
                  <a:lnTo>
                    <a:pt x="461" y="165"/>
                  </a:lnTo>
                  <a:lnTo>
                    <a:pt x="461" y="173"/>
                  </a:lnTo>
                  <a:lnTo>
                    <a:pt x="484" y="175"/>
                  </a:lnTo>
                  <a:lnTo>
                    <a:pt x="488" y="175"/>
                  </a:lnTo>
                  <a:lnTo>
                    <a:pt x="494" y="175"/>
                  </a:lnTo>
                  <a:lnTo>
                    <a:pt x="507" y="188"/>
                  </a:lnTo>
                  <a:lnTo>
                    <a:pt x="501" y="197"/>
                  </a:lnTo>
                  <a:lnTo>
                    <a:pt x="503" y="203"/>
                  </a:lnTo>
                  <a:lnTo>
                    <a:pt x="511" y="200"/>
                  </a:lnTo>
                  <a:lnTo>
                    <a:pt x="513" y="202"/>
                  </a:lnTo>
                  <a:lnTo>
                    <a:pt x="507" y="220"/>
                  </a:lnTo>
                  <a:lnTo>
                    <a:pt x="494" y="223"/>
                  </a:lnTo>
                  <a:lnTo>
                    <a:pt x="463" y="208"/>
                  </a:lnTo>
                  <a:lnTo>
                    <a:pt x="452" y="247"/>
                  </a:lnTo>
                  <a:lnTo>
                    <a:pt x="457" y="282"/>
                  </a:lnTo>
                  <a:lnTo>
                    <a:pt x="446" y="300"/>
                  </a:lnTo>
                  <a:lnTo>
                    <a:pt x="446" y="309"/>
                  </a:lnTo>
                  <a:lnTo>
                    <a:pt x="448" y="322"/>
                  </a:lnTo>
                  <a:lnTo>
                    <a:pt x="435" y="330"/>
                  </a:lnTo>
                  <a:lnTo>
                    <a:pt x="423" y="33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20" name="Freeform 9"/>
            <p:cNvSpPr>
              <a:spLocks/>
            </p:cNvSpPr>
            <p:nvPr/>
          </p:nvSpPr>
          <p:spPr bwMode="auto">
            <a:xfrm>
              <a:off x="2636" y="1278"/>
              <a:ext cx="765" cy="554"/>
            </a:xfrm>
            <a:custGeom>
              <a:avLst/>
              <a:gdLst>
                <a:gd name="T0" fmla="*/ 424 w 765"/>
                <a:gd name="T1" fmla="*/ 111 h 554"/>
                <a:gd name="T2" fmla="*/ 361 w 765"/>
                <a:gd name="T3" fmla="*/ 108 h 554"/>
                <a:gd name="T4" fmla="*/ 339 w 765"/>
                <a:gd name="T5" fmla="*/ 100 h 554"/>
                <a:gd name="T6" fmla="*/ 274 w 765"/>
                <a:gd name="T7" fmla="*/ 98 h 554"/>
                <a:gd name="T8" fmla="*/ 283 w 765"/>
                <a:gd name="T9" fmla="*/ 48 h 554"/>
                <a:gd name="T10" fmla="*/ 230 w 765"/>
                <a:gd name="T11" fmla="*/ 53 h 554"/>
                <a:gd name="T12" fmla="*/ 175 w 765"/>
                <a:gd name="T13" fmla="*/ 33 h 554"/>
                <a:gd name="T14" fmla="*/ 137 w 765"/>
                <a:gd name="T15" fmla="*/ 13 h 554"/>
                <a:gd name="T16" fmla="*/ 45 w 765"/>
                <a:gd name="T17" fmla="*/ 0 h 554"/>
                <a:gd name="T18" fmla="*/ 55 w 765"/>
                <a:gd name="T19" fmla="*/ 40 h 554"/>
                <a:gd name="T20" fmla="*/ 72 w 765"/>
                <a:gd name="T21" fmla="*/ 68 h 554"/>
                <a:gd name="T22" fmla="*/ 26 w 765"/>
                <a:gd name="T23" fmla="*/ 78 h 554"/>
                <a:gd name="T24" fmla="*/ 72 w 765"/>
                <a:gd name="T25" fmla="*/ 157 h 554"/>
                <a:gd name="T26" fmla="*/ 99 w 765"/>
                <a:gd name="T27" fmla="*/ 230 h 554"/>
                <a:gd name="T28" fmla="*/ 85 w 765"/>
                <a:gd name="T29" fmla="*/ 277 h 554"/>
                <a:gd name="T30" fmla="*/ 100 w 765"/>
                <a:gd name="T31" fmla="*/ 320 h 554"/>
                <a:gd name="T32" fmla="*/ 114 w 765"/>
                <a:gd name="T33" fmla="*/ 405 h 554"/>
                <a:gd name="T34" fmla="*/ 78 w 765"/>
                <a:gd name="T35" fmla="*/ 419 h 554"/>
                <a:gd name="T36" fmla="*/ 173 w 765"/>
                <a:gd name="T37" fmla="*/ 431 h 554"/>
                <a:gd name="T38" fmla="*/ 236 w 765"/>
                <a:gd name="T39" fmla="*/ 449 h 554"/>
                <a:gd name="T40" fmla="*/ 295 w 765"/>
                <a:gd name="T41" fmla="*/ 461 h 554"/>
                <a:gd name="T42" fmla="*/ 333 w 765"/>
                <a:gd name="T43" fmla="*/ 467 h 554"/>
                <a:gd name="T44" fmla="*/ 375 w 765"/>
                <a:gd name="T45" fmla="*/ 467 h 554"/>
                <a:gd name="T46" fmla="*/ 430 w 765"/>
                <a:gd name="T47" fmla="*/ 467 h 554"/>
                <a:gd name="T48" fmla="*/ 457 w 765"/>
                <a:gd name="T49" fmla="*/ 462 h 554"/>
                <a:gd name="T50" fmla="*/ 501 w 765"/>
                <a:gd name="T51" fmla="*/ 519 h 554"/>
                <a:gd name="T52" fmla="*/ 562 w 765"/>
                <a:gd name="T53" fmla="*/ 553 h 554"/>
                <a:gd name="T54" fmla="*/ 607 w 765"/>
                <a:gd name="T55" fmla="*/ 507 h 554"/>
                <a:gd name="T56" fmla="*/ 605 w 765"/>
                <a:gd name="T57" fmla="*/ 462 h 554"/>
                <a:gd name="T58" fmla="*/ 632 w 765"/>
                <a:gd name="T59" fmla="*/ 444 h 554"/>
                <a:gd name="T60" fmla="*/ 619 w 765"/>
                <a:gd name="T61" fmla="*/ 404 h 554"/>
                <a:gd name="T62" fmla="*/ 651 w 765"/>
                <a:gd name="T63" fmla="*/ 377 h 554"/>
                <a:gd name="T64" fmla="*/ 718 w 765"/>
                <a:gd name="T65" fmla="*/ 379 h 554"/>
                <a:gd name="T66" fmla="*/ 716 w 765"/>
                <a:gd name="T67" fmla="*/ 309 h 554"/>
                <a:gd name="T68" fmla="*/ 703 w 765"/>
                <a:gd name="T69" fmla="*/ 273 h 554"/>
                <a:gd name="T70" fmla="*/ 746 w 765"/>
                <a:gd name="T71" fmla="*/ 240 h 554"/>
                <a:gd name="T72" fmla="*/ 758 w 765"/>
                <a:gd name="T73" fmla="*/ 193 h 554"/>
                <a:gd name="T74" fmla="*/ 756 w 765"/>
                <a:gd name="T75" fmla="*/ 145 h 554"/>
                <a:gd name="T76" fmla="*/ 733 w 765"/>
                <a:gd name="T77" fmla="*/ 140 h 554"/>
                <a:gd name="T78" fmla="*/ 693 w 765"/>
                <a:gd name="T79" fmla="*/ 128 h 554"/>
                <a:gd name="T80" fmla="*/ 643 w 765"/>
                <a:gd name="T81" fmla="*/ 111 h 554"/>
                <a:gd name="T82" fmla="*/ 575 w 765"/>
                <a:gd name="T83" fmla="*/ 113 h 554"/>
                <a:gd name="T84" fmla="*/ 508 w 765"/>
                <a:gd name="T85" fmla="*/ 126 h 55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65" h="554">
                  <a:moveTo>
                    <a:pt x="474" y="126"/>
                  </a:moveTo>
                  <a:lnTo>
                    <a:pt x="451" y="116"/>
                  </a:lnTo>
                  <a:lnTo>
                    <a:pt x="424" y="111"/>
                  </a:lnTo>
                  <a:lnTo>
                    <a:pt x="396" y="118"/>
                  </a:lnTo>
                  <a:lnTo>
                    <a:pt x="371" y="116"/>
                  </a:lnTo>
                  <a:lnTo>
                    <a:pt x="361" y="108"/>
                  </a:lnTo>
                  <a:lnTo>
                    <a:pt x="365" y="95"/>
                  </a:lnTo>
                  <a:lnTo>
                    <a:pt x="360" y="90"/>
                  </a:lnTo>
                  <a:lnTo>
                    <a:pt x="339" y="100"/>
                  </a:lnTo>
                  <a:lnTo>
                    <a:pt x="321" y="88"/>
                  </a:lnTo>
                  <a:lnTo>
                    <a:pt x="306" y="85"/>
                  </a:lnTo>
                  <a:lnTo>
                    <a:pt x="274" y="98"/>
                  </a:lnTo>
                  <a:lnTo>
                    <a:pt x="268" y="81"/>
                  </a:lnTo>
                  <a:lnTo>
                    <a:pt x="291" y="58"/>
                  </a:lnTo>
                  <a:lnTo>
                    <a:pt x="283" y="48"/>
                  </a:lnTo>
                  <a:lnTo>
                    <a:pt x="270" y="48"/>
                  </a:lnTo>
                  <a:lnTo>
                    <a:pt x="253" y="53"/>
                  </a:lnTo>
                  <a:lnTo>
                    <a:pt x="230" y="53"/>
                  </a:lnTo>
                  <a:lnTo>
                    <a:pt x="200" y="56"/>
                  </a:lnTo>
                  <a:lnTo>
                    <a:pt x="188" y="53"/>
                  </a:lnTo>
                  <a:lnTo>
                    <a:pt x="175" y="33"/>
                  </a:lnTo>
                  <a:lnTo>
                    <a:pt x="154" y="23"/>
                  </a:lnTo>
                  <a:lnTo>
                    <a:pt x="154" y="10"/>
                  </a:lnTo>
                  <a:lnTo>
                    <a:pt x="137" y="13"/>
                  </a:lnTo>
                  <a:lnTo>
                    <a:pt x="114" y="1"/>
                  </a:lnTo>
                  <a:lnTo>
                    <a:pt x="70" y="15"/>
                  </a:lnTo>
                  <a:lnTo>
                    <a:pt x="45" y="0"/>
                  </a:lnTo>
                  <a:lnTo>
                    <a:pt x="41" y="16"/>
                  </a:lnTo>
                  <a:lnTo>
                    <a:pt x="43" y="35"/>
                  </a:lnTo>
                  <a:lnTo>
                    <a:pt x="55" y="40"/>
                  </a:lnTo>
                  <a:lnTo>
                    <a:pt x="57" y="50"/>
                  </a:lnTo>
                  <a:lnTo>
                    <a:pt x="72" y="53"/>
                  </a:lnTo>
                  <a:lnTo>
                    <a:pt x="72" y="68"/>
                  </a:lnTo>
                  <a:lnTo>
                    <a:pt x="43" y="53"/>
                  </a:lnTo>
                  <a:lnTo>
                    <a:pt x="28" y="63"/>
                  </a:lnTo>
                  <a:lnTo>
                    <a:pt x="26" y="78"/>
                  </a:lnTo>
                  <a:lnTo>
                    <a:pt x="17" y="91"/>
                  </a:lnTo>
                  <a:lnTo>
                    <a:pt x="0" y="108"/>
                  </a:lnTo>
                  <a:lnTo>
                    <a:pt x="72" y="157"/>
                  </a:lnTo>
                  <a:lnTo>
                    <a:pt x="89" y="175"/>
                  </a:lnTo>
                  <a:lnTo>
                    <a:pt x="97" y="203"/>
                  </a:lnTo>
                  <a:lnTo>
                    <a:pt x="99" y="230"/>
                  </a:lnTo>
                  <a:lnTo>
                    <a:pt x="83" y="247"/>
                  </a:lnTo>
                  <a:lnTo>
                    <a:pt x="97" y="257"/>
                  </a:lnTo>
                  <a:lnTo>
                    <a:pt x="85" y="277"/>
                  </a:lnTo>
                  <a:lnTo>
                    <a:pt x="91" y="290"/>
                  </a:lnTo>
                  <a:lnTo>
                    <a:pt x="85" y="310"/>
                  </a:lnTo>
                  <a:lnTo>
                    <a:pt x="100" y="320"/>
                  </a:lnTo>
                  <a:lnTo>
                    <a:pt x="87" y="372"/>
                  </a:lnTo>
                  <a:lnTo>
                    <a:pt x="95" y="389"/>
                  </a:lnTo>
                  <a:lnTo>
                    <a:pt x="114" y="405"/>
                  </a:lnTo>
                  <a:lnTo>
                    <a:pt x="106" y="410"/>
                  </a:lnTo>
                  <a:lnTo>
                    <a:pt x="85" y="405"/>
                  </a:lnTo>
                  <a:lnTo>
                    <a:pt x="78" y="419"/>
                  </a:lnTo>
                  <a:lnTo>
                    <a:pt x="121" y="442"/>
                  </a:lnTo>
                  <a:lnTo>
                    <a:pt x="137" y="442"/>
                  </a:lnTo>
                  <a:lnTo>
                    <a:pt x="173" y="431"/>
                  </a:lnTo>
                  <a:lnTo>
                    <a:pt x="192" y="427"/>
                  </a:lnTo>
                  <a:lnTo>
                    <a:pt x="217" y="452"/>
                  </a:lnTo>
                  <a:lnTo>
                    <a:pt x="236" y="449"/>
                  </a:lnTo>
                  <a:lnTo>
                    <a:pt x="241" y="436"/>
                  </a:lnTo>
                  <a:lnTo>
                    <a:pt x="281" y="449"/>
                  </a:lnTo>
                  <a:lnTo>
                    <a:pt x="295" y="461"/>
                  </a:lnTo>
                  <a:lnTo>
                    <a:pt x="306" y="466"/>
                  </a:lnTo>
                  <a:lnTo>
                    <a:pt x="321" y="471"/>
                  </a:lnTo>
                  <a:lnTo>
                    <a:pt x="333" y="467"/>
                  </a:lnTo>
                  <a:lnTo>
                    <a:pt x="344" y="467"/>
                  </a:lnTo>
                  <a:lnTo>
                    <a:pt x="360" y="476"/>
                  </a:lnTo>
                  <a:lnTo>
                    <a:pt x="375" y="467"/>
                  </a:lnTo>
                  <a:lnTo>
                    <a:pt x="386" y="467"/>
                  </a:lnTo>
                  <a:lnTo>
                    <a:pt x="394" y="476"/>
                  </a:lnTo>
                  <a:lnTo>
                    <a:pt x="430" y="467"/>
                  </a:lnTo>
                  <a:lnTo>
                    <a:pt x="445" y="471"/>
                  </a:lnTo>
                  <a:lnTo>
                    <a:pt x="447" y="462"/>
                  </a:lnTo>
                  <a:lnTo>
                    <a:pt x="457" y="462"/>
                  </a:lnTo>
                  <a:lnTo>
                    <a:pt x="468" y="462"/>
                  </a:lnTo>
                  <a:lnTo>
                    <a:pt x="480" y="469"/>
                  </a:lnTo>
                  <a:lnTo>
                    <a:pt x="501" y="519"/>
                  </a:lnTo>
                  <a:lnTo>
                    <a:pt x="533" y="527"/>
                  </a:lnTo>
                  <a:lnTo>
                    <a:pt x="544" y="549"/>
                  </a:lnTo>
                  <a:lnTo>
                    <a:pt x="562" y="553"/>
                  </a:lnTo>
                  <a:lnTo>
                    <a:pt x="567" y="539"/>
                  </a:lnTo>
                  <a:lnTo>
                    <a:pt x="584" y="527"/>
                  </a:lnTo>
                  <a:lnTo>
                    <a:pt x="607" y="507"/>
                  </a:lnTo>
                  <a:lnTo>
                    <a:pt x="607" y="491"/>
                  </a:lnTo>
                  <a:lnTo>
                    <a:pt x="598" y="484"/>
                  </a:lnTo>
                  <a:lnTo>
                    <a:pt x="605" y="462"/>
                  </a:lnTo>
                  <a:lnTo>
                    <a:pt x="602" y="447"/>
                  </a:lnTo>
                  <a:lnTo>
                    <a:pt x="615" y="439"/>
                  </a:lnTo>
                  <a:lnTo>
                    <a:pt x="632" y="444"/>
                  </a:lnTo>
                  <a:lnTo>
                    <a:pt x="634" y="437"/>
                  </a:lnTo>
                  <a:lnTo>
                    <a:pt x="611" y="422"/>
                  </a:lnTo>
                  <a:lnTo>
                    <a:pt x="619" y="404"/>
                  </a:lnTo>
                  <a:lnTo>
                    <a:pt x="611" y="389"/>
                  </a:lnTo>
                  <a:lnTo>
                    <a:pt x="634" y="374"/>
                  </a:lnTo>
                  <a:lnTo>
                    <a:pt x="651" y="377"/>
                  </a:lnTo>
                  <a:lnTo>
                    <a:pt x="666" y="355"/>
                  </a:lnTo>
                  <a:lnTo>
                    <a:pt x="687" y="354"/>
                  </a:lnTo>
                  <a:lnTo>
                    <a:pt x="718" y="379"/>
                  </a:lnTo>
                  <a:lnTo>
                    <a:pt x="722" y="350"/>
                  </a:lnTo>
                  <a:lnTo>
                    <a:pt x="722" y="324"/>
                  </a:lnTo>
                  <a:lnTo>
                    <a:pt x="716" y="309"/>
                  </a:lnTo>
                  <a:lnTo>
                    <a:pt x="722" y="290"/>
                  </a:lnTo>
                  <a:lnTo>
                    <a:pt x="703" y="282"/>
                  </a:lnTo>
                  <a:lnTo>
                    <a:pt x="703" y="273"/>
                  </a:lnTo>
                  <a:lnTo>
                    <a:pt x="708" y="267"/>
                  </a:lnTo>
                  <a:lnTo>
                    <a:pt x="735" y="260"/>
                  </a:lnTo>
                  <a:lnTo>
                    <a:pt x="746" y="240"/>
                  </a:lnTo>
                  <a:lnTo>
                    <a:pt x="764" y="217"/>
                  </a:lnTo>
                  <a:lnTo>
                    <a:pt x="758" y="202"/>
                  </a:lnTo>
                  <a:lnTo>
                    <a:pt x="758" y="193"/>
                  </a:lnTo>
                  <a:lnTo>
                    <a:pt x="764" y="182"/>
                  </a:lnTo>
                  <a:lnTo>
                    <a:pt x="764" y="167"/>
                  </a:lnTo>
                  <a:lnTo>
                    <a:pt x="756" y="145"/>
                  </a:lnTo>
                  <a:lnTo>
                    <a:pt x="746" y="148"/>
                  </a:lnTo>
                  <a:lnTo>
                    <a:pt x="744" y="143"/>
                  </a:lnTo>
                  <a:lnTo>
                    <a:pt x="733" y="140"/>
                  </a:lnTo>
                  <a:lnTo>
                    <a:pt x="729" y="138"/>
                  </a:lnTo>
                  <a:lnTo>
                    <a:pt x="735" y="131"/>
                  </a:lnTo>
                  <a:lnTo>
                    <a:pt x="693" y="128"/>
                  </a:lnTo>
                  <a:lnTo>
                    <a:pt x="699" y="115"/>
                  </a:lnTo>
                  <a:lnTo>
                    <a:pt x="676" y="123"/>
                  </a:lnTo>
                  <a:lnTo>
                    <a:pt x="643" y="111"/>
                  </a:lnTo>
                  <a:lnTo>
                    <a:pt x="623" y="110"/>
                  </a:lnTo>
                  <a:lnTo>
                    <a:pt x="592" y="116"/>
                  </a:lnTo>
                  <a:lnTo>
                    <a:pt x="575" y="113"/>
                  </a:lnTo>
                  <a:lnTo>
                    <a:pt x="556" y="126"/>
                  </a:lnTo>
                  <a:lnTo>
                    <a:pt x="523" y="116"/>
                  </a:lnTo>
                  <a:lnTo>
                    <a:pt x="508" y="126"/>
                  </a:lnTo>
                  <a:lnTo>
                    <a:pt x="487" y="123"/>
                  </a:lnTo>
                  <a:lnTo>
                    <a:pt x="474" y="12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21" name="Freeform 10"/>
            <p:cNvSpPr>
              <a:spLocks/>
            </p:cNvSpPr>
            <p:nvPr/>
          </p:nvSpPr>
          <p:spPr bwMode="auto">
            <a:xfrm>
              <a:off x="3029" y="2004"/>
              <a:ext cx="743" cy="817"/>
            </a:xfrm>
            <a:custGeom>
              <a:avLst/>
              <a:gdLst>
                <a:gd name="T0" fmla="*/ 376 w 743"/>
                <a:gd name="T1" fmla="*/ 153 h 817"/>
                <a:gd name="T2" fmla="*/ 287 w 743"/>
                <a:gd name="T3" fmla="*/ 168 h 817"/>
                <a:gd name="T4" fmla="*/ 270 w 743"/>
                <a:gd name="T5" fmla="*/ 121 h 817"/>
                <a:gd name="T6" fmla="*/ 218 w 743"/>
                <a:gd name="T7" fmla="*/ 73 h 817"/>
                <a:gd name="T8" fmla="*/ 182 w 743"/>
                <a:gd name="T9" fmla="*/ 15 h 817"/>
                <a:gd name="T10" fmla="*/ 49 w 743"/>
                <a:gd name="T11" fmla="*/ 16 h 817"/>
                <a:gd name="T12" fmla="*/ 30 w 743"/>
                <a:gd name="T13" fmla="*/ 76 h 817"/>
                <a:gd name="T14" fmla="*/ 47 w 743"/>
                <a:gd name="T15" fmla="*/ 123 h 817"/>
                <a:gd name="T16" fmla="*/ 70 w 743"/>
                <a:gd name="T17" fmla="*/ 160 h 817"/>
                <a:gd name="T18" fmla="*/ 51 w 743"/>
                <a:gd name="T19" fmla="*/ 210 h 817"/>
                <a:gd name="T20" fmla="*/ 5 w 743"/>
                <a:gd name="T21" fmla="*/ 231 h 817"/>
                <a:gd name="T22" fmla="*/ 24 w 743"/>
                <a:gd name="T23" fmla="*/ 261 h 817"/>
                <a:gd name="T24" fmla="*/ 26 w 743"/>
                <a:gd name="T25" fmla="*/ 308 h 817"/>
                <a:gd name="T26" fmla="*/ 11 w 743"/>
                <a:gd name="T27" fmla="*/ 340 h 817"/>
                <a:gd name="T28" fmla="*/ 5 w 743"/>
                <a:gd name="T29" fmla="*/ 400 h 817"/>
                <a:gd name="T30" fmla="*/ 32 w 743"/>
                <a:gd name="T31" fmla="*/ 440 h 817"/>
                <a:gd name="T32" fmla="*/ 60 w 743"/>
                <a:gd name="T33" fmla="*/ 503 h 817"/>
                <a:gd name="T34" fmla="*/ 55 w 743"/>
                <a:gd name="T35" fmla="*/ 574 h 817"/>
                <a:gd name="T36" fmla="*/ 70 w 743"/>
                <a:gd name="T37" fmla="*/ 615 h 817"/>
                <a:gd name="T38" fmla="*/ 98 w 743"/>
                <a:gd name="T39" fmla="*/ 635 h 817"/>
                <a:gd name="T40" fmla="*/ 154 w 743"/>
                <a:gd name="T41" fmla="*/ 620 h 817"/>
                <a:gd name="T42" fmla="*/ 199 w 743"/>
                <a:gd name="T43" fmla="*/ 629 h 817"/>
                <a:gd name="T44" fmla="*/ 218 w 743"/>
                <a:gd name="T45" fmla="*/ 610 h 817"/>
                <a:gd name="T46" fmla="*/ 245 w 743"/>
                <a:gd name="T47" fmla="*/ 677 h 817"/>
                <a:gd name="T48" fmla="*/ 308 w 743"/>
                <a:gd name="T49" fmla="*/ 704 h 817"/>
                <a:gd name="T50" fmla="*/ 315 w 743"/>
                <a:gd name="T51" fmla="*/ 732 h 817"/>
                <a:gd name="T52" fmla="*/ 306 w 743"/>
                <a:gd name="T53" fmla="*/ 785 h 817"/>
                <a:gd name="T54" fmla="*/ 348 w 743"/>
                <a:gd name="T55" fmla="*/ 812 h 817"/>
                <a:gd name="T56" fmla="*/ 418 w 743"/>
                <a:gd name="T57" fmla="*/ 814 h 817"/>
                <a:gd name="T58" fmla="*/ 441 w 743"/>
                <a:gd name="T59" fmla="*/ 775 h 817"/>
                <a:gd name="T60" fmla="*/ 527 w 743"/>
                <a:gd name="T61" fmla="*/ 765 h 817"/>
                <a:gd name="T62" fmla="*/ 563 w 743"/>
                <a:gd name="T63" fmla="*/ 805 h 817"/>
                <a:gd name="T64" fmla="*/ 576 w 743"/>
                <a:gd name="T65" fmla="*/ 742 h 817"/>
                <a:gd name="T66" fmla="*/ 599 w 743"/>
                <a:gd name="T67" fmla="*/ 684 h 817"/>
                <a:gd name="T68" fmla="*/ 681 w 743"/>
                <a:gd name="T69" fmla="*/ 702 h 817"/>
                <a:gd name="T70" fmla="*/ 732 w 743"/>
                <a:gd name="T71" fmla="*/ 680 h 817"/>
                <a:gd name="T72" fmla="*/ 730 w 743"/>
                <a:gd name="T73" fmla="*/ 642 h 817"/>
                <a:gd name="T74" fmla="*/ 719 w 743"/>
                <a:gd name="T75" fmla="*/ 580 h 817"/>
                <a:gd name="T76" fmla="*/ 728 w 743"/>
                <a:gd name="T77" fmla="*/ 550 h 817"/>
                <a:gd name="T78" fmla="*/ 690 w 743"/>
                <a:gd name="T79" fmla="*/ 527 h 817"/>
                <a:gd name="T80" fmla="*/ 696 w 743"/>
                <a:gd name="T81" fmla="*/ 497 h 817"/>
                <a:gd name="T82" fmla="*/ 722 w 743"/>
                <a:gd name="T83" fmla="*/ 463 h 817"/>
                <a:gd name="T84" fmla="*/ 719 w 743"/>
                <a:gd name="T85" fmla="*/ 362 h 817"/>
                <a:gd name="T86" fmla="*/ 711 w 743"/>
                <a:gd name="T87" fmla="*/ 322 h 817"/>
                <a:gd name="T88" fmla="*/ 734 w 743"/>
                <a:gd name="T89" fmla="*/ 293 h 817"/>
                <a:gd name="T90" fmla="*/ 669 w 743"/>
                <a:gd name="T91" fmla="*/ 285 h 817"/>
                <a:gd name="T92" fmla="*/ 618 w 743"/>
                <a:gd name="T93" fmla="*/ 255 h 817"/>
                <a:gd name="T94" fmla="*/ 576 w 743"/>
                <a:gd name="T95" fmla="*/ 220 h 817"/>
                <a:gd name="T96" fmla="*/ 553 w 743"/>
                <a:gd name="T97" fmla="*/ 170 h 817"/>
                <a:gd name="T98" fmla="*/ 534 w 743"/>
                <a:gd name="T99" fmla="*/ 136 h 817"/>
                <a:gd name="T100" fmla="*/ 477 w 743"/>
                <a:gd name="T101" fmla="*/ 135 h 817"/>
                <a:gd name="T102" fmla="*/ 412 w 743"/>
                <a:gd name="T103" fmla="*/ 156 h 8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43" h="817">
                  <a:moveTo>
                    <a:pt x="397" y="160"/>
                  </a:moveTo>
                  <a:lnTo>
                    <a:pt x="388" y="165"/>
                  </a:lnTo>
                  <a:lnTo>
                    <a:pt x="376" y="153"/>
                  </a:lnTo>
                  <a:lnTo>
                    <a:pt x="351" y="166"/>
                  </a:lnTo>
                  <a:lnTo>
                    <a:pt x="312" y="163"/>
                  </a:lnTo>
                  <a:lnTo>
                    <a:pt x="287" y="168"/>
                  </a:lnTo>
                  <a:lnTo>
                    <a:pt x="296" y="145"/>
                  </a:lnTo>
                  <a:lnTo>
                    <a:pt x="275" y="148"/>
                  </a:lnTo>
                  <a:lnTo>
                    <a:pt x="270" y="121"/>
                  </a:lnTo>
                  <a:lnTo>
                    <a:pt x="251" y="86"/>
                  </a:lnTo>
                  <a:lnTo>
                    <a:pt x="228" y="88"/>
                  </a:lnTo>
                  <a:lnTo>
                    <a:pt x="218" y="73"/>
                  </a:lnTo>
                  <a:lnTo>
                    <a:pt x="203" y="71"/>
                  </a:lnTo>
                  <a:lnTo>
                    <a:pt x="211" y="36"/>
                  </a:lnTo>
                  <a:lnTo>
                    <a:pt x="182" y="15"/>
                  </a:lnTo>
                  <a:lnTo>
                    <a:pt x="159" y="13"/>
                  </a:lnTo>
                  <a:lnTo>
                    <a:pt x="150" y="0"/>
                  </a:lnTo>
                  <a:lnTo>
                    <a:pt x="49" y="16"/>
                  </a:lnTo>
                  <a:lnTo>
                    <a:pt x="53" y="38"/>
                  </a:lnTo>
                  <a:lnTo>
                    <a:pt x="47" y="60"/>
                  </a:lnTo>
                  <a:lnTo>
                    <a:pt x="30" y="76"/>
                  </a:lnTo>
                  <a:lnTo>
                    <a:pt x="53" y="101"/>
                  </a:lnTo>
                  <a:lnTo>
                    <a:pt x="53" y="110"/>
                  </a:lnTo>
                  <a:lnTo>
                    <a:pt x="47" y="123"/>
                  </a:lnTo>
                  <a:lnTo>
                    <a:pt x="58" y="130"/>
                  </a:lnTo>
                  <a:lnTo>
                    <a:pt x="66" y="143"/>
                  </a:lnTo>
                  <a:lnTo>
                    <a:pt x="70" y="160"/>
                  </a:lnTo>
                  <a:lnTo>
                    <a:pt x="49" y="178"/>
                  </a:lnTo>
                  <a:lnTo>
                    <a:pt x="45" y="186"/>
                  </a:lnTo>
                  <a:lnTo>
                    <a:pt x="51" y="210"/>
                  </a:lnTo>
                  <a:lnTo>
                    <a:pt x="47" y="223"/>
                  </a:lnTo>
                  <a:lnTo>
                    <a:pt x="26" y="230"/>
                  </a:lnTo>
                  <a:lnTo>
                    <a:pt x="5" y="231"/>
                  </a:lnTo>
                  <a:lnTo>
                    <a:pt x="0" y="245"/>
                  </a:lnTo>
                  <a:lnTo>
                    <a:pt x="15" y="255"/>
                  </a:lnTo>
                  <a:lnTo>
                    <a:pt x="24" y="261"/>
                  </a:lnTo>
                  <a:lnTo>
                    <a:pt x="32" y="285"/>
                  </a:lnTo>
                  <a:lnTo>
                    <a:pt x="30" y="303"/>
                  </a:lnTo>
                  <a:lnTo>
                    <a:pt x="26" y="308"/>
                  </a:lnTo>
                  <a:lnTo>
                    <a:pt x="11" y="312"/>
                  </a:lnTo>
                  <a:lnTo>
                    <a:pt x="5" y="325"/>
                  </a:lnTo>
                  <a:lnTo>
                    <a:pt x="11" y="340"/>
                  </a:lnTo>
                  <a:lnTo>
                    <a:pt x="13" y="355"/>
                  </a:lnTo>
                  <a:lnTo>
                    <a:pt x="1" y="392"/>
                  </a:lnTo>
                  <a:lnTo>
                    <a:pt x="5" y="400"/>
                  </a:lnTo>
                  <a:lnTo>
                    <a:pt x="22" y="410"/>
                  </a:lnTo>
                  <a:lnTo>
                    <a:pt x="32" y="420"/>
                  </a:lnTo>
                  <a:lnTo>
                    <a:pt x="32" y="440"/>
                  </a:lnTo>
                  <a:lnTo>
                    <a:pt x="45" y="458"/>
                  </a:lnTo>
                  <a:lnTo>
                    <a:pt x="41" y="485"/>
                  </a:lnTo>
                  <a:lnTo>
                    <a:pt x="60" y="503"/>
                  </a:lnTo>
                  <a:lnTo>
                    <a:pt x="53" y="544"/>
                  </a:lnTo>
                  <a:lnTo>
                    <a:pt x="58" y="559"/>
                  </a:lnTo>
                  <a:lnTo>
                    <a:pt x="55" y="574"/>
                  </a:lnTo>
                  <a:lnTo>
                    <a:pt x="45" y="594"/>
                  </a:lnTo>
                  <a:lnTo>
                    <a:pt x="45" y="607"/>
                  </a:lnTo>
                  <a:lnTo>
                    <a:pt x="70" y="615"/>
                  </a:lnTo>
                  <a:lnTo>
                    <a:pt x="79" y="627"/>
                  </a:lnTo>
                  <a:lnTo>
                    <a:pt x="87" y="630"/>
                  </a:lnTo>
                  <a:lnTo>
                    <a:pt x="98" y="635"/>
                  </a:lnTo>
                  <a:lnTo>
                    <a:pt x="119" y="620"/>
                  </a:lnTo>
                  <a:lnTo>
                    <a:pt x="140" y="629"/>
                  </a:lnTo>
                  <a:lnTo>
                    <a:pt x="154" y="620"/>
                  </a:lnTo>
                  <a:lnTo>
                    <a:pt x="169" y="624"/>
                  </a:lnTo>
                  <a:lnTo>
                    <a:pt x="175" y="644"/>
                  </a:lnTo>
                  <a:lnTo>
                    <a:pt x="199" y="629"/>
                  </a:lnTo>
                  <a:lnTo>
                    <a:pt x="207" y="600"/>
                  </a:lnTo>
                  <a:lnTo>
                    <a:pt x="218" y="602"/>
                  </a:lnTo>
                  <a:lnTo>
                    <a:pt x="218" y="610"/>
                  </a:lnTo>
                  <a:lnTo>
                    <a:pt x="218" y="620"/>
                  </a:lnTo>
                  <a:lnTo>
                    <a:pt x="234" y="644"/>
                  </a:lnTo>
                  <a:lnTo>
                    <a:pt x="245" y="677"/>
                  </a:lnTo>
                  <a:lnTo>
                    <a:pt x="262" y="689"/>
                  </a:lnTo>
                  <a:lnTo>
                    <a:pt x="289" y="700"/>
                  </a:lnTo>
                  <a:lnTo>
                    <a:pt x="308" y="704"/>
                  </a:lnTo>
                  <a:lnTo>
                    <a:pt x="319" y="707"/>
                  </a:lnTo>
                  <a:lnTo>
                    <a:pt x="319" y="720"/>
                  </a:lnTo>
                  <a:lnTo>
                    <a:pt x="315" y="732"/>
                  </a:lnTo>
                  <a:lnTo>
                    <a:pt x="323" y="759"/>
                  </a:lnTo>
                  <a:lnTo>
                    <a:pt x="306" y="775"/>
                  </a:lnTo>
                  <a:lnTo>
                    <a:pt x="306" y="785"/>
                  </a:lnTo>
                  <a:lnTo>
                    <a:pt x="300" y="797"/>
                  </a:lnTo>
                  <a:lnTo>
                    <a:pt x="334" y="816"/>
                  </a:lnTo>
                  <a:lnTo>
                    <a:pt x="348" y="812"/>
                  </a:lnTo>
                  <a:lnTo>
                    <a:pt x="365" y="807"/>
                  </a:lnTo>
                  <a:lnTo>
                    <a:pt x="393" y="812"/>
                  </a:lnTo>
                  <a:lnTo>
                    <a:pt x="418" y="814"/>
                  </a:lnTo>
                  <a:lnTo>
                    <a:pt x="429" y="807"/>
                  </a:lnTo>
                  <a:lnTo>
                    <a:pt x="435" y="792"/>
                  </a:lnTo>
                  <a:lnTo>
                    <a:pt x="441" y="775"/>
                  </a:lnTo>
                  <a:lnTo>
                    <a:pt x="450" y="767"/>
                  </a:lnTo>
                  <a:lnTo>
                    <a:pt x="488" y="772"/>
                  </a:lnTo>
                  <a:lnTo>
                    <a:pt x="527" y="765"/>
                  </a:lnTo>
                  <a:lnTo>
                    <a:pt x="528" y="804"/>
                  </a:lnTo>
                  <a:lnTo>
                    <a:pt x="544" y="807"/>
                  </a:lnTo>
                  <a:lnTo>
                    <a:pt x="563" y="805"/>
                  </a:lnTo>
                  <a:lnTo>
                    <a:pt x="570" y="780"/>
                  </a:lnTo>
                  <a:lnTo>
                    <a:pt x="568" y="762"/>
                  </a:lnTo>
                  <a:lnTo>
                    <a:pt x="576" y="742"/>
                  </a:lnTo>
                  <a:lnTo>
                    <a:pt x="587" y="725"/>
                  </a:lnTo>
                  <a:lnTo>
                    <a:pt x="587" y="707"/>
                  </a:lnTo>
                  <a:lnTo>
                    <a:pt x="599" y="684"/>
                  </a:lnTo>
                  <a:lnTo>
                    <a:pt x="629" y="694"/>
                  </a:lnTo>
                  <a:lnTo>
                    <a:pt x="662" y="684"/>
                  </a:lnTo>
                  <a:lnTo>
                    <a:pt x="681" y="702"/>
                  </a:lnTo>
                  <a:lnTo>
                    <a:pt x="700" y="705"/>
                  </a:lnTo>
                  <a:lnTo>
                    <a:pt x="730" y="690"/>
                  </a:lnTo>
                  <a:lnTo>
                    <a:pt x="732" y="680"/>
                  </a:lnTo>
                  <a:lnTo>
                    <a:pt x="713" y="669"/>
                  </a:lnTo>
                  <a:lnTo>
                    <a:pt x="719" y="657"/>
                  </a:lnTo>
                  <a:lnTo>
                    <a:pt x="730" y="642"/>
                  </a:lnTo>
                  <a:lnTo>
                    <a:pt x="734" y="627"/>
                  </a:lnTo>
                  <a:lnTo>
                    <a:pt x="717" y="597"/>
                  </a:lnTo>
                  <a:lnTo>
                    <a:pt x="719" y="580"/>
                  </a:lnTo>
                  <a:lnTo>
                    <a:pt x="700" y="567"/>
                  </a:lnTo>
                  <a:lnTo>
                    <a:pt x="736" y="559"/>
                  </a:lnTo>
                  <a:lnTo>
                    <a:pt x="728" y="550"/>
                  </a:lnTo>
                  <a:lnTo>
                    <a:pt x="713" y="542"/>
                  </a:lnTo>
                  <a:lnTo>
                    <a:pt x="696" y="537"/>
                  </a:lnTo>
                  <a:lnTo>
                    <a:pt x="690" y="527"/>
                  </a:lnTo>
                  <a:lnTo>
                    <a:pt x="677" y="523"/>
                  </a:lnTo>
                  <a:lnTo>
                    <a:pt x="677" y="510"/>
                  </a:lnTo>
                  <a:lnTo>
                    <a:pt x="696" y="497"/>
                  </a:lnTo>
                  <a:lnTo>
                    <a:pt x="696" y="480"/>
                  </a:lnTo>
                  <a:lnTo>
                    <a:pt x="713" y="477"/>
                  </a:lnTo>
                  <a:lnTo>
                    <a:pt x="722" y="463"/>
                  </a:lnTo>
                  <a:lnTo>
                    <a:pt x="742" y="392"/>
                  </a:lnTo>
                  <a:lnTo>
                    <a:pt x="734" y="365"/>
                  </a:lnTo>
                  <a:lnTo>
                    <a:pt x="719" y="362"/>
                  </a:lnTo>
                  <a:lnTo>
                    <a:pt x="719" y="347"/>
                  </a:lnTo>
                  <a:lnTo>
                    <a:pt x="709" y="333"/>
                  </a:lnTo>
                  <a:lnTo>
                    <a:pt x="711" y="322"/>
                  </a:lnTo>
                  <a:lnTo>
                    <a:pt x="726" y="320"/>
                  </a:lnTo>
                  <a:lnTo>
                    <a:pt x="732" y="307"/>
                  </a:lnTo>
                  <a:lnTo>
                    <a:pt x="734" y="293"/>
                  </a:lnTo>
                  <a:lnTo>
                    <a:pt x="724" y="280"/>
                  </a:lnTo>
                  <a:lnTo>
                    <a:pt x="707" y="272"/>
                  </a:lnTo>
                  <a:lnTo>
                    <a:pt x="669" y="285"/>
                  </a:lnTo>
                  <a:lnTo>
                    <a:pt x="663" y="272"/>
                  </a:lnTo>
                  <a:lnTo>
                    <a:pt x="646" y="253"/>
                  </a:lnTo>
                  <a:lnTo>
                    <a:pt x="618" y="255"/>
                  </a:lnTo>
                  <a:lnTo>
                    <a:pt x="612" y="245"/>
                  </a:lnTo>
                  <a:lnTo>
                    <a:pt x="593" y="243"/>
                  </a:lnTo>
                  <a:lnTo>
                    <a:pt x="576" y="220"/>
                  </a:lnTo>
                  <a:lnTo>
                    <a:pt x="582" y="213"/>
                  </a:lnTo>
                  <a:lnTo>
                    <a:pt x="582" y="196"/>
                  </a:lnTo>
                  <a:lnTo>
                    <a:pt x="553" y="170"/>
                  </a:lnTo>
                  <a:lnTo>
                    <a:pt x="549" y="151"/>
                  </a:lnTo>
                  <a:lnTo>
                    <a:pt x="534" y="145"/>
                  </a:lnTo>
                  <a:lnTo>
                    <a:pt x="534" y="136"/>
                  </a:lnTo>
                  <a:lnTo>
                    <a:pt x="511" y="133"/>
                  </a:lnTo>
                  <a:lnTo>
                    <a:pt x="487" y="128"/>
                  </a:lnTo>
                  <a:lnTo>
                    <a:pt x="477" y="135"/>
                  </a:lnTo>
                  <a:lnTo>
                    <a:pt x="469" y="150"/>
                  </a:lnTo>
                  <a:lnTo>
                    <a:pt x="428" y="150"/>
                  </a:lnTo>
                  <a:lnTo>
                    <a:pt x="412" y="156"/>
                  </a:lnTo>
                  <a:lnTo>
                    <a:pt x="397" y="16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22" name="Freeform 11"/>
            <p:cNvSpPr>
              <a:spLocks/>
            </p:cNvSpPr>
            <p:nvPr/>
          </p:nvSpPr>
          <p:spPr bwMode="auto">
            <a:xfrm>
              <a:off x="2679" y="1013"/>
              <a:ext cx="712" cy="397"/>
            </a:xfrm>
            <a:custGeom>
              <a:avLst/>
              <a:gdLst>
                <a:gd name="T0" fmla="*/ 352 w 712"/>
                <a:gd name="T1" fmla="*/ 382 h 397"/>
                <a:gd name="T2" fmla="*/ 322 w 712"/>
                <a:gd name="T3" fmla="*/ 359 h 397"/>
                <a:gd name="T4" fmla="*/ 278 w 712"/>
                <a:gd name="T5" fmla="*/ 352 h 397"/>
                <a:gd name="T6" fmla="*/ 224 w 712"/>
                <a:gd name="T7" fmla="*/ 345 h 397"/>
                <a:gd name="T8" fmla="*/ 226 w 712"/>
                <a:gd name="T9" fmla="*/ 312 h 397"/>
                <a:gd name="T10" fmla="*/ 156 w 712"/>
                <a:gd name="T11" fmla="*/ 320 h 397"/>
                <a:gd name="T12" fmla="*/ 110 w 712"/>
                <a:gd name="T13" fmla="*/ 287 h 397"/>
                <a:gd name="T14" fmla="*/ 70 w 712"/>
                <a:gd name="T15" fmla="*/ 265 h 397"/>
                <a:gd name="T16" fmla="*/ 13 w 712"/>
                <a:gd name="T17" fmla="*/ 260 h 397"/>
                <a:gd name="T18" fmla="*/ 17 w 712"/>
                <a:gd name="T19" fmla="*/ 197 h 397"/>
                <a:gd name="T20" fmla="*/ 5 w 712"/>
                <a:gd name="T21" fmla="*/ 133 h 397"/>
                <a:gd name="T22" fmla="*/ 11 w 712"/>
                <a:gd name="T23" fmla="*/ 76 h 397"/>
                <a:gd name="T24" fmla="*/ 57 w 712"/>
                <a:gd name="T25" fmla="*/ 43 h 397"/>
                <a:gd name="T26" fmla="*/ 106 w 712"/>
                <a:gd name="T27" fmla="*/ 30 h 397"/>
                <a:gd name="T28" fmla="*/ 228 w 712"/>
                <a:gd name="T29" fmla="*/ 11 h 397"/>
                <a:gd name="T30" fmla="*/ 270 w 712"/>
                <a:gd name="T31" fmla="*/ 30 h 397"/>
                <a:gd name="T32" fmla="*/ 282 w 712"/>
                <a:gd name="T33" fmla="*/ 48 h 397"/>
                <a:gd name="T34" fmla="*/ 274 w 712"/>
                <a:gd name="T35" fmla="*/ 65 h 397"/>
                <a:gd name="T36" fmla="*/ 284 w 712"/>
                <a:gd name="T37" fmla="*/ 95 h 397"/>
                <a:gd name="T38" fmla="*/ 295 w 712"/>
                <a:gd name="T39" fmla="*/ 98 h 397"/>
                <a:gd name="T40" fmla="*/ 310 w 712"/>
                <a:gd name="T41" fmla="*/ 105 h 397"/>
                <a:gd name="T42" fmla="*/ 325 w 712"/>
                <a:gd name="T43" fmla="*/ 132 h 397"/>
                <a:gd name="T44" fmla="*/ 346 w 712"/>
                <a:gd name="T45" fmla="*/ 140 h 397"/>
                <a:gd name="T46" fmla="*/ 362 w 712"/>
                <a:gd name="T47" fmla="*/ 135 h 397"/>
                <a:gd name="T48" fmla="*/ 388 w 712"/>
                <a:gd name="T49" fmla="*/ 116 h 397"/>
                <a:gd name="T50" fmla="*/ 421 w 712"/>
                <a:gd name="T51" fmla="*/ 115 h 397"/>
                <a:gd name="T52" fmla="*/ 438 w 712"/>
                <a:gd name="T53" fmla="*/ 137 h 397"/>
                <a:gd name="T54" fmla="*/ 444 w 712"/>
                <a:gd name="T55" fmla="*/ 155 h 397"/>
                <a:gd name="T56" fmla="*/ 457 w 712"/>
                <a:gd name="T57" fmla="*/ 205 h 397"/>
                <a:gd name="T58" fmla="*/ 484 w 712"/>
                <a:gd name="T59" fmla="*/ 217 h 397"/>
                <a:gd name="T60" fmla="*/ 503 w 712"/>
                <a:gd name="T61" fmla="*/ 207 h 397"/>
                <a:gd name="T62" fmla="*/ 514 w 712"/>
                <a:gd name="T63" fmla="*/ 220 h 397"/>
                <a:gd name="T64" fmla="*/ 541 w 712"/>
                <a:gd name="T65" fmla="*/ 215 h 397"/>
                <a:gd name="T66" fmla="*/ 558 w 712"/>
                <a:gd name="T67" fmla="*/ 242 h 397"/>
                <a:gd name="T68" fmla="*/ 562 w 712"/>
                <a:gd name="T69" fmla="*/ 279 h 397"/>
                <a:gd name="T70" fmla="*/ 575 w 712"/>
                <a:gd name="T71" fmla="*/ 284 h 397"/>
                <a:gd name="T72" fmla="*/ 596 w 712"/>
                <a:gd name="T73" fmla="*/ 269 h 397"/>
                <a:gd name="T74" fmla="*/ 619 w 712"/>
                <a:gd name="T75" fmla="*/ 277 h 397"/>
                <a:gd name="T76" fmla="*/ 648 w 712"/>
                <a:gd name="T77" fmla="*/ 269 h 397"/>
                <a:gd name="T78" fmla="*/ 665 w 712"/>
                <a:gd name="T79" fmla="*/ 280 h 397"/>
                <a:gd name="T80" fmla="*/ 680 w 712"/>
                <a:gd name="T81" fmla="*/ 292 h 397"/>
                <a:gd name="T82" fmla="*/ 693 w 712"/>
                <a:gd name="T83" fmla="*/ 300 h 397"/>
                <a:gd name="T84" fmla="*/ 693 w 712"/>
                <a:gd name="T85" fmla="*/ 297 h 397"/>
                <a:gd name="T86" fmla="*/ 690 w 712"/>
                <a:gd name="T87" fmla="*/ 322 h 397"/>
                <a:gd name="T88" fmla="*/ 684 w 712"/>
                <a:gd name="T89" fmla="*/ 347 h 397"/>
                <a:gd name="T90" fmla="*/ 693 w 712"/>
                <a:gd name="T91" fmla="*/ 350 h 397"/>
                <a:gd name="T92" fmla="*/ 711 w 712"/>
                <a:gd name="T93" fmla="*/ 374 h 397"/>
                <a:gd name="T94" fmla="*/ 686 w 712"/>
                <a:gd name="T95" fmla="*/ 392 h 397"/>
                <a:gd name="T96" fmla="*/ 655 w 712"/>
                <a:gd name="T97" fmla="*/ 379 h 397"/>
                <a:gd name="T98" fmla="*/ 579 w 712"/>
                <a:gd name="T99" fmla="*/ 374 h 397"/>
                <a:gd name="T100" fmla="*/ 512 w 712"/>
                <a:gd name="T101" fmla="*/ 390 h 397"/>
                <a:gd name="T102" fmla="*/ 444 w 712"/>
                <a:gd name="T103" fmla="*/ 387 h 39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12" h="397">
                  <a:moveTo>
                    <a:pt x="409" y="380"/>
                  </a:moveTo>
                  <a:lnTo>
                    <a:pt x="383" y="375"/>
                  </a:lnTo>
                  <a:lnTo>
                    <a:pt x="352" y="382"/>
                  </a:lnTo>
                  <a:lnTo>
                    <a:pt x="327" y="380"/>
                  </a:lnTo>
                  <a:lnTo>
                    <a:pt x="318" y="372"/>
                  </a:lnTo>
                  <a:lnTo>
                    <a:pt x="322" y="359"/>
                  </a:lnTo>
                  <a:lnTo>
                    <a:pt x="316" y="354"/>
                  </a:lnTo>
                  <a:lnTo>
                    <a:pt x="297" y="364"/>
                  </a:lnTo>
                  <a:lnTo>
                    <a:pt x="278" y="352"/>
                  </a:lnTo>
                  <a:lnTo>
                    <a:pt x="263" y="349"/>
                  </a:lnTo>
                  <a:lnTo>
                    <a:pt x="230" y="362"/>
                  </a:lnTo>
                  <a:lnTo>
                    <a:pt x="224" y="345"/>
                  </a:lnTo>
                  <a:lnTo>
                    <a:pt x="247" y="322"/>
                  </a:lnTo>
                  <a:lnTo>
                    <a:pt x="240" y="312"/>
                  </a:lnTo>
                  <a:lnTo>
                    <a:pt x="226" y="312"/>
                  </a:lnTo>
                  <a:lnTo>
                    <a:pt x="209" y="317"/>
                  </a:lnTo>
                  <a:lnTo>
                    <a:pt x="188" y="317"/>
                  </a:lnTo>
                  <a:lnTo>
                    <a:pt x="156" y="320"/>
                  </a:lnTo>
                  <a:lnTo>
                    <a:pt x="144" y="317"/>
                  </a:lnTo>
                  <a:lnTo>
                    <a:pt x="131" y="297"/>
                  </a:lnTo>
                  <a:lnTo>
                    <a:pt x="110" y="287"/>
                  </a:lnTo>
                  <a:lnTo>
                    <a:pt x="110" y="274"/>
                  </a:lnTo>
                  <a:lnTo>
                    <a:pt x="93" y="277"/>
                  </a:lnTo>
                  <a:lnTo>
                    <a:pt x="70" y="265"/>
                  </a:lnTo>
                  <a:lnTo>
                    <a:pt x="26" y="279"/>
                  </a:lnTo>
                  <a:lnTo>
                    <a:pt x="3" y="264"/>
                  </a:lnTo>
                  <a:lnTo>
                    <a:pt x="13" y="260"/>
                  </a:lnTo>
                  <a:lnTo>
                    <a:pt x="0" y="247"/>
                  </a:lnTo>
                  <a:lnTo>
                    <a:pt x="9" y="200"/>
                  </a:lnTo>
                  <a:lnTo>
                    <a:pt x="17" y="197"/>
                  </a:lnTo>
                  <a:lnTo>
                    <a:pt x="0" y="187"/>
                  </a:lnTo>
                  <a:lnTo>
                    <a:pt x="11" y="160"/>
                  </a:lnTo>
                  <a:lnTo>
                    <a:pt x="5" y="133"/>
                  </a:lnTo>
                  <a:lnTo>
                    <a:pt x="17" y="121"/>
                  </a:lnTo>
                  <a:lnTo>
                    <a:pt x="19" y="108"/>
                  </a:lnTo>
                  <a:lnTo>
                    <a:pt x="11" y="76"/>
                  </a:lnTo>
                  <a:lnTo>
                    <a:pt x="28" y="71"/>
                  </a:lnTo>
                  <a:lnTo>
                    <a:pt x="40" y="60"/>
                  </a:lnTo>
                  <a:lnTo>
                    <a:pt x="57" y="43"/>
                  </a:lnTo>
                  <a:lnTo>
                    <a:pt x="70" y="40"/>
                  </a:lnTo>
                  <a:lnTo>
                    <a:pt x="87" y="38"/>
                  </a:lnTo>
                  <a:lnTo>
                    <a:pt x="106" y="30"/>
                  </a:lnTo>
                  <a:lnTo>
                    <a:pt x="144" y="26"/>
                  </a:lnTo>
                  <a:lnTo>
                    <a:pt x="167" y="20"/>
                  </a:lnTo>
                  <a:lnTo>
                    <a:pt x="228" y="11"/>
                  </a:lnTo>
                  <a:lnTo>
                    <a:pt x="263" y="0"/>
                  </a:lnTo>
                  <a:lnTo>
                    <a:pt x="268" y="8"/>
                  </a:lnTo>
                  <a:lnTo>
                    <a:pt x="270" y="30"/>
                  </a:lnTo>
                  <a:lnTo>
                    <a:pt x="274" y="35"/>
                  </a:lnTo>
                  <a:lnTo>
                    <a:pt x="278" y="36"/>
                  </a:lnTo>
                  <a:lnTo>
                    <a:pt x="282" y="48"/>
                  </a:lnTo>
                  <a:lnTo>
                    <a:pt x="278" y="60"/>
                  </a:lnTo>
                  <a:lnTo>
                    <a:pt x="274" y="63"/>
                  </a:lnTo>
                  <a:lnTo>
                    <a:pt x="274" y="65"/>
                  </a:lnTo>
                  <a:lnTo>
                    <a:pt x="278" y="63"/>
                  </a:lnTo>
                  <a:lnTo>
                    <a:pt x="278" y="91"/>
                  </a:lnTo>
                  <a:lnTo>
                    <a:pt x="284" y="95"/>
                  </a:lnTo>
                  <a:lnTo>
                    <a:pt x="284" y="100"/>
                  </a:lnTo>
                  <a:lnTo>
                    <a:pt x="289" y="101"/>
                  </a:lnTo>
                  <a:lnTo>
                    <a:pt x="295" y="98"/>
                  </a:lnTo>
                  <a:lnTo>
                    <a:pt x="297" y="103"/>
                  </a:lnTo>
                  <a:lnTo>
                    <a:pt x="304" y="101"/>
                  </a:lnTo>
                  <a:lnTo>
                    <a:pt x="310" y="105"/>
                  </a:lnTo>
                  <a:lnTo>
                    <a:pt x="310" y="110"/>
                  </a:lnTo>
                  <a:lnTo>
                    <a:pt x="324" y="128"/>
                  </a:lnTo>
                  <a:lnTo>
                    <a:pt x="325" y="132"/>
                  </a:lnTo>
                  <a:lnTo>
                    <a:pt x="329" y="137"/>
                  </a:lnTo>
                  <a:lnTo>
                    <a:pt x="343" y="135"/>
                  </a:lnTo>
                  <a:lnTo>
                    <a:pt x="346" y="140"/>
                  </a:lnTo>
                  <a:lnTo>
                    <a:pt x="358" y="148"/>
                  </a:lnTo>
                  <a:lnTo>
                    <a:pt x="364" y="142"/>
                  </a:lnTo>
                  <a:lnTo>
                    <a:pt x="362" y="135"/>
                  </a:lnTo>
                  <a:lnTo>
                    <a:pt x="367" y="128"/>
                  </a:lnTo>
                  <a:lnTo>
                    <a:pt x="373" y="128"/>
                  </a:lnTo>
                  <a:lnTo>
                    <a:pt x="388" y="116"/>
                  </a:lnTo>
                  <a:lnTo>
                    <a:pt x="404" y="115"/>
                  </a:lnTo>
                  <a:lnTo>
                    <a:pt x="411" y="110"/>
                  </a:lnTo>
                  <a:lnTo>
                    <a:pt x="421" y="115"/>
                  </a:lnTo>
                  <a:lnTo>
                    <a:pt x="434" y="130"/>
                  </a:lnTo>
                  <a:lnTo>
                    <a:pt x="432" y="133"/>
                  </a:lnTo>
                  <a:lnTo>
                    <a:pt x="438" y="137"/>
                  </a:lnTo>
                  <a:lnTo>
                    <a:pt x="447" y="140"/>
                  </a:lnTo>
                  <a:lnTo>
                    <a:pt x="449" y="148"/>
                  </a:lnTo>
                  <a:lnTo>
                    <a:pt x="444" y="155"/>
                  </a:lnTo>
                  <a:lnTo>
                    <a:pt x="455" y="183"/>
                  </a:lnTo>
                  <a:lnTo>
                    <a:pt x="453" y="200"/>
                  </a:lnTo>
                  <a:lnTo>
                    <a:pt x="457" y="205"/>
                  </a:lnTo>
                  <a:lnTo>
                    <a:pt x="474" y="212"/>
                  </a:lnTo>
                  <a:lnTo>
                    <a:pt x="478" y="217"/>
                  </a:lnTo>
                  <a:lnTo>
                    <a:pt x="484" y="217"/>
                  </a:lnTo>
                  <a:lnTo>
                    <a:pt x="493" y="210"/>
                  </a:lnTo>
                  <a:lnTo>
                    <a:pt x="499" y="212"/>
                  </a:lnTo>
                  <a:lnTo>
                    <a:pt x="503" y="207"/>
                  </a:lnTo>
                  <a:lnTo>
                    <a:pt x="516" y="210"/>
                  </a:lnTo>
                  <a:lnTo>
                    <a:pt x="512" y="215"/>
                  </a:lnTo>
                  <a:lnTo>
                    <a:pt x="514" y="220"/>
                  </a:lnTo>
                  <a:lnTo>
                    <a:pt x="531" y="215"/>
                  </a:lnTo>
                  <a:lnTo>
                    <a:pt x="533" y="218"/>
                  </a:lnTo>
                  <a:lnTo>
                    <a:pt x="541" y="215"/>
                  </a:lnTo>
                  <a:lnTo>
                    <a:pt x="552" y="228"/>
                  </a:lnTo>
                  <a:lnTo>
                    <a:pt x="556" y="232"/>
                  </a:lnTo>
                  <a:lnTo>
                    <a:pt x="558" y="242"/>
                  </a:lnTo>
                  <a:lnTo>
                    <a:pt x="558" y="258"/>
                  </a:lnTo>
                  <a:lnTo>
                    <a:pt x="556" y="264"/>
                  </a:lnTo>
                  <a:lnTo>
                    <a:pt x="562" y="279"/>
                  </a:lnTo>
                  <a:lnTo>
                    <a:pt x="571" y="287"/>
                  </a:lnTo>
                  <a:lnTo>
                    <a:pt x="569" y="280"/>
                  </a:lnTo>
                  <a:lnTo>
                    <a:pt x="575" y="284"/>
                  </a:lnTo>
                  <a:lnTo>
                    <a:pt x="577" y="274"/>
                  </a:lnTo>
                  <a:lnTo>
                    <a:pt x="579" y="270"/>
                  </a:lnTo>
                  <a:lnTo>
                    <a:pt x="596" y="269"/>
                  </a:lnTo>
                  <a:lnTo>
                    <a:pt x="598" y="270"/>
                  </a:lnTo>
                  <a:lnTo>
                    <a:pt x="602" y="267"/>
                  </a:lnTo>
                  <a:lnTo>
                    <a:pt x="619" y="277"/>
                  </a:lnTo>
                  <a:lnTo>
                    <a:pt x="634" y="269"/>
                  </a:lnTo>
                  <a:lnTo>
                    <a:pt x="642" y="272"/>
                  </a:lnTo>
                  <a:lnTo>
                    <a:pt x="648" y="269"/>
                  </a:lnTo>
                  <a:lnTo>
                    <a:pt x="655" y="269"/>
                  </a:lnTo>
                  <a:lnTo>
                    <a:pt x="657" y="275"/>
                  </a:lnTo>
                  <a:lnTo>
                    <a:pt x="665" y="280"/>
                  </a:lnTo>
                  <a:lnTo>
                    <a:pt x="667" y="285"/>
                  </a:lnTo>
                  <a:lnTo>
                    <a:pt x="672" y="285"/>
                  </a:lnTo>
                  <a:lnTo>
                    <a:pt x="680" y="292"/>
                  </a:lnTo>
                  <a:lnTo>
                    <a:pt x="680" y="299"/>
                  </a:lnTo>
                  <a:lnTo>
                    <a:pt x="690" y="305"/>
                  </a:lnTo>
                  <a:lnTo>
                    <a:pt x="693" y="300"/>
                  </a:lnTo>
                  <a:lnTo>
                    <a:pt x="688" y="299"/>
                  </a:lnTo>
                  <a:lnTo>
                    <a:pt x="690" y="295"/>
                  </a:lnTo>
                  <a:lnTo>
                    <a:pt x="693" y="297"/>
                  </a:lnTo>
                  <a:lnTo>
                    <a:pt x="703" y="300"/>
                  </a:lnTo>
                  <a:lnTo>
                    <a:pt x="705" y="305"/>
                  </a:lnTo>
                  <a:lnTo>
                    <a:pt x="690" y="322"/>
                  </a:lnTo>
                  <a:lnTo>
                    <a:pt x="691" y="327"/>
                  </a:lnTo>
                  <a:lnTo>
                    <a:pt x="690" y="342"/>
                  </a:lnTo>
                  <a:lnTo>
                    <a:pt x="684" y="347"/>
                  </a:lnTo>
                  <a:lnTo>
                    <a:pt x="684" y="352"/>
                  </a:lnTo>
                  <a:lnTo>
                    <a:pt x="690" y="354"/>
                  </a:lnTo>
                  <a:lnTo>
                    <a:pt x="693" y="350"/>
                  </a:lnTo>
                  <a:lnTo>
                    <a:pt x="701" y="350"/>
                  </a:lnTo>
                  <a:lnTo>
                    <a:pt x="703" y="359"/>
                  </a:lnTo>
                  <a:lnTo>
                    <a:pt x="711" y="374"/>
                  </a:lnTo>
                  <a:lnTo>
                    <a:pt x="701" y="380"/>
                  </a:lnTo>
                  <a:lnTo>
                    <a:pt x="691" y="384"/>
                  </a:lnTo>
                  <a:lnTo>
                    <a:pt x="686" y="392"/>
                  </a:lnTo>
                  <a:lnTo>
                    <a:pt x="691" y="396"/>
                  </a:lnTo>
                  <a:lnTo>
                    <a:pt x="651" y="392"/>
                  </a:lnTo>
                  <a:lnTo>
                    <a:pt x="655" y="379"/>
                  </a:lnTo>
                  <a:lnTo>
                    <a:pt x="632" y="387"/>
                  </a:lnTo>
                  <a:lnTo>
                    <a:pt x="600" y="375"/>
                  </a:lnTo>
                  <a:lnTo>
                    <a:pt x="579" y="374"/>
                  </a:lnTo>
                  <a:lnTo>
                    <a:pt x="548" y="380"/>
                  </a:lnTo>
                  <a:lnTo>
                    <a:pt x="533" y="377"/>
                  </a:lnTo>
                  <a:lnTo>
                    <a:pt x="512" y="390"/>
                  </a:lnTo>
                  <a:lnTo>
                    <a:pt x="480" y="380"/>
                  </a:lnTo>
                  <a:lnTo>
                    <a:pt x="465" y="390"/>
                  </a:lnTo>
                  <a:lnTo>
                    <a:pt x="444" y="387"/>
                  </a:lnTo>
                  <a:lnTo>
                    <a:pt x="430" y="390"/>
                  </a:lnTo>
                  <a:lnTo>
                    <a:pt x="409" y="38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23" name="Freeform 12"/>
            <p:cNvSpPr>
              <a:spLocks/>
            </p:cNvSpPr>
            <p:nvPr/>
          </p:nvSpPr>
          <p:spPr bwMode="auto">
            <a:xfrm>
              <a:off x="3584" y="1546"/>
              <a:ext cx="749" cy="638"/>
            </a:xfrm>
            <a:custGeom>
              <a:avLst/>
              <a:gdLst>
                <a:gd name="T0" fmla="*/ 133 w 749"/>
                <a:gd name="T1" fmla="*/ 26 h 638"/>
                <a:gd name="T2" fmla="*/ 127 w 749"/>
                <a:gd name="T3" fmla="*/ 8 h 638"/>
                <a:gd name="T4" fmla="*/ 98 w 749"/>
                <a:gd name="T5" fmla="*/ 20 h 638"/>
                <a:gd name="T6" fmla="*/ 45 w 749"/>
                <a:gd name="T7" fmla="*/ 46 h 638"/>
                <a:gd name="T8" fmla="*/ 39 w 749"/>
                <a:gd name="T9" fmla="*/ 108 h 638"/>
                <a:gd name="T10" fmla="*/ 17 w 749"/>
                <a:gd name="T11" fmla="*/ 136 h 638"/>
                <a:gd name="T12" fmla="*/ 19 w 749"/>
                <a:gd name="T13" fmla="*/ 180 h 638"/>
                <a:gd name="T14" fmla="*/ 22 w 749"/>
                <a:gd name="T15" fmla="*/ 231 h 638"/>
                <a:gd name="T16" fmla="*/ 0 w 749"/>
                <a:gd name="T17" fmla="*/ 275 h 638"/>
                <a:gd name="T18" fmla="*/ 32 w 749"/>
                <a:gd name="T19" fmla="*/ 341 h 638"/>
                <a:gd name="T20" fmla="*/ 131 w 749"/>
                <a:gd name="T21" fmla="*/ 413 h 638"/>
                <a:gd name="T22" fmla="*/ 152 w 749"/>
                <a:gd name="T23" fmla="*/ 465 h 638"/>
                <a:gd name="T24" fmla="*/ 232 w 749"/>
                <a:gd name="T25" fmla="*/ 511 h 638"/>
                <a:gd name="T26" fmla="*/ 218 w 749"/>
                <a:gd name="T27" fmla="*/ 558 h 638"/>
                <a:gd name="T28" fmla="*/ 266 w 749"/>
                <a:gd name="T29" fmla="*/ 603 h 638"/>
                <a:gd name="T30" fmla="*/ 317 w 749"/>
                <a:gd name="T31" fmla="*/ 600 h 638"/>
                <a:gd name="T32" fmla="*/ 350 w 749"/>
                <a:gd name="T33" fmla="*/ 578 h 638"/>
                <a:gd name="T34" fmla="*/ 390 w 749"/>
                <a:gd name="T35" fmla="*/ 603 h 638"/>
                <a:gd name="T36" fmla="*/ 449 w 749"/>
                <a:gd name="T37" fmla="*/ 616 h 638"/>
                <a:gd name="T38" fmla="*/ 492 w 749"/>
                <a:gd name="T39" fmla="*/ 613 h 638"/>
                <a:gd name="T40" fmla="*/ 578 w 749"/>
                <a:gd name="T41" fmla="*/ 566 h 638"/>
                <a:gd name="T42" fmla="*/ 603 w 749"/>
                <a:gd name="T43" fmla="*/ 516 h 638"/>
                <a:gd name="T44" fmla="*/ 637 w 749"/>
                <a:gd name="T45" fmla="*/ 451 h 638"/>
                <a:gd name="T46" fmla="*/ 601 w 749"/>
                <a:gd name="T47" fmla="*/ 446 h 638"/>
                <a:gd name="T48" fmla="*/ 605 w 749"/>
                <a:gd name="T49" fmla="*/ 403 h 638"/>
                <a:gd name="T50" fmla="*/ 614 w 749"/>
                <a:gd name="T51" fmla="*/ 375 h 638"/>
                <a:gd name="T52" fmla="*/ 645 w 749"/>
                <a:gd name="T53" fmla="*/ 295 h 638"/>
                <a:gd name="T54" fmla="*/ 614 w 749"/>
                <a:gd name="T55" fmla="*/ 268 h 638"/>
                <a:gd name="T56" fmla="*/ 582 w 749"/>
                <a:gd name="T57" fmla="*/ 280 h 638"/>
                <a:gd name="T58" fmla="*/ 555 w 749"/>
                <a:gd name="T59" fmla="*/ 246 h 638"/>
                <a:gd name="T60" fmla="*/ 578 w 749"/>
                <a:gd name="T61" fmla="*/ 190 h 638"/>
                <a:gd name="T62" fmla="*/ 628 w 749"/>
                <a:gd name="T63" fmla="*/ 213 h 638"/>
                <a:gd name="T64" fmla="*/ 719 w 749"/>
                <a:gd name="T65" fmla="*/ 223 h 638"/>
                <a:gd name="T66" fmla="*/ 708 w 749"/>
                <a:gd name="T67" fmla="*/ 168 h 638"/>
                <a:gd name="T68" fmla="*/ 692 w 749"/>
                <a:gd name="T69" fmla="*/ 151 h 638"/>
                <a:gd name="T70" fmla="*/ 679 w 749"/>
                <a:gd name="T71" fmla="*/ 140 h 638"/>
                <a:gd name="T72" fmla="*/ 622 w 749"/>
                <a:gd name="T73" fmla="*/ 153 h 638"/>
                <a:gd name="T74" fmla="*/ 588 w 749"/>
                <a:gd name="T75" fmla="*/ 155 h 638"/>
                <a:gd name="T76" fmla="*/ 567 w 749"/>
                <a:gd name="T77" fmla="*/ 158 h 638"/>
                <a:gd name="T78" fmla="*/ 529 w 749"/>
                <a:gd name="T79" fmla="*/ 140 h 638"/>
                <a:gd name="T80" fmla="*/ 513 w 749"/>
                <a:gd name="T81" fmla="*/ 146 h 638"/>
                <a:gd name="T82" fmla="*/ 483 w 749"/>
                <a:gd name="T83" fmla="*/ 140 h 638"/>
                <a:gd name="T84" fmla="*/ 472 w 749"/>
                <a:gd name="T85" fmla="*/ 116 h 638"/>
                <a:gd name="T86" fmla="*/ 454 w 749"/>
                <a:gd name="T87" fmla="*/ 100 h 638"/>
                <a:gd name="T88" fmla="*/ 426 w 749"/>
                <a:gd name="T89" fmla="*/ 55 h 638"/>
                <a:gd name="T90" fmla="*/ 378 w 749"/>
                <a:gd name="T91" fmla="*/ 41 h 638"/>
                <a:gd name="T92" fmla="*/ 323 w 749"/>
                <a:gd name="T93" fmla="*/ 38 h 638"/>
                <a:gd name="T94" fmla="*/ 283 w 749"/>
                <a:gd name="T95" fmla="*/ 46 h 638"/>
                <a:gd name="T96" fmla="*/ 236 w 749"/>
                <a:gd name="T97" fmla="*/ 21 h 638"/>
                <a:gd name="T98" fmla="*/ 215 w 749"/>
                <a:gd name="T99" fmla="*/ 21 h 638"/>
                <a:gd name="T100" fmla="*/ 209 w 749"/>
                <a:gd name="T101" fmla="*/ 28 h 638"/>
                <a:gd name="T102" fmla="*/ 178 w 749"/>
                <a:gd name="T103" fmla="*/ 31 h 638"/>
                <a:gd name="T104" fmla="*/ 171 w 749"/>
                <a:gd name="T105" fmla="*/ 36 h 638"/>
                <a:gd name="T106" fmla="*/ 140 w 749"/>
                <a:gd name="T107" fmla="*/ 45 h 6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49" h="638">
                  <a:moveTo>
                    <a:pt x="135" y="40"/>
                  </a:moveTo>
                  <a:lnTo>
                    <a:pt x="137" y="30"/>
                  </a:lnTo>
                  <a:lnTo>
                    <a:pt x="133" y="26"/>
                  </a:lnTo>
                  <a:lnTo>
                    <a:pt x="137" y="20"/>
                  </a:lnTo>
                  <a:lnTo>
                    <a:pt x="131" y="18"/>
                  </a:lnTo>
                  <a:lnTo>
                    <a:pt x="127" y="8"/>
                  </a:lnTo>
                  <a:lnTo>
                    <a:pt x="118" y="0"/>
                  </a:lnTo>
                  <a:lnTo>
                    <a:pt x="106" y="1"/>
                  </a:lnTo>
                  <a:lnTo>
                    <a:pt x="98" y="20"/>
                  </a:lnTo>
                  <a:lnTo>
                    <a:pt x="87" y="23"/>
                  </a:lnTo>
                  <a:lnTo>
                    <a:pt x="57" y="8"/>
                  </a:lnTo>
                  <a:lnTo>
                    <a:pt x="45" y="46"/>
                  </a:lnTo>
                  <a:lnTo>
                    <a:pt x="51" y="81"/>
                  </a:lnTo>
                  <a:lnTo>
                    <a:pt x="39" y="100"/>
                  </a:lnTo>
                  <a:lnTo>
                    <a:pt x="39" y="108"/>
                  </a:lnTo>
                  <a:lnTo>
                    <a:pt x="41" y="121"/>
                  </a:lnTo>
                  <a:lnTo>
                    <a:pt x="26" y="130"/>
                  </a:lnTo>
                  <a:lnTo>
                    <a:pt x="17" y="136"/>
                  </a:lnTo>
                  <a:lnTo>
                    <a:pt x="20" y="151"/>
                  </a:lnTo>
                  <a:lnTo>
                    <a:pt x="9" y="163"/>
                  </a:lnTo>
                  <a:lnTo>
                    <a:pt x="19" y="180"/>
                  </a:lnTo>
                  <a:lnTo>
                    <a:pt x="32" y="216"/>
                  </a:lnTo>
                  <a:lnTo>
                    <a:pt x="34" y="231"/>
                  </a:lnTo>
                  <a:lnTo>
                    <a:pt x="22" y="231"/>
                  </a:lnTo>
                  <a:lnTo>
                    <a:pt x="19" y="250"/>
                  </a:lnTo>
                  <a:lnTo>
                    <a:pt x="7" y="260"/>
                  </a:lnTo>
                  <a:lnTo>
                    <a:pt x="0" y="275"/>
                  </a:lnTo>
                  <a:lnTo>
                    <a:pt x="0" y="300"/>
                  </a:lnTo>
                  <a:lnTo>
                    <a:pt x="26" y="318"/>
                  </a:lnTo>
                  <a:lnTo>
                    <a:pt x="32" y="341"/>
                  </a:lnTo>
                  <a:lnTo>
                    <a:pt x="36" y="363"/>
                  </a:lnTo>
                  <a:lnTo>
                    <a:pt x="102" y="405"/>
                  </a:lnTo>
                  <a:lnTo>
                    <a:pt x="131" y="413"/>
                  </a:lnTo>
                  <a:lnTo>
                    <a:pt x="161" y="441"/>
                  </a:lnTo>
                  <a:lnTo>
                    <a:pt x="144" y="451"/>
                  </a:lnTo>
                  <a:lnTo>
                    <a:pt x="152" y="465"/>
                  </a:lnTo>
                  <a:lnTo>
                    <a:pt x="186" y="475"/>
                  </a:lnTo>
                  <a:lnTo>
                    <a:pt x="213" y="501"/>
                  </a:lnTo>
                  <a:lnTo>
                    <a:pt x="232" y="511"/>
                  </a:lnTo>
                  <a:lnTo>
                    <a:pt x="236" y="521"/>
                  </a:lnTo>
                  <a:lnTo>
                    <a:pt x="224" y="530"/>
                  </a:lnTo>
                  <a:lnTo>
                    <a:pt x="218" y="558"/>
                  </a:lnTo>
                  <a:lnTo>
                    <a:pt x="255" y="576"/>
                  </a:lnTo>
                  <a:lnTo>
                    <a:pt x="256" y="600"/>
                  </a:lnTo>
                  <a:lnTo>
                    <a:pt x="266" y="603"/>
                  </a:lnTo>
                  <a:lnTo>
                    <a:pt x="287" y="600"/>
                  </a:lnTo>
                  <a:lnTo>
                    <a:pt x="293" y="595"/>
                  </a:lnTo>
                  <a:lnTo>
                    <a:pt x="317" y="600"/>
                  </a:lnTo>
                  <a:lnTo>
                    <a:pt x="327" y="580"/>
                  </a:lnTo>
                  <a:lnTo>
                    <a:pt x="342" y="576"/>
                  </a:lnTo>
                  <a:lnTo>
                    <a:pt x="350" y="578"/>
                  </a:lnTo>
                  <a:lnTo>
                    <a:pt x="365" y="600"/>
                  </a:lnTo>
                  <a:lnTo>
                    <a:pt x="378" y="603"/>
                  </a:lnTo>
                  <a:lnTo>
                    <a:pt x="390" y="603"/>
                  </a:lnTo>
                  <a:lnTo>
                    <a:pt x="399" y="598"/>
                  </a:lnTo>
                  <a:lnTo>
                    <a:pt x="428" y="603"/>
                  </a:lnTo>
                  <a:lnTo>
                    <a:pt x="449" y="616"/>
                  </a:lnTo>
                  <a:lnTo>
                    <a:pt x="460" y="621"/>
                  </a:lnTo>
                  <a:lnTo>
                    <a:pt x="477" y="603"/>
                  </a:lnTo>
                  <a:lnTo>
                    <a:pt x="492" y="613"/>
                  </a:lnTo>
                  <a:lnTo>
                    <a:pt x="546" y="637"/>
                  </a:lnTo>
                  <a:lnTo>
                    <a:pt x="569" y="621"/>
                  </a:lnTo>
                  <a:lnTo>
                    <a:pt x="578" y="566"/>
                  </a:lnTo>
                  <a:lnTo>
                    <a:pt x="601" y="553"/>
                  </a:lnTo>
                  <a:lnTo>
                    <a:pt x="609" y="526"/>
                  </a:lnTo>
                  <a:lnTo>
                    <a:pt x="603" y="516"/>
                  </a:lnTo>
                  <a:lnTo>
                    <a:pt x="622" y="480"/>
                  </a:lnTo>
                  <a:lnTo>
                    <a:pt x="637" y="461"/>
                  </a:lnTo>
                  <a:lnTo>
                    <a:pt x="637" y="451"/>
                  </a:lnTo>
                  <a:lnTo>
                    <a:pt x="624" y="446"/>
                  </a:lnTo>
                  <a:lnTo>
                    <a:pt x="612" y="448"/>
                  </a:lnTo>
                  <a:lnTo>
                    <a:pt x="601" y="446"/>
                  </a:lnTo>
                  <a:lnTo>
                    <a:pt x="601" y="428"/>
                  </a:lnTo>
                  <a:lnTo>
                    <a:pt x="609" y="410"/>
                  </a:lnTo>
                  <a:lnTo>
                    <a:pt x="605" y="403"/>
                  </a:lnTo>
                  <a:lnTo>
                    <a:pt x="609" y="395"/>
                  </a:lnTo>
                  <a:lnTo>
                    <a:pt x="614" y="388"/>
                  </a:lnTo>
                  <a:lnTo>
                    <a:pt x="614" y="375"/>
                  </a:lnTo>
                  <a:lnTo>
                    <a:pt x="633" y="365"/>
                  </a:lnTo>
                  <a:lnTo>
                    <a:pt x="631" y="321"/>
                  </a:lnTo>
                  <a:lnTo>
                    <a:pt x="645" y="295"/>
                  </a:lnTo>
                  <a:lnTo>
                    <a:pt x="643" y="283"/>
                  </a:lnTo>
                  <a:lnTo>
                    <a:pt x="631" y="273"/>
                  </a:lnTo>
                  <a:lnTo>
                    <a:pt x="614" y="268"/>
                  </a:lnTo>
                  <a:lnTo>
                    <a:pt x="605" y="270"/>
                  </a:lnTo>
                  <a:lnTo>
                    <a:pt x="588" y="285"/>
                  </a:lnTo>
                  <a:lnTo>
                    <a:pt x="582" y="280"/>
                  </a:lnTo>
                  <a:lnTo>
                    <a:pt x="578" y="261"/>
                  </a:lnTo>
                  <a:lnTo>
                    <a:pt x="559" y="251"/>
                  </a:lnTo>
                  <a:lnTo>
                    <a:pt x="555" y="246"/>
                  </a:lnTo>
                  <a:lnTo>
                    <a:pt x="563" y="231"/>
                  </a:lnTo>
                  <a:lnTo>
                    <a:pt x="563" y="196"/>
                  </a:lnTo>
                  <a:lnTo>
                    <a:pt x="578" y="190"/>
                  </a:lnTo>
                  <a:lnTo>
                    <a:pt x="588" y="198"/>
                  </a:lnTo>
                  <a:lnTo>
                    <a:pt x="601" y="208"/>
                  </a:lnTo>
                  <a:lnTo>
                    <a:pt x="628" y="213"/>
                  </a:lnTo>
                  <a:lnTo>
                    <a:pt x="647" y="226"/>
                  </a:lnTo>
                  <a:lnTo>
                    <a:pt x="692" y="213"/>
                  </a:lnTo>
                  <a:lnTo>
                    <a:pt x="719" y="223"/>
                  </a:lnTo>
                  <a:lnTo>
                    <a:pt x="748" y="173"/>
                  </a:lnTo>
                  <a:lnTo>
                    <a:pt x="740" y="171"/>
                  </a:lnTo>
                  <a:lnTo>
                    <a:pt x="708" y="168"/>
                  </a:lnTo>
                  <a:lnTo>
                    <a:pt x="700" y="163"/>
                  </a:lnTo>
                  <a:lnTo>
                    <a:pt x="698" y="155"/>
                  </a:lnTo>
                  <a:lnTo>
                    <a:pt x="692" y="151"/>
                  </a:lnTo>
                  <a:lnTo>
                    <a:pt x="692" y="141"/>
                  </a:lnTo>
                  <a:lnTo>
                    <a:pt x="683" y="145"/>
                  </a:lnTo>
                  <a:lnTo>
                    <a:pt x="679" y="140"/>
                  </a:lnTo>
                  <a:lnTo>
                    <a:pt x="647" y="146"/>
                  </a:lnTo>
                  <a:lnTo>
                    <a:pt x="635" y="156"/>
                  </a:lnTo>
                  <a:lnTo>
                    <a:pt x="622" y="153"/>
                  </a:lnTo>
                  <a:lnTo>
                    <a:pt x="609" y="156"/>
                  </a:lnTo>
                  <a:lnTo>
                    <a:pt x="601" y="153"/>
                  </a:lnTo>
                  <a:lnTo>
                    <a:pt x="588" y="155"/>
                  </a:lnTo>
                  <a:lnTo>
                    <a:pt x="584" y="150"/>
                  </a:lnTo>
                  <a:lnTo>
                    <a:pt x="572" y="158"/>
                  </a:lnTo>
                  <a:lnTo>
                    <a:pt x="567" y="158"/>
                  </a:lnTo>
                  <a:lnTo>
                    <a:pt x="563" y="148"/>
                  </a:lnTo>
                  <a:lnTo>
                    <a:pt x="540" y="140"/>
                  </a:lnTo>
                  <a:lnTo>
                    <a:pt x="529" y="140"/>
                  </a:lnTo>
                  <a:lnTo>
                    <a:pt x="523" y="143"/>
                  </a:lnTo>
                  <a:lnTo>
                    <a:pt x="515" y="136"/>
                  </a:lnTo>
                  <a:lnTo>
                    <a:pt x="513" y="146"/>
                  </a:lnTo>
                  <a:lnTo>
                    <a:pt x="498" y="145"/>
                  </a:lnTo>
                  <a:lnTo>
                    <a:pt x="491" y="146"/>
                  </a:lnTo>
                  <a:lnTo>
                    <a:pt x="483" y="140"/>
                  </a:lnTo>
                  <a:lnTo>
                    <a:pt x="483" y="130"/>
                  </a:lnTo>
                  <a:lnTo>
                    <a:pt x="473" y="121"/>
                  </a:lnTo>
                  <a:lnTo>
                    <a:pt x="472" y="116"/>
                  </a:lnTo>
                  <a:lnTo>
                    <a:pt x="464" y="113"/>
                  </a:lnTo>
                  <a:lnTo>
                    <a:pt x="464" y="106"/>
                  </a:lnTo>
                  <a:lnTo>
                    <a:pt x="454" y="100"/>
                  </a:lnTo>
                  <a:lnTo>
                    <a:pt x="449" y="90"/>
                  </a:lnTo>
                  <a:lnTo>
                    <a:pt x="443" y="86"/>
                  </a:lnTo>
                  <a:lnTo>
                    <a:pt x="426" y="55"/>
                  </a:lnTo>
                  <a:lnTo>
                    <a:pt x="409" y="45"/>
                  </a:lnTo>
                  <a:lnTo>
                    <a:pt x="392" y="36"/>
                  </a:lnTo>
                  <a:lnTo>
                    <a:pt x="378" y="41"/>
                  </a:lnTo>
                  <a:lnTo>
                    <a:pt x="376" y="51"/>
                  </a:lnTo>
                  <a:lnTo>
                    <a:pt x="346" y="36"/>
                  </a:lnTo>
                  <a:lnTo>
                    <a:pt x="323" y="38"/>
                  </a:lnTo>
                  <a:lnTo>
                    <a:pt x="296" y="56"/>
                  </a:lnTo>
                  <a:lnTo>
                    <a:pt x="283" y="53"/>
                  </a:lnTo>
                  <a:lnTo>
                    <a:pt x="283" y="46"/>
                  </a:lnTo>
                  <a:lnTo>
                    <a:pt x="262" y="43"/>
                  </a:lnTo>
                  <a:lnTo>
                    <a:pt x="241" y="36"/>
                  </a:lnTo>
                  <a:lnTo>
                    <a:pt x="236" y="21"/>
                  </a:lnTo>
                  <a:lnTo>
                    <a:pt x="228" y="26"/>
                  </a:lnTo>
                  <a:lnTo>
                    <a:pt x="220" y="21"/>
                  </a:lnTo>
                  <a:lnTo>
                    <a:pt x="215" y="21"/>
                  </a:lnTo>
                  <a:lnTo>
                    <a:pt x="215" y="28"/>
                  </a:lnTo>
                  <a:lnTo>
                    <a:pt x="213" y="30"/>
                  </a:lnTo>
                  <a:lnTo>
                    <a:pt x="209" y="28"/>
                  </a:lnTo>
                  <a:lnTo>
                    <a:pt x="203" y="30"/>
                  </a:lnTo>
                  <a:lnTo>
                    <a:pt x="196" y="28"/>
                  </a:lnTo>
                  <a:lnTo>
                    <a:pt x="178" y="31"/>
                  </a:lnTo>
                  <a:lnTo>
                    <a:pt x="180" y="36"/>
                  </a:lnTo>
                  <a:lnTo>
                    <a:pt x="177" y="41"/>
                  </a:lnTo>
                  <a:lnTo>
                    <a:pt x="171" y="36"/>
                  </a:lnTo>
                  <a:lnTo>
                    <a:pt x="169" y="36"/>
                  </a:lnTo>
                  <a:lnTo>
                    <a:pt x="142" y="43"/>
                  </a:lnTo>
                  <a:lnTo>
                    <a:pt x="140" y="45"/>
                  </a:lnTo>
                  <a:lnTo>
                    <a:pt x="135" y="4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24" name="Freeform 13"/>
            <p:cNvSpPr>
              <a:spLocks/>
            </p:cNvSpPr>
            <p:nvPr/>
          </p:nvSpPr>
          <p:spPr bwMode="auto">
            <a:xfrm>
              <a:off x="4129" y="1712"/>
              <a:ext cx="352" cy="614"/>
            </a:xfrm>
            <a:custGeom>
              <a:avLst/>
              <a:gdLst>
                <a:gd name="T0" fmla="*/ 190 w 352"/>
                <a:gd name="T1" fmla="*/ 370 h 614"/>
                <a:gd name="T2" fmla="*/ 209 w 352"/>
                <a:gd name="T3" fmla="*/ 397 h 614"/>
                <a:gd name="T4" fmla="*/ 207 w 352"/>
                <a:gd name="T5" fmla="*/ 419 h 614"/>
                <a:gd name="T6" fmla="*/ 204 w 352"/>
                <a:gd name="T7" fmla="*/ 439 h 614"/>
                <a:gd name="T8" fmla="*/ 198 w 352"/>
                <a:gd name="T9" fmla="*/ 464 h 614"/>
                <a:gd name="T10" fmla="*/ 198 w 352"/>
                <a:gd name="T11" fmla="*/ 487 h 614"/>
                <a:gd name="T12" fmla="*/ 194 w 352"/>
                <a:gd name="T13" fmla="*/ 516 h 614"/>
                <a:gd name="T14" fmla="*/ 209 w 352"/>
                <a:gd name="T15" fmla="*/ 559 h 614"/>
                <a:gd name="T16" fmla="*/ 188 w 352"/>
                <a:gd name="T17" fmla="*/ 584 h 614"/>
                <a:gd name="T18" fmla="*/ 173 w 352"/>
                <a:gd name="T19" fmla="*/ 601 h 614"/>
                <a:gd name="T20" fmla="*/ 143 w 352"/>
                <a:gd name="T21" fmla="*/ 607 h 614"/>
                <a:gd name="T22" fmla="*/ 103 w 352"/>
                <a:gd name="T23" fmla="*/ 599 h 614"/>
                <a:gd name="T24" fmla="*/ 97 w 352"/>
                <a:gd name="T25" fmla="*/ 589 h 614"/>
                <a:gd name="T26" fmla="*/ 87 w 352"/>
                <a:gd name="T27" fmla="*/ 559 h 614"/>
                <a:gd name="T28" fmla="*/ 57 w 352"/>
                <a:gd name="T29" fmla="*/ 542 h 614"/>
                <a:gd name="T30" fmla="*/ 57 w 352"/>
                <a:gd name="T31" fmla="*/ 506 h 614"/>
                <a:gd name="T32" fmla="*/ 11 w 352"/>
                <a:gd name="T33" fmla="*/ 481 h 614"/>
                <a:gd name="T34" fmla="*/ 20 w 352"/>
                <a:gd name="T35" fmla="*/ 457 h 614"/>
                <a:gd name="T36" fmla="*/ 53 w 352"/>
                <a:gd name="T37" fmla="*/ 389 h 614"/>
                <a:gd name="T38" fmla="*/ 55 w 352"/>
                <a:gd name="T39" fmla="*/ 352 h 614"/>
                <a:gd name="T40" fmla="*/ 91 w 352"/>
                <a:gd name="T41" fmla="*/ 297 h 614"/>
                <a:gd name="T42" fmla="*/ 76 w 352"/>
                <a:gd name="T43" fmla="*/ 280 h 614"/>
                <a:gd name="T44" fmla="*/ 53 w 352"/>
                <a:gd name="T45" fmla="*/ 282 h 614"/>
                <a:gd name="T46" fmla="*/ 62 w 352"/>
                <a:gd name="T47" fmla="*/ 245 h 614"/>
                <a:gd name="T48" fmla="*/ 62 w 352"/>
                <a:gd name="T49" fmla="*/ 230 h 614"/>
                <a:gd name="T50" fmla="*/ 68 w 352"/>
                <a:gd name="T51" fmla="*/ 210 h 614"/>
                <a:gd name="T52" fmla="*/ 83 w 352"/>
                <a:gd name="T53" fmla="*/ 157 h 614"/>
                <a:gd name="T54" fmla="*/ 97 w 352"/>
                <a:gd name="T55" fmla="*/ 116 h 614"/>
                <a:gd name="T56" fmla="*/ 68 w 352"/>
                <a:gd name="T57" fmla="*/ 103 h 614"/>
                <a:gd name="T58" fmla="*/ 41 w 352"/>
                <a:gd name="T59" fmla="*/ 120 h 614"/>
                <a:gd name="T60" fmla="*/ 30 w 352"/>
                <a:gd name="T61" fmla="*/ 96 h 614"/>
                <a:gd name="T62" fmla="*/ 7 w 352"/>
                <a:gd name="T63" fmla="*/ 81 h 614"/>
                <a:gd name="T64" fmla="*/ 15 w 352"/>
                <a:gd name="T65" fmla="*/ 31 h 614"/>
                <a:gd name="T66" fmla="*/ 41 w 352"/>
                <a:gd name="T67" fmla="*/ 33 h 614"/>
                <a:gd name="T68" fmla="*/ 82 w 352"/>
                <a:gd name="T69" fmla="*/ 48 h 614"/>
                <a:gd name="T70" fmla="*/ 144 w 352"/>
                <a:gd name="T71" fmla="*/ 48 h 614"/>
                <a:gd name="T72" fmla="*/ 200 w 352"/>
                <a:gd name="T73" fmla="*/ 8 h 614"/>
                <a:gd name="T74" fmla="*/ 223 w 352"/>
                <a:gd name="T75" fmla="*/ 10 h 614"/>
                <a:gd name="T76" fmla="*/ 251 w 352"/>
                <a:gd name="T77" fmla="*/ 5 h 614"/>
                <a:gd name="T78" fmla="*/ 267 w 352"/>
                <a:gd name="T79" fmla="*/ 8 h 614"/>
                <a:gd name="T80" fmla="*/ 276 w 352"/>
                <a:gd name="T81" fmla="*/ 11 h 614"/>
                <a:gd name="T82" fmla="*/ 347 w 352"/>
                <a:gd name="T83" fmla="*/ 23 h 614"/>
                <a:gd name="T84" fmla="*/ 343 w 352"/>
                <a:gd name="T85" fmla="*/ 28 h 614"/>
                <a:gd name="T86" fmla="*/ 349 w 352"/>
                <a:gd name="T87" fmla="*/ 36 h 614"/>
                <a:gd name="T88" fmla="*/ 316 w 352"/>
                <a:gd name="T89" fmla="*/ 101 h 614"/>
                <a:gd name="T90" fmla="*/ 282 w 352"/>
                <a:gd name="T91" fmla="*/ 135 h 614"/>
                <a:gd name="T92" fmla="*/ 249 w 352"/>
                <a:gd name="T93" fmla="*/ 158 h 614"/>
                <a:gd name="T94" fmla="*/ 232 w 352"/>
                <a:gd name="T95" fmla="*/ 237 h 614"/>
                <a:gd name="T96" fmla="*/ 225 w 352"/>
                <a:gd name="T97" fmla="*/ 285 h 614"/>
                <a:gd name="T98" fmla="*/ 194 w 352"/>
                <a:gd name="T99" fmla="*/ 352 h 61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52" h="614">
                  <a:moveTo>
                    <a:pt x="194" y="352"/>
                  </a:moveTo>
                  <a:lnTo>
                    <a:pt x="190" y="370"/>
                  </a:lnTo>
                  <a:lnTo>
                    <a:pt x="196" y="385"/>
                  </a:lnTo>
                  <a:lnTo>
                    <a:pt x="209" y="397"/>
                  </a:lnTo>
                  <a:lnTo>
                    <a:pt x="213" y="407"/>
                  </a:lnTo>
                  <a:lnTo>
                    <a:pt x="207" y="419"/>
                  </a:lnTo>
                  <a:lnTo>
                    <a:pt x="207" y="429"/>
                  </a:lnTo>
                  <a:lnTo>
                    <a:pt x="204" y="439"/>
                  </a:lnTo>
                  <a:lnTo>
                    <a:pt x="206" y="449"/>
                  </a:lnTo>
                  <a:lnTo>
                    <a:pt x="198" y="464"/>
                  </a:lnTo>
                  <a:lnTo>
                    <a:pt x="200" y="482"/>
                  </a:lnTo>
                  <a:lnTo>
                    <a:pt x="198" y="487"/>
                  </a:lnTo>
                  <a:lnTo>
                    <a:pt x="194" y="506"/>
                  </a:lnTo>
                  <a:lnTo>
                    <a:pt x="194" y="516"/>
                  </a:lnTo>
                  <a:lnTo>
                    <a:pt x="213" y="547"/>
                  </a:lnTo>
                  <a:lnTo>
                    <a:pt x="209" y="559"/>
                  </a:lnTo>
                  <a:lnTo>
                    <a:pt x="198" y="566"/>
                  </a:lnTo>
                  <a:lnTo>
                    <a:pt x="188" y="584"/>
                  </a:lnTo>
                  <a:lnTo>
                    <a:pt x="175" y="587"/>
                  </a:lnTo>
                  <a:lnTo>
                    <a:pt x="173" y="601"/>
                  </a:lnTo>
                  <a:lnTo>
                    <a:pt x="164" y="613"/>
                  </a:lnTo>
                  <a:lnTo>
                    <a:pt x="143" y="607"/>
                  </a:lnTo>
                  <a:lnTo>
                    <a:pt x="125" y="611"/>
                  </a:lnTo>
                  <a:lnTo>
                    <a:pt x="103" y="599"/>
                  </a:lnTo>
                  <a:lnTo>
                    <a:pt x="106" y="587"/>
                  </a:lnTo>
                  <a:lnTo>
                    <a:pt x="97" y="589"/>
                  </a:lnTo>
                  <a:lnTo>
                    <a:pt x="93" y="569"/>
                  </a:lnTo>
                  <a:lnTo>
                    <a:pt x="87" y="559"/>
                  </a:lnTo>
                  <a:lnTo>
                    <a:pt x="74" y="551"/>
                  </a:lnTo>
                  <a:lnTo>
                    <a:pt x="57" y="542"/>
                  </a:lnTo>
                  <a:lnTo>
                    <a:pt x="59" y="514"/>
                  </a:lnTo>
                  <a:lnTo>
                    <a:pt x="57" y="506"/>
                  </a:lnTo>
                  <a:lnTo>
                    <a:pt x="45" y="496"/>
                  </a:lnTo>
                  <a:lnTo>
                    <a:pt x="11" y="481"/>
                  </a:lnTo>
                  <a:lnTo>
                    <a:pt x="0" y="472"/>
                  </a:lnTo>
                  <a:lnTo>
                    <a:pt x="20" y="457"/>
                  </a:lnTo>
                  <a:lnTo>
                    <a:pt x="32" y="402"/>
                  </a:lnTo>
                  <a:lnTo>
                    <a:pt x="53" y="389"/>
                  </a:lnTo>
                  <a:lnTo>
                    <a:pt x="62" y="362"/>
                  </a:lnTo>
                  <a:lnTo>
                    <a:pt x="55" y="352"/>
                  </a:lnTo>
                  <a:lnTo>
                    <a:pt x="74" y="315"/>
                  </a:lnTo>
                  <a:lnTo>
                    <a:pt x="91" y="297"/>
                  </a:lnTo>
                  <a:lnTo>
                    <a:pt x="91" y="287"/>
                  </a:lnTo>
                  <a:lnTo>
                    <a:pt x="76" y="280"/>
                  </a:lnTo>
                  <a:lnTo>
                    <a:pt x="64" y="283"/>
                  </a:lnTo>
                  <a:lnTo>
                    <a:pt x="53" y="282"/>
                  </a:lnTo>
                  <a:lnTo>
                    <a:pt x="53" y="263"/>
                  </a:lnTo>
                  <a:lnTo>
                    <a:pt x="62" y="245"/>
                  </a:lnTo>
                  <a:lnTo>
                    <a:pt x="59" y="237"/>
                  </a:lnTo>
                  <a:lnTo>
                    <a:pt x="62" y="230"/>
                  </a:lnTo>
                  <a:lnTo>
                    <a:pt x="68" y="223"/>
                  </a:lnTo>
                  <a:lnTo>
                    <a:pt x="68" y="210"/>
                  </a:lnTo>
                  <a:lnTo>
                    <a:pt x="87" y="200"/>
                  </a:lnTo>
                  <a:lnTo>
                    <a:pt x="83" y="157"/>
                  </a:lnTo>
                  <a:lnTo>
                    <a:pt x="97" y="130"/>
                  </a:lnTo>
                  <a:lnTo>
                    <a:pt x="97" y="116"/>
                  </a:lnTo>
                  <a:lnTo>
                    <a:pt x="83" y="108"/>
                  </a:lnTo>
                  <a:lnTo>
                    <a:pt x="68" y="103"/>
                  </a:lnTo>
                  <a:lnTo>
                    <a:pt x="57" y="105"/>
                  </a:lnTo>
                  <a:lnTo>
                    <a:pt x="41" y="120"/>
                  </a:lnTo>
                  <a:lnTo>
                    <a:pt x="34" y="115"/>
                  </a:lnTo>
                  <a:lnTo>
                    <a:pt x="30" y="96"/>
                  </a:lnTo>
                  <a:lnTo>
                    <a:pt x="11" y="86"/>
                  </a:lnTo>
                  <a:lnTo>
                    <a:pt x="7" y="81"/>
                  </a:lnTo>
                  <a:lnTo>
                    <a:pt x="15" y="66"/>
                  </a:lnTo>
                  <a:lnTo>
                    <a:pt x="15" y="31"/>
                  </a:lnTo>
                  <a:lnTo>
                    <a:pt x="30" y="25"/>
                  </a:lnTo>
                  <a:lnTo>
                    <a:pt x="41" y="33"/>
                  </a:lnTo>
                  <a:lnTo>
                    <a:pt x="55" y="43"/>
                  </a:lnTo>
                  <a:lnTo>
                    <a:pt x="82" y="48"/>
                  </a:lnTo>
                  <a:lnTo>
                    <a:pt x="99" y="61"/>
                  </a:lnTo>
                  <a:lnTo>
                    <a:pt x="144" y="48"/>
                  </a:lnTo>
                  <a:lnTo>
                    <a:pt x="171" y="56"/>
                  </a:lnTo>
                  <a:lnTo>
                    <a:pt x="200" y="8"/>
                  </a:lnTo>
                  <a:lnTo>
                    <a:pt x="207" y="6"/>
                  </a:lnTo>
                  <a:lnTo>
                    <a:pt x="223" y="10"/>
                  </a:lnTo>
                  <a:lnTo>
                    <a:pt x="236" y="0"/>
                  </a:lnTo>
                  <a:lnTo>
                    <a:pt x="251" y="5"/>
                  </a:lnTo>
                  <a:lnTo>
                    <a:pt x="257" y="1"/>
                  </a:lnTo>
                  <a:lnTo>
                    <a:pt x="267" y="8"/>
                  </a:lnTo>
                  <a:lnTo>
                    <a:pt x="270" y="6"/>
                  </a:lnTo>
                  <a:lnTo>
                    <a:pt x="276" y="11"/>
                  </a:lnTo>
                  <a:lnTo>
                    <a:pt x="326" y="23"/>
                  </a:lnTo>
                  <a:lnTo>
                    <a:pt x="347" y="23"/>
                  </a:lnTo>
                  <a:lnTo>
                    <a:pt x="351" y="26"/>
                  </a:lnTo>
                  <a:lnTo>
                    <a:pt x="343" y="28"/>
                  </a:lnTo>
                  <a:lnTo>
                    <a:pt x="339" y="35"/>
                  </a:lnTo>
                  <a:lnTo>
                    <a:pt x="349" y="36"/>
                  </a:lnTo>
                  <a:lnTo>
                    <a:pt x="333" y="50"/>
                  </a:lnTo>
                  <a:lnTo>
                    <a:pt x="316" y="101"/>
                  </a:lnTo>
                  <a:lnTo>
                    <a:pt x="288" y="113"/>
                  </a:lnTo>
                  <a:lnTo>
                    <a:pt x="282" y="135"/>
                  </a:lnTo>
                  <a:lnTo>
                    <a:pt x="267" y="148"/>
                  </a:lnTo>
                  <a:lnTo>
                    <a:pt x="249" y="158"/>
                  </a:lnTo>
                  <a:lnTo>
                    <a:pt x="244" y="195"/>
                  </a:lnTo>
                  <a:lnTo>
                    <a:pt x="232" y="237"/>
                  </a:lnTo>
                  <a:lnTo>
                    <a:pt x="232" y="277"/>
                  </a:lnTo>
                  <a:lnTo>
                    <a:pt x="225" y="285"/>
                  </a:lnTo>
                  <a:lnTo>
                    <a:pt x="219" y="309"/>
                  </a:lnTo>
                  <a:lnTo>
                    <a:pt x="194" y="35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25" name="Freeform 14"/>
            <p:cNvSpPr>
              <a:spLocks/>
            </p:cNvSpPr>
            <p:nvPr/>
          </p:nvSpPr>
          <p:spPr bwMode="auto">
            <a:xfrm>
              <a:off x="3706" y="2123"/>
              <a:ext cx="522" cy="657"/>
            </a:xfrm>
            <a:custGeom>
              <a:avLst/>
              <a:gdLst>
                <a:gd name="T0" fmla="*/ 246 w 522"/>
                <a:gd name="T1" fmla="*/ 563 h 657"/>
                <a:gd name="T2" fmla="*/ 261 w 522"/>
                <a:gd name="T3" fmla="*/ 598 h 657"/>
                <a:gd name="T4" fmla="*/ 188 w 522"/>
                <a:gd name="T5" fmla="*/ 635 h 657"/>
                <a:gd name="T6" fmla="*/ 164 w 522"/>
                <a:gd name="T7" fmla="*/ 652 h 657"/>
                <a:gd name="T8" fmla="*/ 145 w 522"/>
                <a:gd name="T9" fmla="*/ 632 h 657"/>
                <a:gd name="T10" fmla="*/ 112 w 522"/>
                <a:gd name="T11" fmla="*/ 637 h 657"/>
                <a:gd name="T12" fmla="*/ 74 w 522"/>
                <a:gd name="T13" fmla="*/ 656 h 657"/>
                <a:gd name="T14" fmla="*/ 49 w 522"/>
                <a:gd name="T15" fmla="*/ 630 h 657"/>
                <a:gd name="T16" fmla="*/ 26 w 522"/>
                <a:gd name="T17" fmla="*/ 603 h 657"/>
                <a:gd name="T18" fmla="*/ 53 w 522"/>
                <a:gd name="T19" fmla="*/ 573 h 657"/>
                <a:gd name="T20" fmla="*/ 36 w 522"/>
                <a:gd name="T21" fmla="*/ 551 h 657"/>
                <a:gd name="T22" fmla="*/ 53 w 522"/>
                <a:gd name="T23" fmla="*/ 525 h 657"/>
                <a:gd name="T24" fmla="*/ 40 w 522"/>
                <a:gd name="T25" fmla="*/ 479 h 657"/>
                <a:gd name="T26" fmla="*/ 22 w 522"/>
                <a:gd name="T27" fmla="*/ 449 h 657"/>
                <a:gd name="T28" fmla="*/ 51 w 522"/>
                <a:gd name="T29" fmla="*/ 432 h 657"/>
                <a:gd name="T30" fmla="*/ 17 w 522"/>
                <a:gd name="T31" fmla="*/ 419 h 657"/>
                <a:gd name="T32" fmla="*/ 0 w 522"/>
                <a:gd name="T33" fmla="*/ 406 h 657"/>
                <a:gd name="T34" fmla="*/ 17 w 522"/>
                <a:gd name="T35" fmla="*/ 379 h 657"/>
                <a:gd name="T36" fmla="*/ 36 w 522"/>
                <a:gd name="T37" fmla="*/ 359 h 657"/>
                <a:gd name="T38" fmla="*/ 62 w 522"/>
                <a:gd name="T39" fmla="*/ 273 h 657"/>
                <a:gd name="T40" fmla="*/ 41 w 522"/>
                <a:gd name="T41" fmla="*/ 243 h 657"/>
                <a:gd name="T42" fmla="*/ 32 w 522"/>
                <a:gd name="T43" fmla="*/ 214 h 657"/>
                <a:gd name="T44" fmla="*/ 49 w 522"/>
                <a:gd name="T45" fmla="*/ 201 h 657"/>
                <a:gd name="T46" fmla="*/ 57 w 522"/>
                <a:gd name="T47" fmla="*/ 174 h 657"/>
                <a:gd name="T48" fmla="*/ 30 w 522"/>
                <a:gd name="T49" fmla="*/ 152 h 657"/>
                <a:gd name="T50" fmla="*/ 36 w 522"/>
                <a:gd name="T51" fmla="*/ 130 h 657"/>
                <a:gd name="T52" fmla="*/ 74 w 522"/>
                <a:gd name="T53" fmla="*/ 120 h 657"/>
                <a:gd name="T54" fmla="*/ 99 w 522"/>
                <a:gd name="T55" fmla="*/ 129 h 657"/>
                <a:gd name="T56" fmla="*/ 104 w 522"/>
                <a:gd name="T57" fmla="*/ 77 h 657"/>
                <a:gd name="T58" fmla="*/ 139 w 522"/>
                <a:gd name="T59" fmla="*/ 63 h 657"/>
                <a:gd name="T60" fmla="*/ 145 w 522"/>
                <a:gd name="T61" fmla="*/ 38 h 657"/>
                <a:gd name="T62" fmla="*/ 164 w 522"/>
                <a:gd name="T63" fmla="*/ 23 h 657"/>
                <a:gd name="T64" fmla="*/ 194 w 522"/>
                <a:gd name="T65" fmla="*/ 23 h 657"/>
                <a:gd name="T66" fmla="*/ 219 w 522"/>
                <a:gd name="T67" fmla="*/ 0 h 657"/>
                <a:gd name="T68" fmla="*/ 242 w 522"/>
                <a:gd name="T69" fmla="*/ 23 h 657"/>
                <a:gd name="T70" fmla="*/ 267 w 522"/>
                <a:gd name="T71" fmla="*/ 25 h 657"/>
                <a:gd name="T72" fmla="*/ 307 w 522"/>
                <a:gd name="T73" fmla="*/ 26 h 657"/>
                <a:gd name="T74" fmla="*/ 337 w 522"/>
                <a:gd name="T75" fmla="*/ 45 h 657"/>
                <a:gd name="T76" fmla="*/ 370 w 522"/>
                <a:gd name="T77" fmla="*/ 36 h 657"/>
                <a:gd name="T78" fmla="*/ 437 w 522"/>
                <a:gd name="T79" fmla="*/ 68 h 657"/>
                <a:gd name="T80" fmla="*/ 482 w 522"/>
                <a:gd name="T81" fmla="*/ 93 h 657"/>
                <a:gd name="T82" fmla="*/ 482 w 522"/>
                <a:gd name="T83" fmla="*/ 130 h 657"/>
                <a:gd name="T84" fmla="*/ 511 w 522"/>
                <a:gd name="T85" fmla="*/ 147 h 657"/>
                <a:gd name="T86" fmla="*/ 521 w 522"/>
                <a:gd name="T87" fmla="*/ 177 h 657"/>
                <a:gd name="T88" fmla="*/ 473 w 522"/>
                <a:gd name="T89" fmla="*/ 177 h 657"/>
                <a:gd name="T90" fmla="*/ 465 w 522"/>
                <a:gd name="T91" fmla="*/ 194 h 657"/>
                <a:gd name="T92" fmla="*/ 456 w 522"/>
                <a:gd name="T93" fmla="*/ 229 h 657"/>
                <a:gd name="T94" fmla="*/ 496 w 522"/>
                <a:gd name="T95" fmla="*/ 228 h 657"/>
                <a:gd name="T96" fmla="*/ 480 w 522"/>
                <a:gd name="T97" fmla="*/ 244 h 657"/>
                <a:gd name="T98" fmla="*/ 469 w 522"/>
                <a:gd name="T99" fmla="*/ 261 h 657"/>
                <a:gd name="T100" fmla="*/ 448 w 522"/>
                <a:gd name="T101" fmla="*/ 281 h 657"/>
                <a:gd name="T102" fmla="*/ 414 w 522"/>
                <a:gd name="T103" fmla="*/ 317 h 657"/>
                <a:gd name="T104" fmla="*/ 393 w 522"/>
                <a:gd name="T105" fmla="*/ 340 h 657"/>
                <a:gd name="T106" fmla="*/ 341 w 522"/>
                <a:gd name="T107" fmla="*/ 379 h 657"/>
                <a:gd name="T108" fmla="*/ 337 w 522"/>
                <a:gd name="T109" fmla="*/ 411 h 657"/>
                <a:gd name="T110" fmla="*/ 339 w 522"/>
                <a:gd name="T111" fmla="*/ 446 h 657"/>
                <a:gd name="T112" fmla="*/ 246 w 522"/>
                <a:gd name="T113" fmla="*/ 525 h 657"/>
                <a:gd name="T114" fmla="*/ 255 w 522"/>
                <a:gd name="T115" fmla="*/ 546 h 65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22" h="657">
                  <a:moveTo>
                    <a:pt x="255" y="546"/>
                  </a:moveTo>
                  <a:lnTo>
                    <a:pt x="246" y="563"/>
                  </a:lnTo>
                  <a:lnTo>
                    <a:pt x="242" y="577"/>
                  </a:lnTo>
                  <a:lnTo>
                    <a:pt x="261" y="598"/>
                  </a:lnTo>
                  <a:lnTo>
                    <a:pt x="225" y="587"/>
                  </a:lnTo>
                  <a:lnTo>
                    <a:pt x="188" y="635"/>
                  </a:lnTo>
                  <a:lnTo>
                    <a:pt x="179" y="645"/>
                  </a:lnTo>
                  <a:lnTo>
                    <a:pt x="164" y="652"/>
                  </a:lnTo>
                  <a:lnTo>
                    <a:pt x="146" y="652"/>
                  </a:lnTo>
                  <a:lnTo>
                    <a:pt x="145" y="632"/>
                  </a:lnTo>
                  <a:lnTo>
                    <a:pt x="118" y="625"/>
                  </a:lnTo>
                  <a:lnTo>
                    <a:pt x="112" y="637"/>
                  </a:lnTo>
                  <a:lnTo>
                    <a:pt x="85" y="656"/>
                  </a:lnTo>
                  <a:lnTo>
                    <a:pt x="74" y="656"/>
                  </a:lnTo>
                  <a:lnTo>
                    <a:pt x="68" y="632"/>
                  </a:lnTo>
                  <a:lnTo>
                    <a:pt x="49" y="630"/>
                  </a:lnTo>
                  <a:lnTo>
                    <a:pt x="41" y="607"/>
                  </a:lnTo>
                  <a:lnTo>
                    <a:pt x="26" y="603"/>
                  </a:lnTo>
                  <a:lnTo>
                    <a:pt x="22" y="588"/>
                  </a:lnTo>
                  <a:lnTo>
                    <a:pt x="53" y="573"/>
                  </a:lnTo>
                  <a:lnTo>
                    <a:pt x="55" y="563"/>
                  </a:lnTo>
                  <a:lnTo>
                    <a:pt x="36" y="551"/>
                  </a:lnTo>
                  <a:lnTo>
                    <a:pt x="41" y="540"/>
                  </a:lnTo>
                  <a:lnTo>
                    <a:pt x="53" y="525"/>
                  </a:lnTo>
                  <a:lnTo>
                    <a:pt x="57" y="510"/>
                  </a:lnTo>
                  <a:lnTo>
                    <a:pt x="40" y="479"/>
                  </a:lnTo>
                  <a:lnTo>
                    <a:pt x="41" y="463"/>
                  </a:lnTo>
                  <a:lnTo>
                    <a:pt x="22" y="449"/>
                  </a:lnTo>
                  <a:lnTo>
                    <a:pt x="59" y="441"/>
                  </a:lnTo>
                  <a:lnTo>
                    <a:pt x="51" y="432"/>
                  </a:lnTo>
                  <a:lnTo>
                    <a:pt x="36" y="424"/>
                  </a:lnTo>
                  <a:lnTo>
                    <a:pt x="17" y="419"/>
                  </a:lnTo>
                  <a:lnTo>
                    <a:pt x="13" y="409"/>
                  </a:lnTo>
                  <a:lnTo>
                    <a:pt x="0" y="406"/>
                  </a:lnTo>
                  <a:lnTo>
                    <a:pt x="0" y="392"/>
                  </a:lnTo>
                  <a:lnTo>
                    <a:pt x="17" y="379"/>
                  </a:lnTo>
                  <a:lnTo>
                    <a:pt x="17" y="362"/>
                  </a:lnTo>
                  <a:lnTo>
                    <a:pt x="36" y="359"/>
                  </a:lnTo>
                  <a:lnTo>
                    <a:pt x="45" y="345"/>
                  </a:lnTo>
                  <a:lnTo>
                    <a:pt x="62" y="273"/>
                  </a:lnTo>
                  <a:lnTo>
                    <a:pt x="57" y="246"/>
                  </a:lnTo>
                  <a:lnTo>
                    <a:pt x="41" y="243"/>
                  </a:lnTo>
                  <a:lnTo>
                    <a:pt x="41" y="228"/>
                  </a:lnTo>
                  <a:lnTo>
                    <a:pt x="32" y="214"/>
                  </a:lnTo>
                  <a:lnTo>
                    <a:pt x="34" y="203"/>
                  </a:lnTo>
                  <a:lnTo>
                    <a:pt x="49" y="201"/>
                  </a:lnTo>
                  <a:lnTo>
                    <a:pt x="55" y="187"/>
                  </a:lnTo>
                  <a:lnTo>
                    <a:pt x="57" y="174"/>
                  </a:lnTo>
                  <a:lnTo>
                    <a:pt x="47" y="161"/>
                  </a:lnTo>
                  <a:lnTo>
                    <a:pt x="30" y="152"/>
                  </a:lnTo>
                  <a:lnTo>
                    <a:pt x="26" y="139"/>
                  </a:lnTo>
                  <a:lnTo>
                    <a:pt x="36" y="130"/>
                  </a:lnTo>
                  <a:lnTo>
                    <a:pt x="59" y="129"/>
                  </a:lnTo>
                  <a:lnTo>
                    <a:pt x="74" y="120"/>
                  </a:lnTo>
                  <a:lnTo>
                    <a:pt x="82" y="130"/>
                  </a:lnTo>
                  <a:lnTo>
                    <a:pt x="99" y="129"/>
                  </a:lnTo>
                  <a:lnTo>
                    <a:pt x="108" y="115"/>
                  </a:lnTo>
                  <a:lnTo>
                    <a:pt x="104" y="77"/>
                  </a:lnTo>
                  <a:lnTo>
                    <a:pt x="118" y="73"/>
                  </a:lnTo>
                  <a:lnTo>
                    <a:pt x="139" y="63"/>
                  </a:lnTo>
                  <a:lnTo>
                    <a:pt x="154" y="46"/>
                  </a:lnTo>
                  <a:lnTo>
                    <a:pt x="145" y="38"/>
                  </a:lnTo>
                  <a:lnTo>
                    <a:pt x="143" y="26"/>
                  </a:lnTo>
                  <a:lnTo>
                    <a:pt x="164" y="23"/>
                  </a:lnTo>
                  <a:lnTo>
                    <a:pt x="169" y="18"/>
                  </a:lnTo>
                  <a:lnTo>
                    <a:pt x="194" y="23"/>
                  </a:lnTo>
                  <a:lnTo>
                    <a:pt x="204" y="3"/>
                  </a:lnTo>
                  <a:lnTo>
                    <a:pt x="219" y="0"/>
                  </a:lnTo>
                  <a:lnTo>
                    <a:pt x="227" y="1"/>
                  </a:lnTo>
                  <a:lnTo>
                    <a:pt x="242" y="23"/>
                  </a:lnTo>
                  <a:lnTo>
                    <a:pt x="255" y="26"/>
                  </a:lnTo>
                  <a:lnTo>
                    <a:pt x="267" y="25"/>
                  </a:lnTo>
                  <a:lnTo>
                    <a:pt x="276" y="21"/>
                  </a:lnTo>
                  <a:lnTo>
                    <a:pt x="307" y="26"/>
                  </a:lnTo>
                  <a:lnTo>
                    <a:pt x="326" y="40"/>
                  </a:lnTo>
                  <a:lnTo>
                    <a:pt x="337" y="45"/>
                  </a:lnTo>
                  <a:lnTo>
                    <a:pt x="354" y="25"/>
                  </a:lnTo>
                  <a:lnTo>
                    <a:pt x="370" y="36"/>
                  </a:lnTo>
                  <a:lnTo>
                    <a:pt x="425" y="60"/>
                  </a:lnTo>
                  <a:lnTo>
                    <a:pt x="437" y="68"/>
                  </a:lnTo>
                  <a:lnTo>
                    <a:pt x="471" y="83"/>
                  </a:lnTo>
                  <a:lnTo>
                    <a:pt x="482" y="93"/>
                  </a:lnTo>
                  <a:lnTo>
                    <a:pt x="484" y="102"/>
                  </a:lnTo>
                  <a:lnTo>
                    <a:pt x="482" y="130"/>
                  </a:lnTo>
                  <a:lnTo>
                    <a:pt x="500" y="139"/>
                  </a:lnTo>
                  <a:lnTo>
                    <a:pt x="511" y="147"/>
                  </a:lnTo>
                  <a:lnTo>
                    <a:pt x="519" y="157"/>
                  </a:lnTo>
                  <a:lnTo>
                    <a:pt x="521" y="177"/>
                  </a:lnTo>
                  <a:lnTo>
                    <a:pt x="496" y="179"/>
                  </a:lnTo>
                  <a:lnTo>
                    <a:pt x="473" y="177"/>
                  </a:lnTo>
                  <a:lnTo>
                    <a:pt x="473" y="186"/>
                  </a:lnTo>
                  <a:lnTo>
                    <a:pt x="465" y="194"/>
                  </a:lnTo>
                  <a:lnTo>
                    <a:pt x="444" y="228"/>
                  </a:lnTo>
                  <a:lnTo>
                    <a:pt x="456" y="229"/>
                  </a:lnTo>
                  <a:lnTo>
                    <a:pt x="482" y="214"/>
                  </a:lnTo>
                  <a:lnTo>
                    <a:pt x="496" y="228"/>
                  </a:lnTo>
                  <a:lnTo>
                    <a:pt x="482" y="233"/>
                  </a:lnTo>
                  <a:lnTo>
                    <a:pt x="480" y="244"/>
                  </a:lnTo>
                  <a:lnTo>
                    <a:pt x="469" y="251"/>
                  </a:lnTo>
                  <a:lnTo>
                    <a:pt x="469" y="261"/>
                  </a:lnTo>
                  <a:lnTo>
                    <a:pt x="465" y="266"/>
                  </a:lnTo>
                  <a:lnTo>
                    <a:pt x="448" y="281"/>
                  </a:lnTo>
                  <a:lnTo>
                    <a:pt x="440" y="301"/>
                  </a:lnTo>
                  <a:lnTo>
                    <a:pt x="414" y="317"/>
                  </a:lnTo>
                  <a:lnTo>
                    <a:pt x="406" y="333"/>
                  </a:lnTo>
                  <a:lnTo>
                    <a:pt x="393" y="340"/>
                  </a:lnTo>
                  <a:lnTo>
                    <a:pt x="379" y="365"/>
                  </a:lnTo>
                  <a:lnTo>
                    <a:pt x="341" y="379"/>
                  </a:lnTo>
                  <a:lnTo>
                    <a:pt x="330" y="394"/>
                  </a:lnTo>
                  <a:lnTo>
                    <a:pt x="337" y="411"/>
                  </a:lnTo>
                  <a:lnTo>
                    <a:pt x="332" y="429"/>
                  </a:lnTo>
                  <a:lnTo>
                    <a:pt x="339" y="446"/>
                  </a:lnTo>
                  <a:lnTo>
                    <a:pt x="307" y="469"/>
                  </a:lnTo>
                  <a:lnTo>
                    <a:pt x="246" y="525"/>
                  </a:lnTo>
                  <a:lnTo>
                    <a:pt x="259" y="540"/>
                  </a:lnTo>
                  <a:lnTo>
                    <a:pt x="255" y="54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26" name="Freeform 15"/>
            <p:cNvSpPr>
              <a:spLocks/>
            </p:cNvSpPr>
            <p:nvPr/>
          </p:nvSpPr>
          <p:spPr bwMode="auto">
            <a:xfrm>
              <a:off x="938" y="1782"/>
              <a:ext cx="1024" cy="536"/>
            </a:xfrm>
            <a:custGeom>
              <a:avLst/>
              <a:gdLst>
                <a:gd name="T0" fmla="*/ 270 w 1024"/>
                <a:gd name="T1" fmla="*/ 50 h 536"/>
                <a:gd name="T2" fmla="*/ 233 w 1024"/>
                <a:gd name="T3" fmla="*/ 48 h 536"/>
                <a:gd name="T4" fmla="*/ 173 w 1024"/>
                <a:gd name="T5" fmla="*/ 53 h 536"/>
                <a:gd name="T6" fmla="*/ 129 w 1024"/>
                <a:gd name="T7" fmla="*/ 55 h 536"/>
                <a:gd name="T8" fmla="*/ 77 w 1024"/>
                <a:gd name="T9" fmla="*/ 80 h 536"/>
                <a:gd name="T10" fmla="*/ 13 w 1024"/>
                <a:gd name="T11" fmla="*/ 95 h 536"/>
                <a:gd name="T12" fmla="*/ 3 w 1024"/>
                <a:gd name="T13" fmla="*/ 128 h 536"/>
                <a:gd name="T14" fmla="*/ 13 w 1024"/>
                <a:gd name="T15" fmla="*/ 173 h 536"/>
                <a:gd name="T16" fmla="*/ 62 w 1024"/>
                <a:gd name="T17" fmla="*/ 161 h 536"/>
                <a:gd name="T18" fmla="*/ 127 w 1024"/>
                <a:gd name="T19" fmla="*/ 151 h 536"/>
                <a:gd name="T20" fmla="*/ 115 w 1024"/>
                <a:gd name="T21" fmla="*/ 171 h 536"/>
                <a:gd name="T22" fmla="*/ 148 w 1024"/>
                <a:gd name="T23" fmla="*/ 196 h 536"/>
                <a:gd name="T24" fmla="*/ 91 w 1024"/>
                <a:gd name="T25" fmla="*/ 188 h 536"/>
                <a:gd name="T26" fmla="*/ 55 w 1024"/>
                <a:gd name="T27" fmla="*/ 191 h 536"/>
                <a:gd name="T28" fmla="*/ 55 w 1024"/>
                <a:gd name="T29" fmla="*/ 211 h 536"/>
                <a:gd name="T30" fmla="*/ 115 w 1024"/>
                <a:gd name="T31" fmla="*/ 225 h 536"/>
                <a:gd name="T32" fmla="*/ 15 w 1024"/>
                <a:gd name="T33" fmla="*/ 271 h 536"/>
                <a:gd name="T34" fmla="*/ 85 w 1024"/>
                <a:gd name="T35" fmla="*/ 316 h 536"/>
                <a:gd name="T36" fmla="*/ 91 w 1024"/>
                <a:gd name="T37" fmla="*/ 373 h 536"/>
                <a:gd name="T38" fmla="*/ 157 w 1024"/>
                <a:gd name="T39" fmla="*/ 358 h 536"/>
                <a:gd name="T40" fmla="*/ 174 w 1024"/>
                <a:gd name="T41" fmla="*/ 331 h 536"/>
                <a:gd name="T42" fmla="*/ 211 w 1024"/>
                <a:gd name="T43" fmla="*/ 345 h 536"/>
                <a:gd name="T44" fmla="*/ 270 w 1024"/>
                <a:gd name="T45" fmla="*/ 380 h 536"/>
                <a:gd name="T46" fmla="*/ 290 w 1024"/>
                <a:gd name="T47" fmla="*/ 390 h 536"/>
                <a:gd name="T48" fmla="*/ 361 w 1024"/>
                <a:gd name="T49" fmla="*/ 425 h 536"/>
                <a:gd name="T50" fmla="*/ 386 w 1024"/>
                <a:gd name="T51" fmla="*/ 415 h 536"/>
                <a:gd name="T52" fmla="*/ 405 w 1024"/>
                <a:gd name="T53" fmla="*/ 436 h 536"/>
                <a:gd name="T54" fmla="*/ 412 w 1024"/>
                <a:gd name="T55" fmla="*/ 455 h 536"/>
                <a:gd name="T56" fmla="*/ 441 w 1024"/>
                <a:gd name="T57" fmla="*/ 515 h 536"/>
                <a:gd name="T58" fmla="*/ 475 w 1024"/>
                <a:gd name="T59" fmla="*/ 486 h 536"/>
                <a:gd name="T60" fmla="*/ 488 w 1024"/>
                <a:gd name="T61" fmla="*/ 476 h 536"/>
                <a:gd name="T62" fmla="*/ 532 w 1024"/>
                <a:gd name="T63" fmla="*/ 460 h 536"/>
                <a:gd name="T64" fmla="*/ 551 w 1024"/>
                <a:gd name="T65" fmla="*/ 475 h 536"/>
                <a:gd name="T66" fmla="*/ 532 w 1024"/>
                <a:gd name="T67" fmla="*/ 493 h 536"/>
                <a:gd name="T68" fmla="*/ 515 w 1024"/>
                <a:gd name="T69" fmla="*/ 516 h 536"/>
                <a:gd name="T70" fmla="*/ 555 w 1024"/>
                <a:gd name="T71" fmla="*/ 508 h 536"/>
                <a:gd name="T72" fmla="*/ 633 w 1024"/>
                <a:gd name="T73" fmla="*/ 511 h 536"/>
                <a:gd name="T74" fmla="*/ 616 w 1024"/>
                <a:gd name="T75" fmla="*/ 535 h 536"/>
                <a:gd name="T76" fmla="*/ 705 w 1024"/>
                <a:gd name="T77" fmla="*/ 508 h 536"/>
                <a:gd name="T78" fmla="*/ 737 w 1024"/>
                <a:gd name="T79" fmla="*/ 461 h 536"/>
                <a:gd name="T80" fmla="*/ 836 w 1024"/>
                <a:gd name="T81" fmla="*/ 446 h 536"/>
                <a:gd name="T82" fmla="*/ 933 w 1024"/>
                <a:gd name="T83" fmla="*/ 428 h 536"/>
                <a:gd name="T84" fmla="*/ 1023 w 1024"/>
                <a:gd name="T85" fmla="*/ 350 h 536"/>
                <a:gd name="T86" fmla="*/ 1011 w 1024"/>
                <a:gd name="T87" fmla="*/ 163 h 536"/>
                <a:gd name="T88" fmla="*/ 912 w 1024"/>
                <a:gd name="T89" fmla="*/ 163 h 536"/>
                <a:gd name="T90" fmla="*/ 846 w 1024"/>
                <a:gd name="T91" fmla="*/ 113 h 536"/>
                <a:gd name="T92" fmla="*/ 817 w 1024"/>
                <a:gd name="T93" fmla="*/ 88 h 536"/>
                <a:gd name="T94" fmla="*/ 766 w 1024"/>
                <a:gd name="T95" fmla="*/ 93 h 536"/>
                <a:gd name="T96" fmla="*/ 752 w 1024"/>
                <a:gd name="T97" fmla="*/ 108 h 536"/>
                <a:gd name="T98" fmla="*/ 682 w 1024"/>
                <a:gd name="T99" fmla="*/ 108 h 536"/>
                <a:gd name="T100" fmla="*/ 633 w 1024"/>
                <a:gd name="T101" fmla="*/ 108 h 536"/>
                <a:gd name="T102" fmla="*/ 570 w 1024"/>
                <a:gd name="T103" fmla="*/ 125 h 536"/>
                <a:gd name="T104" fmla="*/ 515 w 1024"/>
                <a:gd name="T105" fmla="*/ 45 h 536"/>
                <a:gd name="T106" fmla="*/ 481 w 1024"/>
                <a:gd name="T107" fmla="*/ 25 h 536"/>
                <a:gd name="T108" fmla="*/ 448 w 1024"/>
                <a:gd name="T109" fmla="*/ 13 h 536"/>
                <a:gd name="T110" fmla="*/ 427 w 1024"/>
                <a:gd name="T111" fmla="*/ 13 h 536"/>
                <a:gd name="T112" fmla="*/ 353 w 1024"/>
                <a:gd name="T113" fmla="*/ 25 h 536"/>
                <a:gd name="T114" fmla="*/ 317 w 1024"/>
                <a:gd name="T115" fmla="*/ 60 h 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24" h="536">
                  <a:moveTo>
                    <a:pt x="317" y="60"/>
                  </a:moveTo>
                  <a:lnTo>
                    <a:pt x="298" y="56"/>
                  </a:lnTo>
                  <a:lnTo>
                    <a:pt x="281" y="50"/>
                  </a:lnTo>
                  <a:lnTo>
                    <a:pt x="270" y="50"/>
                  </a:lnTo>
                  <a:lnTo>
                    <a:pt x="258" y="71"/>
                  </a:lnTo>
                  <a:lnTo>
                    <a:pt x="249" y="65"/>
                  </a:lnTo>
                  <a:lnTo>
                    <a:pt x="233" y="70"/>
                  </a:lnTo>
                  <a:lnTo>
                    <a:pt x="233" y="48"/>
                  </a:lnTo>
                  <a:lnTo>
                    <a:pt x="224" y="45"/>
                  </a:lnTo>
                  <a:lnTo>
                    <a:pt x="205" y="55"/>
                  </a:lnTo>
                  <a:lnTo>
                    <a:pt x="197" y="50"/>
                  </a:lnTo>
                  <a:lnTo>
                    <a:pt x="173" y="53"/>
                  </a:lnTo>
                  <a:lnTo>
                    <a:pt x="159" y="61"/>
                  </a:lnTo>
                  <a:lnTo>
                    <a:pt x="138" y="66"/>
                  </a:lnTo>
                  <a:lnTo>
                    <a:pt x="144" y="56"/>
                  </a:lnTo>
                  <a:lnTo>
                    <a:pt x="129" y="55"/>
                  </a:lnTo>
                  <a:lnTo>
                    <a:pt x="85" y="70"/>
                  </a:lnTo>
                  <a:lnTo>
                    <a:pt x="74" y="66"/>
                  </a:lnTo>
                  <a:lnTo>
                    <a:pt x="66" y="71"/>
                  </a:lnTo>
                  <a:lnTo>
                    <a:pt x="77" y="80"/>
                  </a:lnTo>
                  <a:lnTo>
                    <a:pt x="57" y="76"/>
                  </a:lnTo>
                  <a:lnTo>
                    <a:pt x="58" y="90"/>
                  </a:lnTo>
                  <a:lnTo>
                    <a:pt x="28" y="85"/>
                  </a:lnTo>
                  <a:lnTo>
                    <a:pt x="13" y="95"/>
                  </a:lnTo>
                  <a:lnTo>
                    <a:pt x="5" y="111"/>
                  </a:lnTo>
                  <a:lnTo>
                    <a:pt x="9" y="118"/>
                  </a:lnTo>
                  <a:lnTo>
                    <a:pt x="17" y="120"/>
                  </a:lnTo>
                  <a:lnTo>
                    <a:pt x="3" y="128"/>
                  </a:lnTo>
                  <a:lnTo>
                    <a:pt x="0" y="138"/>
                  </a:lnTo>
                  <a:lnTo>
                    <a:pt x="5" y="150"/>
                  </a:lnTo>
                  <a:lnTo>
                    <a:pt x="1" y="173"/>
                  </a:lnTo>
                  <a:lnTo>
                    <a:pt x="13" y="173"/>
                  </a:lnTo>
                  <a:lnTo>
                    <a:pt x="24" y="163"/>
                  </a:lnTo>
                  <a:lnTo>
                    <a:pt x="36" y="170"/>
                  </a:lnTo>
                  <a:lnTo>
                    <a:pt x="53" y="166"/>
                  </a:lnTo>
                  <a:lnTo>
                    <a:pt x="62" y="161"/>
                  </a:lnTo>
                  <a:lnTo>
                    <a:pt x="68" y="166"/>
                  </a:lnTo>
                  <a:lnTo>
                    <a:pt x="89" y="155"/>
                  </a:lnTo>
                  <a:lnTo>
                    <a:pt x="123" y="148"/>
                  </a:lnTo>
                  <a:lnTo>
                    <a:pt x="127" y="151"/>
                  </a:lnTo>
                  <a:lnTo>
                    <a:pt x="91" y="168"/>
                  </a:lnTo>
                  <a:lnTo>
                    <a:pt x="89" y="176"/>
                  </a:lnTo>
                  <a:lnTo>
                    <a:pt x="106" y="180"/>
                  </a:lnTo>
                  <a:lnTo>
                    <a:pt x="115" y="171"/>
                  </a:lnTo>
                  <a:lnTo>
                    <a:pt x="135" y="175"/>
                  </a:lnTo>
                  <a:lnTo>
                    <a:pt x="123" y="181"/>
                  </a:lnTo>
                  <a:lnTo>
                    <a:pt x="135" y="183"/>
                  </a:lnTo>
                  <a:lnTo>
                    <a:pt x="148" y="196"/>
                  </a:lnTo>
                  <a:lnTo>
                    <a:pt x="138" y="198"/>
                  </a:lnTo>
                  <a:lnTo>
                    <a:pt x="127" y="193"/>
                  </a:lnTo>
                  <a:lnTo>
                    <a:pt x="106" y="200"/>
                  </a:lnTo>
                  <a:lnTo>
                    <a:pt x="91" y="188"/>
                  </a:lnTo>
                  <a:lnTo>
                    <a:pt x="72" y="191"/>
                  </a:lnTo>
                  <a:lnTo>
                    <a:pt x="62" y="180"/>
                  </a:lnTo>
                  <a:lnTo>
                    <a:pt x="51" y="183"/>
                  </a:lnTo>
                  <a:lnTo>
                    <a:pt x="55" y="191"/>
                  </a:lnTo>
                  <a:lnTo>
                    <a:pt x="43" y="196"/>
                  </a:lnTo>
                  <a:lnTo>
                    <a:pt x="45" y="201"/>
                  </a:lnTo>
                  <a:lnTo>
                    <a:pt x="57" y="203"/>
                  </a:lnTo>
                  <a:lnTo>
                    <a:pt x="55" y="211"/>
                  </a:lnTo>
                  <a:lnTo>
                    <a:pt x="57" y="231"/>
                  </a:lnTo>
                  <a:lnTo>
                    <a:pt x="62" y="231"/>
                  </a:lnTo>
                  <a:lnTo>
                    <a:pt x="74" y="213"/>
                  </a:lnTo>
                  <a:lnTo>
                    <a:pt x="115" y="225"/>
                  </a:lnTo>
                  <a:lnTo>
                    <a:pt x="127" y="250"/>
                  </a:lnTo>
                  <a:lnTo>
                    <a:pt x="123" y="260"/>
                  </a:lnTo>
                  <a:lnTo>
                    <a:pt x="106" y="256"/>
                  </a:lnTo>
                  <a:lnTo>
                    <a:pt x="15" y="271"/>
                  </a:lnTo>
                  <a:lnTo>
                    <a:pt x="1" y="285"/>
                  </a:lnTo>
                  <a:lnTo>
                    <a:pt x="41" y="295"/>
                  </a:lnTo>
                  <a:lnTo>
                    <a:pt x="53" y="288"/>
                  </a:lnTo>
                  <a:lnTo>
                    <a:pt x="85" y="316"/>
                  </a:lnTo>
                  <a:lnTo>
                    <a:pt x="100" y="336"/>
                  </a:lnTo>
                  <a:lnTo>
                    <a:pt x="102" y="358"/>
                  </a:lnTo>
                  <a:lnTo>
                    <a:pt x="91" y="360"/>
                  </a:lnTo>
                  <a:lnTo>
                    <a:pt x="91" y="373"/>
                  </a:lnTo>
                  <a:lnTo>
                    <a:pt x="135" y="375"/>
                  </a:lnTo>
                  <a:lnTo>
                    <a:pt x="148" y="363"/>
                  </a:lnTo>
                  <a:lnTo>
                    <a:pt x="148" y="340"/>
                  </a:lnTo>
                  <a:lnTo>
                    <a:pt x="157" y="358"/>
                  </a:lnTo>
                  <a:lnTo>
                    <a:pt x="167" y="355"/>
                  </a:lnTo>
                  <a:lnTo>
                    <a:pt x="163" y="331"/>
                  </a:lnTo>
                  <a:lnTo>
                    <a:pt x="176" y="313"/>
                  </a:lnTo>
                  <a:lnTo>
                    <a:pt x="174" y="331"/>
                  </a:lnTo>
                  <a:lnTo>
                    <a:pt x="182" y="356"/>
                  </a:lnTo>
                  <a:lnTo>
                    <a:pt x="199" y="360"/>
                  </a:lnTo>
                  <a:lnTo>
                    <a:pt x="195" y="350"/>
                  </a:lnTo>
                  <a:lnTo>
                    <a:pt x="211" y="345"/>
                  </a:lnTo>
                  <a:lnTo>
                    <a:pt x="233" y="380"/>
                  </a:lnTo>
                  <a:lnTo>
                    <a:pt x="258" y="386"/>
                  </a:lnTo>
                  <a:lnTo>
                    <a:pt x="260" y="370"/>
                  </a:lnTo>
                  <a:lnTo>
                    <a:pt x="270" y="380"/>
                  </a:lnTo>
                  <a:lnTo>
                    <a:pt x="277" y="375"/>
                  </a:lnTo>
                  <a:lnTo>
                    <a:pt x="275" y="385"/>
                  </a:lnTo>
                  <a:lnTo>
                    <a:pt x="285" y="393"/>
                  </a:lnTo>
                  <a:lnTo>
                    <a:pt x="290" y="390"/>
                  </a:lnTo>
                  <a:lnTo>
                    <a:pt x="317" y="398"/>
                  </a:lnTo>
                  <a:lnTo>
                    <a:pt x="332" y="411"/>
                  </a:lnTo>
                  <a:lnTo>
                    <a:pt x="342" y="425"/>
                  </a:lnTo>
                  <a:lnTo>
                    <a:pt x="361" y="425"/>
                  </a:lnTo>
                  <a:lnTo>
                    <a:pt x="365" y="410"/>
                  </a:lnTo>
                  <a:lnTo>
                    <a:pt x="384" y="400"/>
                  </a:lnTo>
                  <a:lnTo>
                    <a:pt x="397" y="400"/>
                  </a:lnTo>
                  <a:lnTo>
                    <a:pt x="386" y="415"/>
                  </a:lnTo>
                  <a:lnTo>
                    <a:pt x="372" y="431"/>
                  </a:lnTo>
                  <a:lnTo>
                    <a:pt x="386" y="436"/>
                  </a:lnTo>
                  <a:lnTo>
                    <a:pt x="401" y="446"/>
                  </a:lnTo>
                  <a:lnTo>
                    <a:pt x="405" y="436"/>
                  </a:lnTo>
                  <a:lnTo>
                    <a:pt x="424" y="418"/>
                  </a:lnTo>
                  <a:lnTo>
                    <a:pt x="429" y="430"/>
                  </a:lnTo>
                  <a:lnTo>
                    <a:pt x="420" y="440"/>
                  </a:lnTo>
                  <a:lnTo>
                    <a:pt x="412" y="455"/>
                  </a:lnTo>
                  <a:lnTo>
                    <a:pt x="424" y="468"/>
                  </a:lnTo>
                  <a:lnTo>
                    <a:pt x="424" y="503"/>
                  </a:lnTo>
                  <a:lnTo>
                    <a:pt x="425" y="508"/>
                  </a:lnTo>
                  <a:lnTo>
                    <a:pt x="441" y="515"/>
                  </a:lnTo>
                  <a:lnTo>
                    <a:pt x="433" y="495"/>
                  </a:lnTo>
                  <a:lnTo>
                    <a:pt x="437" y="480"/>
                  </a:lnTo>
                  <a:lnTo>
                    <a:pt x="454" y="480"/>
                  </a:lnTo>
                  <a:lnTo>
                    <a:pt x="475" y="486"/>
                  </a:lnTo>
                  <a:lnTo>
                    <a:pt x="479" y="480"/>
                  </a:lnTo>
                  <a:lnTo>
                    <a:pt x="467" y="463"/>
                  </a:lnTo>
                  <a:lnTo>
                    <a:pt x="475" y="461"/>
                  </a:lnTo>
                  <a:lnTo>
                    <a:pt x="488" y="476"/>
                  </a:lnTo>
                  <a:lnTo>
                    <a:pt x="500" y="475"/>
                  </a:lnTo>
                  <a:lnTo>
                    <a:pt x="501" y="465"/>
                  </a:lnTo>
                  <a:lnTo>
                    <a:pt x="515" y="465"/>
                  </a:lnTo>
                  <a:lnTo>
                    <a:pt x="532" y="460"/>
                  </a:lnTo>
                  <a:lnTo>
                    <a:pt x="532" y="471"/>
                  </a:lnTo>
                  <a:lnTo>
                    <a:pt x="543" y="471"/>
                  </a:lnTo>
                  <a:lnTo>
                    <a:pt x="549" y="468"/>
                  </a:lnTo>
                  <a:lnTo>
                    <a:pt x="551" y="475"/>
                  </a:lnTo>
                  <a:lnTo>
                    <a:pt x="549" y="480"/>
                  </a:lnTo>
                  <a:lnTo>
                    <a:pt x="540" y="483"/>
                  </a:lnTo>
                  <a:lnTo>
                    <a:pt x="540" y="491"/>
                  </a:lnTo>
                  <a:lnTo>
                    <a:pt x="532" y="493"/>
                  </a:lnTo>
                  <a:lnTo>
                    <a:pt x="496" y="488"/>
                  </a:lnTo>
                  <a:lnTo>
                    <a:pt x="488" y="496"/>
                  </a:lnTo>
                  <a:lnTo>
                    <a:pt x="505" y="503"/>
                  </a:lnTo>
                  <a:lnTo>
                    <a:pt x="515" y="516"/>
                  </a:lnTo>
                  <a:lnTo>
                    <a:pt x="524" y="511"/>
                  </a:lnTo>
                  <a:lnTo>
                    <a:pt x="532" y="508"/>
                  </a:lnTo>
                  <a:lnTo>
                    <a:pt x="549" y="515"/>
                  </a:lnTo>
                  <a:lnTo>
                    <a:pt x="555" y="508"/>
                  </a:lnTo>
                  <a:lnTo>
                    <a:pt x="566" y="506"/>
                  </a:lnTo>
                  <a:lnTo>
                    <a:pt x="564" y="513"/>
                  </a:lnTo>
                  <a:lnTo>
                    <a:pt x="597" y="503"/>
                  </a:lnTo>
                  <a:lnTo>
                    <a:pt x="633" y="511"/>
                  </a:lnTo>
                  <a:lnTo>
                    <a:pt x="621" y="520"/>
                  </a:lnTo>
                  <a:lnTo>
                    <a:pt x="602" y="518"/>
                  </a:lnTo>
                  <a:lnTo>
                    <a:pt x="598" y="526"/>
                  </a:lnTo>
                  <a:lnTo>
                    <a:pt x="616" y="535"/>
                  </a:lnTo>
                  <a:lnTo>
                    <a:pt x="648" y="530"/>
                  </a:lnTo>
                  <a:lnTo>
                    <a:pt x="665" y="515"/>
                  </a:lnTo>
                  <a:lnTo>
                    <a:pt x="694" y="516"/>
                  </a:lnTo>
                  <a:lnTo>
                    <a:pt x="705" y="508"/>
                  </a:lnTo>
                  <a:lnTo>
                    <a:pt x="716" y="493"/>
                  </a:lnTo>
                  <a:lnTo>
                    <a:pt x="722" y="480"/>
                  </a:lnTo>
                  <a:lnTo>
                    <a:pt x="728" y="470"/>
                  </a:lnTo>
                  <a:lnTo>
                    <a:pt x="737" y="461"/>
                  </a:lnTo>
                  <a:lnTo>
                    <a:pt x="743" y="460"/>
                  </a:lnTo>
                  <a:lnTo>
                    <a:pt x="758" y="463"/>
                  </a:lnTo>
                  <a:lnTo>
                    <a:pt x="781" y="448"/>
                  </a:lnTo>
                  <a:lnTo>
                    <a:pt x="836" y="446"/>
                  </a:lnTo>
                  <a:lnTo>
                    <a:pt x="846" y="430"/>
                  </a:lnTo>
                  <a:lnTo>
                    <a:pt x="874" y="420"/>
                  </a:lnTo>
                  <a:lnTo>
                    <a:pt x="897" y="405"/>
                  </a:lnTo>
                  <a:lnTo>
                    <a:pt x="933" y="428"/>
                  </a:lnTo>
                  <a:lnTo>
                    <a:pt x="950" y="426"/>
                  </a:lnTo>
                  <a:lnTo>
                    <a:pt x="954" y="415"/>
                  </a:lnTo>
                  <a:lnTo>
                    <a:pt x="983" y="365"/>
                  </a:lnTo>
                  <a:lnTo>
                    <a:pt x="1023" y="350"/>
                  </a:lnTo>
                  <a:lnTo>
                    <a:pt x="1000" y="246"/>
                  </a:lnTo>
                  <a:lnTo>
                    <a:pt x="1019" y="221"/>
                  </a:lnTo>
                  <a:lnTo>
                    <a:pt x="1017" y="186"/>
                  </a:lnTo>
                  <a:lnTo>
                    <a:pt x="1011" y="163"/>
                  </a:lnTo>
                  <a:lnTo>
                    <a:pt x="983" y="148"/>
                  </a:lnTo>
                  <a:lnTo>
                    <a:pt x="969" y="148"/>
                  </a:lnTo>
                  <a:lnTo>
                    <a:pt x="933" y="175"/>
                  </a:lnTo>
                  <a:lnTo>
                    <a:pt x="912" y="163"/>
                  </a:lnTo>
                  <a:lnTo>
                    <a:pt x="901" y="156"/>
                  </a:lnTo>
                  <a:lnTo>
                    <a:pt x="891" y="138"/>
                  </a:lnTo>
                  <a:lnTo>
                    <a:pt x="886" y="108"/>
                  </a:lnTo>
                  <a:lnTo>
                    <a:pt x="846" y="113"/>
                  </a:lnTo>
                  <a:lnTo>
                    <a:pt x="825" y="113"/>
                  </a:lnTo>
                  <a:lnTo>
                    <a:pt x="813" y="108"/>
                  </a:lnTo>
                  <a:lnTo>
                    <a:pt x="804" y="98"/>
                  </a:lnTo>
                  <a:lnTo>
                    <a:pt x="817" y="88"/>
                  </a:lnTo>
                  <a:lnTo>
                    <a:pt x="813" y="81"/>
                  </a:lnTo>
                  <a:lnTo>
                    <a:pt x="794" y="86"/>
                  </a:lnTo>
                  <a:lnTo>
                    <a:pt x="781" y="81"/>
                  </a:lnTo>
                  <a:lnTo>
                    <a:pt x="766" y="93"/>
                  </a:lnTo>
                  <a:lnTo>
                    <a:pt x="764" y="101"/>
                  </a:lnTo>
                  <a:lnTo>
                    <a:pt x="775" y="136"/>
                  </a:lnTo>
                  <a:lnTo>
                    <a:pt x="760" y="125"/>
                  </a:lnTo>
                  <a:lnTo>
                    <a:pt x="752" y="108"/>
                  </a:lnTo>
                  <a:lnTo>
                    <a:pt x="730" y="106"/>
                  </a:lnTo>
                  <a:lnTo>
                    <a:pt x="711" y="121"/>
                  </a:lnTo>
                  <a:lnTo>
                    <a:pt x="699" y="100"/>
                  </a:lnTo>
                  <a:lnTo>
                    <a:pt x="682" y="108"/>
                  </a:lnTo>
                  <a:lnTo>
                    <a:pt x="678" y="85"/>
                  </a:lnTo>
                  <a:lnTo>
                    <a:pt x="656" y="98"/>
                  </a:lnTo>
                  <a:lnTo>
                    <a:pt x="638" y="96"/>
                  </a:lnTo>
                  <a:lnTo>
                    <a:pt x="633" y="108"/>
                  </a:lnTo>
                  <a:lnTo>
                    <a:pt x="616" y="110"/>
                  </a:lnTo>
                  <a:lnTo>
                    <a:pt x="585" y="138"/>
                  </a:lnTo>
                  <a:lnTo>
                    <a:pt x="572" y="138"/>
                  </a:lnTo>
                  <a:lnTo>
                    <a:pt x="570" y="125"/>
                  </a:lnTo>
                  <a:lnTo>
                    <a:pt x="545" y="108"/>
                  </a:lnTo>
                  <a:lnTo>
                    <a:pt x="543" y="85"/>
                  </a:lnTo>
                  <a:lnTo>
                    <a:pt x="524" y="71"/>
                  </a:lnTo>
                  <a:lnTo>
                    <a:pt x="515" y="45"/>
                  </a:lnTo>
                  <a:lnTo>
                    <a:pt x="486" y="36"/>
                  </a:lnTo>
                  <a:lnTo>
                    <a:pt x="496" y="31"/>
                  </a:lnTo>
                  <a:lnTo>
                    <a:pt x="496" y="23"/>
                  </a:lnTo>
                  <a:lnTo>
                    <a:pt x="481" y="25"/>
                  </a:lnTo>
                  <a:lnTo>
                    <a:pt x="471" y="33"/>
                  </a:lnTo>
                  <a:lnTo>
                    <a:pt x="473" y="21"/>
                  </a:lnTo>
                  <a:lnTo>
                    <a:pt x="482" y="0"/>
                  </a:lnTo>
                  <a:lnTo>
                    <a:pt x="448" y="13"/>
                  </a:lnTo>
                  <a:lnTo>
                    <a:pt x="441" y="26"/>
                  </a:lnTo>
                  <a:lnTo>
                    <a:pt x="441" y="5"/>
                  </a:lnTo>
                  <a:lnTo>
                    <a:pt x="433" y="5"/>
                  </a:lnTo>
                  <a:lnTo>
                    <a:pt x="427" y="13"/>
                  </a:lnTo>
                  <a:lnTo>
                    <a:pt x="405" y="18"/>
                  </a:lnTo>
                  <a:lnTo>
                    <a:pt x="391" y="26"/>
                  </a:lnTo>
                  <a:lnTo>
                    <a:pt x="361" y="10"/>
                  </a:lnTo>
                  <a:lnTo>
                    <a:pt x="353" y="25"/>
                  </a:lnTo>
                  <a:lnTo>
                    <a:pt x="351" y="45"/>
                  </a:lnTo>
                  <a:lnTo>
                    <a:pt x="342" y="50"/>
                  </a:lnTo>
                  <a:lnTo>
                    <a:pt x="338" y="63"/>
                  </a:lnTo>
                  <a:lnTo>
                    <a:pt x="317" y="6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27" name="Freeform 16"/>
            <p:cNvSpPr>
              <a:spLocks/>
            </p:cNvSpPr>
            <p:nvPr/>
          </p:nvSpPr>
          <p:spPr bwMode="auto">
            <a:xfrm>
              <a:off x="1325" y="2325"/>
              <a:ext cx="55" cy="44"/>
            </a:xfrm>
            <a:custGeom>
              <a:avLst/>
              <a:gdLst>
                <a:gd name="T0" fmla="*/ 0 w 55"/>
                <a:gd name="T1" fmla="*/ 8 h 44"/>
                <a:gd name="T2" fmla="*/ 7 w 55"/>
                <a:gd name="T3" fmla="*/ 22 h 44"/>
                <a:gd name="T4" fmla="*/ 5 w 55"/>
                <a:gd name="T5" fmla="*/ 29 h 44"/>
                <a:gd name="T6" fmla="*/ 15 w 55"/>
                <a:gd name="T7" fmla="*/ 36 h 44"/>
                <a:gd name="T8" fmla="*/ 21 w 55"/>
                <a:gd name="T9" fmla="*/ 34 h 44"/>
                <a:gd name="T10" fmla="*/ 44 w 55"/>
                <a:gd name="T11" fmla="*/ 43 h 44"/>
                <a:gd name="T12" fmla="*/ 54 w 55"/>
                <a:gd name="T13" fmla="*/ 32 h 44"/>
                <a:gd name="T14" fmla="*/ 34 w 55"/>
                <a:gd name="T15" fmla="*/ 25 h 44"/>
                <a:gd name="T16" fmla="*/ 30 w 55"/>
                <a:gd name="T17" fmla="*/ 20 h 44"/>
                <a:gd name="T18" fmla="*/ 27 w 55"/>
                <a:gd name="T19" fmla="*/ 12 h 44"/>
                <a:gd name="T20" fmla="*/ 17 w 55"/>
                <a:gd name="T21" fmla="*/ 8 h 44"/>
                <a:gd name="T22" fmla="*/ 7 w 55"/>
                <a:gd name="T23" fmla="*/ 0 h 44"/>
                <a:gd name="T24" fmla="*/ 0 w 55"/>
                <a:gd name="T25" fmla="*/ 8 h 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" h="44">
                  <a:moveTo>
                    <a:pt x="0" y="8"/>
                  </a:moveTo>
                  <a:lnTo>
                    <a:pt x="7" y="22"/>
                  </a:lnTo>
                  <a:lnTo>
                    <a:pt x="5" y="29"/>
                  </a:lnTo>
                  <a:lnTo>
                    <a:pt x="15" y="36"/>
                  </a:lnTo>
                  <a:lnTo>
                    <a:pt x="21" y="34"/>
                  </a:lnTo>
                  <a:lnTo>
                    <a:pt x="44" y="43"/>
                  </a:lnTo>
                  <a:lnTo>
                    <a:pt x="54" y="32"/>
                  </a:lnTo>
                  <a:lnTo>
                    <a:pt x="34" y="25"/>
                  </a:lnTo>
                  <a:lnTo>
                    <a:pt x="30" y="20"/>
                  </a:lnTo>
                  <a:lnTo>
                    <a:pt x="27" y="12"/>
                  </a:lnTo>
                  <a:lnTo>
                    <a:pt x="17" y="8"/>
                  </a:lnTo>
                  <a:lnTo>
                    <a:pt x="7" y="0"/>
                  </a:lnTo>
                  <a:lnTo>
                    <a:pt x="0" y="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28" name="Freeform 17"/>
            <p:cNvSpPr>
              <a:spLocks/>
            </p:cNvSpPr>
            <p:nvPr/>
          </p:nvSpPr>
          <p:spPr bwMode="auto">
            <a:xfrm>
              <a:off x="2276" y="1386"/>
              <a:ext cx="472" cy="521"/>
            </a:xfrm>
            <a:custGeom>
              <a:avLst/>
              <a:gdLst>
                <a:gd name="T0" fmla="*/ 72 w 472"/>
                <a:gd name="T1" fmla="*/ 219 h 521"/>
                <a:gd name="T2" fmla="*/ 13 w 472"/>
                <a:gd name="T3" fmla="*/ 209 h 521"/>
                <a:gd name="T4" fmla="*/ 7 w 472"/>
                <a:gd name="T5" fmla="*/ 182 h 521"/>
                <a:gd name="T6" fmla="*/ 26 w 472"/>
                <a:gd name="T7" fmla="*/ 137 h 521"/>
                <a:gd name="T8" fmla="*/ 119 w 472"/>
                <a:gd name="T9" fmla="*/ 90 h 521"/>
                <a:gd name="T10" fmla="*/ 205 w 472"/>
                <a:gd name="T11" fmla="*/ 63 h 521"/>
                <a:gd name="T12" fmla="*/ 239 w 472"/>
                <a:gd name="T13" fmla="*/ 55 h 521"/>
                <a:gd name="T14" fmla="*/ 303 w 472"/>
                <a:gd name="T15" fmla="*/ 31 h 521"/>
                <a:gd name="T16" fmla="*/ 357 w 472"/>
                <a:gd name="T17" fmla="*/ 0 h 521"/>
                <a:gd name="T18" fmla="*/ 446 w 472"/>
                <a:gd name="T19" fmla="*/ 68 h 521"/>
                <a:gd name="T20" fmla="*/ 455 w 472"/>
                <a:gd name="T21" fmla="*/ 122 h 521"/>
                <a:gd name="T22" fmla="*/ 453 w 472"/>
                <a:gd name="T23" fmla="*/ 148 h 521"/>
                <a:gd name="T24" fmla="*/ 448 w 472"/>
                <a:gd name="T25" fmla="*/ 182 h 521"/>
                <a:gd name="T26" fmla="*/ 457 w 472"/>
                <a:gd name="T27" fmla="*/ 212 h 521"/>
                <a:gd name="T28" fmla="*/ 452 w 472"/>
                <a:gd name="T29" fmla="*/ 280 h 521"/>
                <a:gd name="T30" fmla="*/ 463 w 472"/>
                <a:gd name="T31" fmla="*/ 302 h 521"/>
                <a:gd name="T32" fmla="*/ 434 w 472"/>
                <a:gd name="T33" fmla="*/ 310 h 521"/>
                <a:gd name="T34" fmla="*/ 406 w 472"/>
                <a:gd name="T35" fmla="*/ 359 h 521"/>
                <a:gd name="T36" fmla="*/ 358 w 472"/>
                <a:gd name="T37" fmla="*/ 394 h 521"/>
                <a:gd name="T38" fmla="*/ 379 w 472"/>
                <a:gd name="T39" fmla="*/ 412 h 521"/>
                <a:gd name="T40" fmla="*/ 362 w 472"/>
                <a:gd name="T41" fmla="*/ 439 h 521"/>
                <a:gd name="T42" fmla="*/ 338 w 472"/>
                <a:gd name="T43" fmla="*/ 476 h 521"/>
                <a:gd name="T44" fmla="*/ 277 w 472"/>
                <a:gd name="T45" fmla="*/ 464 h 521"/>
                <a:gd name="T46" fmla="*/ 233 w 472"/>
                <a:gd name="T47" fmla="*/ 496 h 521"/>
                <a:gd name="T48" fmla="*/ 189 w 472"/>
                <a:gd name="T49" fmla="*/ 520 h 521"/>
                <a:gd name="T50" fmla="*/ 167 w 472"/>
                <a:gd name="T51" fmla="*/ 466 h 521"/>
                <a:gd name="T52" fmla="*/ 136 w 472"/>
                <a:gd name="T53" fmla="*/ 433 h 521"/>
                <a:gd name="T54" fmla="*/ 81 w 472"/>
                <a:gd name="T55" fmla="*/ 423 h 521"/>
                <a:gd name="T56" fmla="*/ 94 w 472"/>
                <a:gd name="T57" fmla="*/ 391 h 521"/>
                <a:gd name="T58" fmla="*/ 83 w 472"/>
                <a:gd name="T59" fmla="*/ 364 h 521"/>
                <a:gd name="T60" fmla="*/ 81 w 472"/>
                <a:gd name="T61" fmla="*/ 297 h 521"/>
                <a:gd name="T62" fmla="*/ 62 w 472"/>
                <a:gd name="T63" fmla="*/ 234 h 521"/>
                <a:gd name="T64" fmla="*/ 94 w 472"/>
                <a:gd name="T65" fmla="*/ 224 h 5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72" h="521">
                  <a:moveTo>
                    <a:pt x="94" y="224"/>
                  </a:moveTo>
                  <a:lnTo>
                    <a:pt x="72" y="219"/>
                  </a:lnTo>
                  <a:lnTo>
                    <a:pt x="26" y="215"/>
                  </a:lnTo>
                  <a:lnTo>
                    <a:pt x="13" y="209"/>
                  </a:lnTo>
                  <a:lnTo>
                    <a:pt x="0" y="197"/>
                  </a:lnTo>
                  <a:lnTo>
                    <a:pt x="7" y="182"/>
                  </a:lnTo>
                  <a:lnTo>
                    <a:pt x="28" y="148"/>
                  </a:lnTo>
                  <a:lnTo>
                    <a:pt x="26" y="137"/>
                  </a:lnTo>
                  <a:lnTo>
                    <a:pt x="37" y="127"/>
                  </a:lnTo>
                  <a:lnTo>
                    <a:pt x="119" y="90"/>
                  </a:lnTo>
                  <a:lnTo>
                    <a:pt x="142" y="76"/>
                  </a:lnTo>
                  <a:lnTo>
                    <a:pt x="205" y="63"/>
                  </a:lnTo>
                  <a:lnTo>
                    <a:pt x="220" y="63"/>
                  </a:lnTo>
                  <a:lnTo>
                    <a:pt x="239" y="55"/>
                  </a:lnTo>
                  <a:lnTo>
                    <a:pt x="273" y="51"/>
                  </a:lnTo>
                  <a:lnTo>
                    <a:pt x="303" y="31"/>
                  </a:lnTo>
                  <a:lnTo>
                    <a:pt x="338" y="16"/>
                  </a:lnTo>
                  <a:lnTo>
                    <a:pt x="357" y="0"/>
                  </a:lnTo>
                  <a:lnTo>
                    <a:pt x="431" y="48"/>
                  </a:lnTo>
                  <a:lnTo>
                    <a:pt x="446" y="68"/>
                  </a:lnTo>
                  <a:lnTo>
                    <a:pt x="455" y="95"/>
                  </a:lnTo>
                  <a:lnTo>
                    <a:pt x="455" y="122"/>
                  </a:lnTo>
                  <a:lnTo>
                    <a:pt x="440" y="138"/>
                  </a:lnTo>
                  <a:lnTo>
                    <a:pt x="453" y="148"/>
                  </a:lnTo>
                  <a:lnTo>
                    <a:pt x="442" y="168"/>
                  </a:lnTo>
                  <a:lnTo>
                    <a:pt x="448" y="182"/>
                  </a:lnTo>
                  <a:lnTo>
                    <a:pt x="442" y="202"/>
                  </a:lnTo>
                  <a:lnTo>
                    <a:pt x="457" y="212"/>
                  </a:lnTo>
                  <a:lnTo>
                    <a:pt x="446" y="264"/>
                  </a:lnTo>
                  <a:lnTo>
                    <a:pt x="452" y="280"/>
                  </a:lnTo>
                  <a:lnTo>
                    <a:pt x="471" y="297"/>
                  </a:lnTo>
                  <a:lnTo>
                    <a:pt x="463" y="302"/>
                  </a:lnTo>
                  <a:lnTo>
                    <a:pt x="442" y="297"/>
                  </a:lnTo>
                  <a:lnTo>
                    <a:pt x="434" y="310"/>
                  </a:lnTo>
                  <a:lnTo>
                    <a:pt x="423" y="349"/>
                  </a:lnTo>
                  <a:lnTo>
                    <a:pt x="406" y="359"/>
                  </a:lnTo>
                  <a:lnTo>
                    <a:pt x="360" y="379"/>
                  </a:lnTo>
                  <a:lnTo>
                    <a:pt x="358" y="394"/>
                  </a:lnTo>
                  <a:lnTo>
                    <a:pt x="379" y="399"/>
                  </a:lnTo>
                  <a:lnTo>
                    <a:pt x="379" y="412"/>
                  </a:lnTo>
                  <a:lnTo>
                    <a:pt x="374" y="419"/>
                  </a:lnTo>
                  <a:lnTo>
                    <a:pt x="362" y="439"/>
                  </a:lnTo>
                  <a:lnTo>
                    <a:pt x="341" y="448"/>
                  </a:lnTo>
                  <a:lnTo>
                    <a:pt x="338" y="476"/>
                  </a:lnTo>
                  <a:lnTo>
                    <a:pt x="294" y="479"/>
                  </a:lnTo>
                  <a:lnTo>
                    <a:pt x="277" y="464"/>
                  </a:lnTo>
                  <a:lnTo>
                    <a:pt x="267" y="489"/>
                  </a:lnTo>
                  <a:lnTo>
                    <a:pt x="233" y="496"/>
                  </a:lnTo>
                  <a:lnTo>
                    <a:pt x="201" y="508"/>
                  </a:lnTo>
                  <a:lnTo>
                    <a:pt x="189" y="520"/>
                  </a:lnTo>
                  <a:lnTo>
                    <a:pt x="178" y="486"/>
                  </a:lnTo>
                  <a:lnTo>
                    <a:pt x="167" y="466"/>
                  </a:lnTo>
                  <a:lnTo>
                    <a:pt x="144" y="456"/>
                  </a:lnTo>
                  <a:lnTo>
                    <a:pt x="136" y="433"/>
                  </a:lnTo>
                  <a:lnTo>
                    <a:pt x="106" y="431"/>
                  </a:lnTo>
                  <a:lnTo>
                    <a:pt x="81" y="423"/>
                  </a:lnTo>
                  <a:lnTo>
                    <a:pt x="87" y="404"/>
                  </a:lnTo>
                  <a:lnTo>
                    <a:pt x="94" y="391"/>
                  </a:lnTo>
                  <a:lnTo>
                    <a:pt x="94" y="377"/>
                  </a:lnTo>
                  <a:lnTo>
                    <a:pt x="83" y="364"/>
                  </a:lnTo>
                  <a:lnTo>
                    <a:pt x="85" y="316"/>
                  </a:lnTo>
                  <a:lnTo>
                    <a:pt x="81" y="297"/>
                  </a:lnTo>
                  <a:lnTo>
                    <a:pt x="66" y="275"/>
                  </a:lnTo>
                  <a:lnTo>
                    <a:pt x="62" y="234"/>
                  </a:lnTo>
                  <a:lnTo>
                    <a:pt x="79" y="232"/>
                  </a:lnTo>
                  <a:lnTo>
                    <a:pt x="94" y="22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29" name="Freeform 18"/>
            <p:cNvSpPr>
              <a:spLocks/>
            </p:cNvSpPr>
            <p:nvPr/>
          </p:nvSpPr>
          <p:spPr bwMode="auto">
            <a:xfrm>
              <a:off x="2248" y="1794"/>
              <a:ext cx="852" cy="962"/>
            </a:xfrm>
            <a:custGeom>
              <a:avLst/>
              <a:gdLst>
                <a:gd name="T0" fmla="*/ 488 w 852"/>
                <a:gd name="T1" fmla="*/ 934 h 962"/>
                <a:gd name="T2" fmla="*/ 442 w 852"/>
                <a:gd name="T3" fmla="*/ 942 h 962"/>
                <a:gd name="T4" fmla="*/ 389 w 852"/>
                <a:gd name="T5" fmla="*/ 949 h 962"/>
                <a:gd name="T6" fmla="*/ 349 w 852"/>
                <a:gd name="T7" fmla="*/ 950 h 962"/>
                <a:gd name="T8" fmla="*/ 307 w 852"/>
                <a:gd name="T9" fmla="*/ 952 h 962"/>
                <a:gd name="T10" fmla="*/ 279 w 852"/>
                <a:gd name="T11" fmla="*/ 892 h 962"/>
                <a:gd name="T12" fmla="*/ 231 w 852"/>
                <a:gd name="T13" fmla="*/ 866 h 962"/>
                <a:gd name="T14" fmla="*/ 224 w 852"/>
                <a:gd name="T15" fmla="*/ 814 h 962"/>
                <a:gd name="T16" fmla="*/ 186 w 852"/>
                <a:gd name="T17" fmla="*/ 761 h 962"/>
                <a:gd name="T18" fmla="*/ 150 w 852"/>
                <a:gd name="T19" fmla="*/ 724 h 962"/>
                <a:gd name="T20" fmla="*/ 68 w 852"/>
                <a:gd name="T21" fmla="*/ 739 h 962"/>
                <a:gd name="T22" fmla="*/ 51 w 852"/>
                <a:gd name="T23" fmla="*/ 692 h 962"/>
                <a:gd name="T24" fmla="*/ 32 w 852"/>
                <a:gd name="T25" fmla="*/ 582 h 962"/>
                <a:gd name="T26" fmla="*/ 45 w 852"/>
                <a:gd name="T27" fmla="*/ 512 h 962"/>
                <a:gd name="T28" fmla="*/ 89 w 852"/>
                <a:gd name="T29" fmla="*/ 505 h 962"/>
                <a:gd name="T30" fmla="*/ 98 w 852"/>
                <a:gd name="T31" fmla="*/ 475 h 962"/>
                <a:gd name="T32" fmla="*/ 155 w 852"/>
                <a:gd name="T33" fmla="*/ 458 h 962"/>
                <a:gd name="T34" fmla="*/ 203 w 852"/>
                <a:gd name="T35" fmla="*/ 411 h 962"/>
                <a:gd name="T36" fmla="*/ 226 w 852"/>
                <a:gd name="T37" fmla="*/ 361 h 962"/>
                <a:gd name="T38" fmla="*/ 226 w 852"/>
                <a:gd name="T39" fmla="*/ 312 h 962"/>
                <a:gd name="T40" fmla="*/ 218 w 852"/>
                <a:gd name="T41" fmla="*/ 252 h 962"/>
                <a:gd name="T42" fmla="*/ 241 w 852"/>
                <a:gd name="T43" fmla="*/ 221 h 962"/>
                <a:gd name="T44" fmla="*/ 252 w 852"/>
                <a:gd name="T45" fmla="*/ 171 h 962"/>
                <a:gd name="T46" fmla="*/ 218 w 852"/>
                <a:gd name="T47" fmla="*/ 107 h 962"/>
                <a:gd name="T48" fmla="*/ 296 w 852"/>
                <a:gd name="T49" fmla="*/ 77 h 962"/>
                <a:gd name="T50" fmla="*/ 368 w 852"/>
                <a:gd name="T51" fmla="*/ 63 h 962"/>
                <a:gd name="T52" fmla="*/ 404 w 852"/>
                <a:gd name="T53" fmla="*/ 6 h 962"/>
                <a:gd name="T54" fmla="*/ 431 w 852"/>
                <a:gd name="T55" fmla="*/ 62 h 962"/>
                <a:gd name="T56" fmla="*/ 478 w 852"/>
                <a:gd name="T57" fmla="*/ 139 h 962"/>
                <a:gd name="T58" fmla="*/ 535 w 852"/>
                <a:gd name="T59" fmla="*/ 204 h 962"/>
                <a:gd name="T60" fmla="*/ 533 w 852"/>
                <a:gd name="T61" fmla="*/ 238 h 962"/>
                <a:gd name="T62" fmla="*/ 585 w 852"/>
                <a:gd name="T63" fmla="*/ 241 h 962"/>
                <a:gd name="T64" fmla="*/ 607 w 852"/>
                <a:gd name="T65" fmla="*/ 225 h 962"/>
                <a:gd name="T66" fmla="*/ 649 w 852"/>
                <a:gd name="T67" fmla="*/ 236 h 962"/>
                <a:gd name="T68" fmla="*/ 693 w 852"/>
                <a:gd name="T69" fmla="*/ 278 h 962"/>
                <a:gd name="T70" fmla="*/ 710 w 852"/>
                <a:gd name="T71" fmla="*/ 300 h 962"/>
                <a:gd name="T72" fmla="*/ 763 w 852"/>
                <a:gd name="T73" fmla="*/ 292 h 962"/>
                <a:gd name="T74" fmla="*/ 833 w 852"/>
                <a:gd name="T75" fmla="*/ 310 h 962"/>
                <a:gd name="T76" fmla="*/ 839 w 852"/>
                <a:gd name="T77" fmla="*/ 337 h 962"/>
                <a:gd name="T78" fmla="*/ 828 w 852"/>
                <a:gd name="T79" fmla="*/ 386 h 962"/>
                <a:gd name="T80" fmla="*/ 828 w 852"/>
                <a:gd name="T81" fmla="*/ 431 h 962"/>
                <a:gd name="T82" fmla="*/ 780 w 852"/>
                <a:gd name="T83" fmla="*/ 455 h 962"/>
                <a:gd name="T84" fmla="*/ 811 w 852"/>
                <a:gd name="T85" fmla="*/ 493 h 962"/>
                <a:gd name="T86" fmla="*/ 792 w 852"/>
                <a:gd name="T87" fmla="*/ 522 h 962"/>
                <a:gd name="T88" fmla="*/ 794 w 852"/>
                <a:gd name="T89" fmla="*/ 564 h 962"/>
                <a:gd name="T90" fmla="*/ 803 w 852"/>
                <a:gd name="T91" fmla="*/ 619 h 962"/>
                <a:gd name="T92" fmla="*/ 826 w 852"/>
                <a:gd name="T93" fmla="*/ 668 h 962"/>
                <a:gd name="T94" fmla="*/ 833 w 852"/>
                <a:gd name="T95" fmla="*/ 756 h 962"/>
                <a:gd name="T96" fmla="*/ 826 w 852"/>
                <a:gd name="T97" fmla="*/ 804 h 962"/>
                <a:gd name="T98" fmla="*/ 737 w 852"/>
                <a:gd name="T99" fmla="*/ 828 h 962"/>
                <a:gd name="T100" fmla="*/ 697 w 852"/>
                <a:gd name="T101" fmla="*/ 856 h 962"/>
                <a:gd name="T102" fmla="*/ 708 w 852"/>
                <a:gd name="T103" fmla="*/ 897 h 962"/>
                <a:gd name="T104" fmla="*/ 613 w 852"/>
                <a:gd name="T105" fmla="*/ 939 h 9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52" h="962">
                  <a:moveTo>
                    <a:pt x="585" y="940"/>
                  </a:moveTo>
                  <a:lnTo>
                    <a:pt x="531" y="937"/>
                  </a:lnTo>
                  <a:lnTo>
                    <a:pt x="488" y="934"/>
                  </a:lnTo>
                  <a:lnTo>
                    <a:pt x="471" y="927"/>
                  </a:lnTo>
                  <a:lnTo>
                    <a:pt x="455" y="947"/>
                  </a:lnTo>
                  <a:lnTo>
                    <a:pt x="442" y="942"/>
                  </a:lnTo>
                  <a:lnTo>
                    <a:pt x="436" y="950"/>
                  </a:lnTo>
                  <a:lnTo>
                    <a:pt x="408" y="939"/>
                  </a:lnTo>
                  <a:lnTo>
                    <a:pt x="389" y="949"/>
                  </a:lnTo>
                  <a:lnTo>
                    <a:pt x="381" y="961"/>
                  </a:lnTo>
                  <a:lnTo>
                    <a:pt x="368" y="957"/>
                  </a:lnTo>
                  <a:lnTo>
                    <a:pt x="349" y="950"/>
                  </a:lnTo>
                  <a:lnTo>
                    <a:pt x="332" y="954"/>
                  </a:lnTo>
                  <a:lnTo>
                    <a:pt x="319" y="954"/>
                  </a:lnTo>
                  <a:lnTo>
                    <a:pt x="307" y="952"/>
                  </a:lnTo>
                  <a:lnTo>
                    <a:pt x="300" y="927"/>
                  </a:lnTo>
                  <a:lnTo>
                    <a:pt x="288" y="900"/>
                  </a:lnTo>
                  <a:lnTo>
                    <a:pt x="279" y="892"/>
                  </a:lnTo>
                  <a:lnTo>
                    <a:pt x="256" y="883"/>
                  </a:lnTo>
                  <a:lnTo>
                    <a:pt x="241" y="880"/>
                  </a:lnTo>
                  <a:lnTo>
                    <a:pt x="231" y="866"/>
                  </a:lnTo>
                  <a:lnTo>
                    <a:pt x="231" y="851"/>
                  </a:lnTo>
                  <a:lnTo>
                    <a:pt x="237" y="828"/>
                  </a:lnTo>
                  <a:lnTo>
                    <a:pt x="224" y="814"/>
                  </a:lnTo>
                  <a:lnTo>
                    <a:pt x="203" y="794"/>
                  </a:lnTo>
                  <a:lnTo>
                    <a:pt x="199" y="777"/>
                  </a:lnTo>
                  <a:lnTo>
                    <a:pt x="186" y="761"/>
                  </a:lnTo>
                  <a:lnTo>
                    <a:pt x="182" y="737"/>
                  </a:lnTo>
                  <a:lnTo>
                    <a:pt x="165" y="729"/>
                  </a:lnTo>
                  <a:lnTo>
                    <a:pt x="150" y="724"/>
                  </a:lnTo>
                  <a:lnTo>
                    <a:pt x="138" y="737"/>
                  </a:lnTo>
                  <a:lnTo>
                    <a:pt x="100" y="747"/>
                  </a:lnTo>
                  <a:lnTo>
                    <a:pt x="68" y="739"/>
                  </a:lnTo>
                  <a:lnTo>
                    <a:pt x="64" y="708"/>
                  </a:lnTo>
                  <a:lnTo>
                    <a:pt x="60" y="700"/>
                  </a:lnTo>
                  <a:lnTo>
                    <a:pt x="51" y="692"/>
                  </a:lnTo>
                  <a:lnTo>
                    <a:pt x="0" y="661"/>
                  </a:lnTo>
                  <a:lnTo>
                    <a:pt x="5" y="608"/>
                  </a:lnTo>
                  <a:lnTo>
                    <a:pt x="32" y="582"/>
                  </a:lnTo>
                  <a:lnTo>
                    <a:pt x="43" y="544"/>
                  </a:lnTo>
                  <a:lnTo>
                    <a:pt x="51" y="527"/>
                  </a:lnTo>
                  <a:lnTo>
                    <a:pt x="45" y="512"/>
                  </a:lnTo>
                  <a:lnTo>
                    <a:pt x="55" y="495"/>
                  </a:lnTo>
                  <a:lnTo>
                    <a:pt x="64" y="490"/>
                  </a:lnTo>
                  <a:lnTo>
                    <a:pt x="89" y="505"/>
                  </a:lnTo>
                  <a:lnTo>
                    <a:pt x="104" y="495"/>
                  </a:lnTo>
                  <a:lnTo>
                    <a:pt x="89" y="487"/>
                  </a:lnTo>
                  <a:lnTo>
                    <a:pt x="98" y="475"/>
                  </a:lnTo>
                  <a:lnTo>
                    <a:pt x="117" y="480"/>
                  </a:lnTo>
                  <a:lnTo>
                    <a:pt x="153" y="475"/>
                  </a:lnTo>
                  <a:lnTo>
                    <a:pt x="155" y="458"/>
                  </a:lnTo>
                  <a:lnTo>
                    <a:pt x="155" y="450"/>
                  </a:lnTo>
                  <a:lnTo>
                    <a:pt x="191" y="426"/>
                  </a:lnTo>
                  <a:lnTo>
                    <a:pt x="203" y="411"/>
                  </a:lnTo>
                  <a:lnTo>
                    <a:pt x="203" y="386"/>
                  </a:lnTo>
                  <a:lnTo>
                    <a:pt x="220" y="386"/>
                  </a:lnTo>
                  <a:lnTo>
                    <a:pt x="226" y="361"/>
                  </a:lnTo>
                  <a:lnTo>
                    <a:pt x="226" y="341"/>
                  </a:lnTo>
                  <a:lnTo>
                    <a:pt x="216" y="320"/>
                  </a:lnTo>
                  <a:lnTo>
                    <a:pt x="226" y="312"/>
                  </a:lnTo>
                  <a:lnTo>
                    <a:pt x="241" y="300"/>
                  </a:lnTo>
                  <a:lnTo>
                    <a:pt x="220" y="280"/>
                  </a:lnTo>
                  <a:lnTo>
                    <a:pt x="218" y="252"/>
                  </a:lnTo>
                  <a:lnTo>
                    <a:pt x="203" y="233"/>
                  </a:lnTo>
                  <a:lnTo>
                    <a:pt x="218" y="218"/>
                  </a:lnTo>
                  <a:lnTo>
                    <a:pt x="241" y="221"/>
                  </a:lnTo>
                  <a:lnTo>
                    <a:pt x="258" y="201"/>
                  </a:lnTo>
                  <a:lnTo>
                    <a:pt x="264" y="186"/>
                  </a:lnTo>
                  <a:lnTo>
                    <a:pt x="252" y="171"/>
                  </a:lnTo>
                  <a:lnTo>
                    <a:pt x="267" y="156"/>
                  </a:lnTo>
                  <a:lnTo>
                    <a:pt x="226" y="122"/>
                  </a:lnTo>
                  <a:lnTo>
                    <a:pt x="218" y="107"/>
                  </a:lnTo>
                  <a:lnTo>
                    <a:pt x="231" y="95"/>
                  </a:lnTo>
                  <a:lnTo>
                    <a:pt x="262" y="84"/>
                  </a:lnTo>
                  <a:lnTo>
                    <a:pt x="296" y="77"/>
                  </a:lnTo>
                  <a:lnTo>
                    <a:pt x="305" y="52"/>
                  </a:lnTo>
                  <a:lnTo>
                    <a:pt x="324" y="67"/>
                  </a:lnTo>
                  <a:lnTo>
                    <a:pt x="368" y="63"/>
                  </a:lnTo>
                  <a:lnTo>
                    <a:pt x="372" y="36"/>
                  </a:lnTo>
                  <a:lnTo>
                    <a:pt x="393" y="26"/>
                  </a:lnTo>
                  <a:lnTo>
                    <a:pt x="404" y="6"/>
                  </a:lnTo>
                  <a:lnTo>
                    <a:pt x="410" y="0"/>
                  </a:lnTo>
                  <a:lnTo>
                    <a:pt x="433" y="28"/>
                  </a:lnTo>
                  <a:lnTo>
                    <a:pt x="431" y="62"/>
                  </a:lnTo>
                  <a:lnTo>
                    <a:pt x="442" y="72"/>
                  </a:lnTo>
                  <a:lnTo>
                    <a:pt x="438" y="100"/>
                  </a:lnTo>
                  <a:lnTo>
                    <a:pt x="478" y="139"/>
                  </a:lnTo>
                  <a:lnTo>
                    <a:pt x="495" y="183"/>
                  </a:lnTo>
                  <a:lnTo>
                    <a:pt x="524" y="194"/>
                  </a:lnTo>
                  <a:lnTo>
                    <a:pt x="535" y="204"/>
                  </a:lnTo>
                  <a:lnTo>
                    <a:pt x="543" y="216"/>
                  </a:lnTo>
                  <a:lnTo>
                    <a:pt x="545" y="228"/>
                  </a:lnTo>
                  <a:lnTo>
                    <a:pt x="533" y="238"/>
                  </a:lnTo>
                  <a:lnTo>
                    <a:pt x="547" y="241"/>
                  </a:lnTo>
                  <a:lnTo>
                    <a:pt x="567" y="245"/>
                  </a:lnTo>
                  <a:lnTo>
                    <a:pt x="585" y="241"/>
                  </a:lnTo>
                  <a:lnTo>
                    <a:pt x="594" y="235"/>
                  </a:lnTo>
                  <a:lnTo>
                    <a:pt x="598" y="223"/>
                  </a:lnTo>
                  <a:lnTo>
                    <a:pt x="607" y="225"/>
                  </a:lnTo>
                  <a:lnTo>
                    <a:pt x="617" y="238"/>
                  </a:lnTo>
                  <a:lnTo>
                    <a:pt x="632" y="231"/>
                  </a:lnTo>
                  <a:lnTo>
                    <a:pt x="649" y="236"/>
                  </a:lnTo>
                  <a:lnTo>
                    <a:pt x="661" y="250"/>
                  </a:lnTo>
                  <a:lnTo>
                    <a:pt x="687" y="263"/>
                  </a:lnTo>
                  <a:lnTo>
                    <a:pt x="693" y="278"/>
                  </a:lnTo>
                  <a:lnTo>
                    <a:pt x="668" y="302"/>
                  </a:lnTo>
                  <a:lnTo>
                    <a:pt x="681" y="307"/>
                  </a:lnTo>
                  <a:lnTo>
                    <a:pt x="710" y="300"/>
                  </a:lnTo>
                  <a:lnTo>
                    <a:pt x="735" y="310"/>
                  </a:lnTo>
                  <a:lnTo>
                    <a:pt x="748" y="297"/>
                  </a:lnTo>
                  <a:lnTo>
                    <a:pt x="763" y="292"/>
                  </a:lnTo>
                  <a:lnTo>
                    <a:pt x="769" y="304"/>
                  </a:lnTo>
                  <a:lnTo>
                    <a:pt x="811" y="283"/>
                  </a:lnTo>
                  <a:lnTo>
                    <a:pt x="833" y="310"/>
                  </a:lnTo>
                  <a:lnTo>
                    <a:pt x="833" y="317"/>
                  </a:lnTo>
                  <a:lnTo>
                    <a:pt x="828" y="330"/>
                  </a:lnTo>
                  <a:lnTo>
                    <a:pt x="839" y="337"/>
                  </a:lnTo>
                  <a:lnTo>
                    <a:pt x="847" y="351"/>
                  </a:lnTo>
                  <a:lnTo>
                    <a:pt x="851" y="367"/>
                  </a:lnTo>
                  <a:lnTo>
                    <a:pt x="828" y="386"/>
                  </a:lnTo>
                  <a:lnTo>
                    <a:pt x="826" y="394"/>
                  </a:lnTo>
                  <a:lnTo>
                    <a:pt x="832" y="418"/>
                  </a:lnTo>
                  <a:lnTo>
                    <a:pt x="828" y="431"/>
                  </a:lnTo>
                  <a:lnTo>
                    <a:pt x="807" y="438"/>
                  </a:lnTo>
                  <a:lnTo>
                    <a:pt x="786" y="440"/>
                  </a:lnTo>
                  <a:lnTo>
                    <a:pt x="780" y="455"/>
                  </a:lnTo>
                  <a:lnTo>
                    <a:pt x="795" y="463"/>
                  </a:lnTo>
                  <a:lnTo>
                    <a:pt x="805" y="470"/>
                  </a:lnTo>
                  <a:lnTo>
                    <a:pt x="811" y="493"/>
                  </a:lnTo>
                  <a:lnTo>
                    <a:pt x="811" y="512"/>
                  </a:lnTo>
                  <a:lnTo>
                    <a:pt x="805" y="517"/>
                  </a:lnTo>
                  <a:lnTo>
                    <a:pt x="792" y="522"/>
                  </a:lnTo>
                  <a:lnTo>
                    <a:pt x="784" y="534"/>
                  </a:lnTo>
                  <a:lnTo>
                    <a:pt x="792" y="549"/>
                  </a:lnTo>
                  <a:lnTo>
                    <a:pt x="794" y="564"/>
                  </a:lnTo>
                  <a:lnTo>
                    <a:pt x="782" y="601"/>
                  </a:lnTo>
                  <a:lnTo>
                    <a:pt x="786" y="611"/>
                  </a:lnTo>
                  <a:lnTo>
                    <a:pt x="803" y="619"/>
                  </a:lnTo>
                  <a:lnTo>
                    <a:pt x="813" y="630"/>
                  </a:lnTo>
                  <a:lnTo>
                    <a:pt x="813" y="651"/>
                  </a:lnTo>
                  <a:lnTo>
                    <a:pt x="826" y="668"/>
                  </a:lnTo>
                  <a:lnTo>
                    <a:pt x="822" y="695"/>
                  </a:lnTo>
                  <a:lnTo>
                    <a:pt x="841" y="714"/>
                  </a:lnTo>
                  <a:lnTo>
                    <a:pt x="833" y="756"/>
                  </a:lnTo>
                  <a:lnTo>
                    <a:pt x="837" y="771"/>
                  </a:lnTo>
                  <a:lnTo>
                    <a:pt x="835" y="784"/>
                  </a:lnTo>
                  <a:lnTo>
                    <a:pt x="826" y="804"/>
                  </a:lnTo>
                  <a:lnTo>
                    <a:pt x="799" y="804"/>
                  </a:lnTo>
                  <a:lnTo>
                    <a:pt x="778" y="828"/>
                  </a:lnTo>
                  <a:lnTo>
                    <a:pt x="737" y="828"/>
                  </a:lnTo>
                  <a:lnTo>
                    <a:pt x="727" y="840"/>
                  </a:lnTo>
                  <a:lnTo>
                    <a:pt x="716" y="848"/>
                  </a:lnTo>
                  <a:lnTo>
                    <a:pt x="697" y="856"/>
                  </a:lnTo>
                  <a:lnTo>
                    <a:pt x="695" y="873"/>
                  </a:lnTo>
                  <a:lnTo>
                    <a:pt x="708" y="882"/>
                  </a:lnTo>
                  <a:lnTo>
                    <a:pt x="708" y="897"/>
                  </a:lnTo>
                  <a:lnTo>
                    <a:pt x="681" y="902"/>
                  </a:lnTo>
                  <a:lnTo>
                    <a:pt x="643" y="905"/>
                  </a:lnTo>
                  <a:lnTo>
                    <a:pt x="613" y="939"/>
                  </a:lnTo>
                  <a:lnTo>
                    <a:pt x="585" y="94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30" name="Freeform 19"/>
            <p:cNvSpPr>
              <a:spLocks/>
            </p:cNvSpPr>
            <p:nvPr/>
          </p:nvSpPr>
          <p:spPr bwMode="auto">
            <a:xfrm>
              <a:off x="1742" y="1488"/>
              <a:ext cx="777" cy="589"/>
            </a:xfrm>
            <a:custGeom>
              <a:avLst/>
              <a:gdLst>
                <a:gd name="T0" fmla="*/ 619 w 777"/>
                <a:gd name="T1" fmla="*/ 319 h 589"/>
                <a:gd name="T2" fmla="*/ 674 w 777"/>
                <a:gd name="T3" fmla="*/ 329 h 589"/>
                <a:gd name="T4" fmla="*/ 705 w 777"/>
                <a:gd name="T5" fmla="*/ 362 h 589"/>
                <a:gd name="T6" fmla="*/ 728 w 777"/>
                <a:gd name="T7" fmla="*/ 415 h 589"/>
                <a:gd name="T8" fmla="*/ 776 w 777"/>
                <a:gd name="T9" fmla="*/ 464 h 589"/>
                <a:gd name="T10" fmla="*/ 772 w 777"/>
                <a:gd name="T11" fmla="*/ 494 h 589"/>
                <a:gd name="T12" fmla="*/ 751 w 777"/>
                <a:gd name="T13" fmla="*/ 529 h 589"/>
                <a:gd name="T14" fmla="*/ 711 w 777"/>
                <a:gd name="T15" fmla="*/ 541 h 589"/>
                <a:gd name="T16" fmla="*/ 728 w 777"/>
                <a:gd name="T17" fmla="*/ 588 h 589"/>
                <a:gd name="T18" fmla="*/ 703 w 777"/>
                <a:gd name="T19" fmla="*/ 584 h 589"/>
                <a:gd name="T20" fmla="*/ 663 w 777"/>
                <a:gd name="T21" fmla="*/ 564 h 589"/>
                <a:gd name="T22" fmla="*/ 623 w 777"/>
                <a:gd name="T23" fmla="*/ 544 h 589"/>
                <a:gd name="T24" fmla="*/ 612 w 777"/>
                <a:gd name="T25" fmla="*/ 494 h 589"/>
                <a:gd name="T26" fmla="*/ 533 w 777"/>
                <a:gd name="T27" fmla="*/ 504 h 589"/>
                <a:gd name="T28" fmla="*/ 490 w 777"/>
                <a:gd name="T29" fmla="*/ 487 h 589"/>
                <a:gd name="T30" fmla="*/ 467 w 777"/>
                <a:gd name="T31" fmla="*/ 457 h 589"/>
                <a:gd name="T32" fmla="*/ 440 w 777"/>
                <a:gd name="T33" fmla="*/ 444 h 589"/>
                <a:gd name="T34" fmla="*/ 408 w 777"/>
                <a:gd name="T35" fmla="*/ 464 h 589"/>
                <a:gd name="T36" fmla="*/ 373 w 777"/>
                <a:gd name="T37" fmla="*/ 462 h 589"/>
                <a:gd name="T38" fmla="*/ 316 w 777"/>
                <a:gd name="T39" fmla="*/ 471 h 589"/>
                <a:gd name="T40" fmla="*/ 276 w 777"/>
                <a:gd name="T41" fmla="*/ 462 h 589"/>
                <a:gd name="T42" fmla="*/ 209 w 777"/>
                <a:gd name="T43" fmla="*/ 456 h 589"/>
                <a:gd name="T44" fmla="*/ 167 w 777"/>
                <a:gd name="T45" fmla="*/ 441 h 589"/>
                <a:gd name="T46" fmla="*/ 110 w 777"/>
                <a:gd name="T47" fmla="*/ 456 h 589"/>
                <a:gd name="T48" fmla="*/ 89 w 777"/>
                <a:gd name="T49" fmla="*/ 430 h 589"/>
                <a:gd name="T50" fmla="*/ 99 w 777"/>
                <a:gd name="T51" fmla="*/ 407 h 589"/>
                <a:gd name="T52" fmla="*/ 139 w 777"/>
                <a:gd name="T53" fmla="*/ 405 h 589"/>
                <a:gd name="T54" fmla="*/ 106 w 777"/>
                <a:gd name="T55" fmla="*/ 390 h 589"/>
                <a:gd name="T56" fmla="*/ 87 w 777"/>
                <a:gd name="T57" fmla="*/ 337 h 589"/>
                <a:gd name="T58" fmla="*/ 87 w 777"/>
                <a:gd name="T59" fmla="*/ 320 h 589"/>
                <a:gd name="T60" fmla="*/ 81 w 777"/>
                <a:gd name="T61" fmla="*/ 263 h 589"/>
                <a:gd name="T62" fmla="*/ 87 w 777"/>
                <a:gd name="T63" fmla="*/ 192 h 589"/>
                <a:gd name="T64" fmla="*/ 72 w 777"/>
                <a:gd name="T65" fmla="*/ 188 h 589"/>
                <a:gd name="T66" fmla="*/ 41 w 777"/>
                <a:gd name="T67" fmla="*/ 133 h 589"/>
                <a:gd name="T68" fmla="*/ 24 w 777"/>
                <a:gd name="T69" fmla="*/ 86 h 589"/>
                <a:gd name="T70" fmla="*/ 24 w 777"/>
                <a:gd name="T71" fmla="*/ 58 h 589"/>
                <a:gd name="T72" fmla="*/ 24 w 777"/>
                <a:gd name="T73" fmla="*/ 33 h 589"/>
                <a:gd name="T74" fmla="*/ 0 w 777"/>
                <a:gd name="T75" fmla="*/ 16 h 589"/>
                <a:gd name="T76" fmla="*/ 13 w 777"/>
                <a:gd name="T77" fmla="*/ 0 h 589"/>
                <a:gd name="T78" fmla="*/ 30 w 777"/>
                <a:gd name="T79" fmla="*/ 8 h 589"/>
                <a:gd name="T80" fmla="*/ 78 w 777"/>
                <a:gd name="T81" fmla="*/ 26 h 589"/>
                <a:gd name="T82" fmla="*/ 99 w 777"/>
                <a:gd name="T83" fmla="*/ 28 h 589"/>
                <a:gd name="T84" fmla="*/ 131 w 777"/>
                <a:gd name="T85" fmla="*/ 16 h 589"/>
                <a:gd name="T86" fmla="*/ 173 w 777"/>
                <a:gd name="T87" fmla="*/ 18 h 589"/>
                <a:gd name="T88" fmla="*/ 190 w 777"/>
                <a:gd name="T89" fmla="*/ 50 h 589"/>
                <a:gd name="T90" fmla="*/ 169 w 777"/>
                <a:gd name="T91" fmla="*/ 75 h 589"/>
                <a:gd name="T92" fmla="*/ 196 w 777"/>
                <a:gd name="T93" fmla="*/ 105 h 589"/>
                <a:gd name="T94" fmla="*/ 200 w 777"/>
                <a:gd name="T95" fmla="*/ 143 h 589"/>
                <a:gd name="T96" fmla="*/ 221 w 777"/>
                <a:gd name="T97" fmla="*/ 148 h 589"/>
                <a:gd name="T98" fmla="*/ 268 w 777"/>
                <a:gd name="T99" fmla="*/ 131 h 589"/>
                <a:gd name="T100" fmla="*/ 348 w 777"/>
                <a:gd name="T101" fmla="*/ 152 h 589"/>
                <a:gd name="T102" fmla="*/ 427 w 777"/>
                <a:gd name="T103" fmla="*/ 162 h 589"/>
                <a:gd name="T104" fmla="*/ 505 w 777"/>
                <a:gd name="T105" fmla="*/ 163 h 589"/>
                <a:gd name="T106" fmla="*/ 577 w 777"/>
                <a:gd name="T107" fmla="*/ 130 h 589"/>
                <a:gd name="T108" fmla="*/ 604 w 777"/>
                <a:gd name="T109" fmla="*/ 172 h 589"/>
                <a:gd name="T110" fmla="*/ 623 w 777"/>
                <a:gd name="T111" fmla="*/ 212 h 589"/>
                <a:gd name="T112" fmla="*/ 633 w 777"/>
                <a:gd name="T113" fmla="*/ 273 h 589"/>
                <a:gd name="T114" fmla="*/ 625 w 777"/>
                <a:gd name="T115" fmla="*/ 300 h 58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77" h="589">
                  <a:moveTo>
                    <a:pt x="625" y="300"/>
                  </a:moveTo>
                  <a:lnTo>
                    <a:pt x="619" y="319"/>
                  </a:lnTo>
                  <a:lnTo>
                    <a:pt x="644" y="327"/>
                  </a:lnTo>
                  <a:lnTo>
                    <a:pt x="674" y="329"/>
                  </a:lnTo>
                  <a:lnTo>
                    <a:pt x="682" y="352"/>
                  </a:lnTo>
                  <a:lnTo>
                    <a:pt x="705" y="362"/>
                  </a:lnTo>
                  <a:lnTo>
                    <a:pt x="716" y="382"/>
                  </a:lnTo>
                  <a:lnTo>
                    <a:pt x="728" y="415"/>
                  </a:lnTo>
                  <a:lnTo>
                    <a:pt x="734" y="430"/>
                  </a:lnTo>
                  <a:lnTo>
                    <a:pt x="776" y="464"/>
                  </a:lnTo>
                  <a:lnTo>
                    <a:pt x="762" y="479"/>
                  </a:lnTo>
                  <a:lnTo>
                    <a:pt x="772" y="494"/>
                  </a:lnTo>
                  <a:lnTo>
                    <a:pt x="766" y="509"/>
                  </a:lnTo>
                  <a:lnTo>
                    <a:pt x="751" y="529"/>
                  </a:lnTo>
                  <a:lnTo>
                    <a:pt x="728" y="526"/>
                  </a:lnTo>
                  <a:lnTo>
                    <a:pt x="711" y="541"/>
                  </a:lnTo>
                  <a:lnTo>
                    <a:pt x="728" y="559"/>
                  </a:lnTo>
                  <a:lnTo>
                    <a:pt x="728" y="588"/>
                  </a:lnTo>
                  <a:lnTo>
                    <a:pt x="714" y="588"/>
                  </a:lnTo>
                  <a:lnTo>
                    <a:pt x="703" y="584"/>
                  </a:lnTo>
                  <a:lnTo>
                    <a:pt x="684" y="557"/>
                  </a:lnTo>
                  <a:lnTo>
                    <a:pt x="663" y="564"/>
                  </a:lnTo>
                  <a:lnTo>
                    <a:pt x="638" y="541"/>
                  </a:lnTo>
                  <a:lnTo>
                    <a:pt x="623" y="544"/>
                  </a:lnTo>
                  <a:lnTo>
                    <a:pt x="612" y="527"/>
                  </a:lnTo>
                  <a:lnTo>
                    <a:pt x="612" y="494"/>
                  </a:lnTo>
                  <a:lnTo>
                    <a:pt x="585" y="479"/>
                  </a:lnTo>
                  <a:lnTo>
                    <a:pt x="533" y="504"/>
                  </a:lnTo>
                  <a:lnTo>
                    <a:pt x="493" y="496"/>
                  </a:lnTo>
                  <a:lnTo>
                    <a:pt x="490" y="487"/>
                  </a:lnTo>
                  <a:lnTo>
                    <a:pt x="472" y="486"/>
                  </a:lnTo>
                  <a:lnTo>
                    <a:pt x="467" y="457"/>
                  </a:lnTo>
                  <a:lnTo>
                    <a:pt x="451" y="444"/>
                  </a:lnTo>
                  <a:lnTo>
                    <a:pt x="440" y="444"/>
                  </a:lnTo>
                  <a:lnTo>
                    <a:pt x="415" y="466"/>
                  </a:lnTo>
                  <a:lnTo>
                    <a:pt x="408" y="464"/>
                  </a:lnTo>
                  <a:lnTo>
                    <a:pt x="402" y="471"/>
                  </a:lnTo>
                  <a:lnTo>
                    <a:pt x="373" y="462"/>
                  </a:lnTo>
                  <a:lnTo>
                    <a:pt x="337" y="474"/>
                  </a:lnTo>
                  <a:lnTo>
                    <a:pt x="316" y="471"/>
                  </a:lnTo>
                  <a:lnTo>
                    <a:pt x="295" y="476"/>
                  </a:lnTo>
                  <a:lnTo>
                    <a:pt x="276" y="462"/>
                  </a:lnTo>
                  <a:lnTo>
                    <a:pt x="236" y="454"/>
                  </a:lnTo>
                  <a:lnTo>
                    <a:pt x="209" y="456"/>
                  </a:lnTo>
                  <a:lnTo>
                    <a:pt x="183" y="441"/>
                  </a:lnTo>
                  <a:lnTo>
                    <a:pt x="167" y="441"/>
                  </a:lnTo>
                  <a:lnTo>
                    <a:pt x="131" y="467"/>
                  </a:lnTo>
                  <a:lnTo>
                    <a:pt x="110" y="456"/>
                  </a:lnTo>
                  <a:lnTo>
                    <a:pt x="99" y="449"/>
                  </a:lnTo>
                  <a:lnTo>
                    <a:pt x="89" y="430"/>
                  </a:lnTo>
                  <a:lnTo>
                    <a:pt x="83" y="400"/>
                  </a:lnTo>
                  <a:lnTo>
                    <a:pt x="99" y="407"/>
                  </a:lnTo>
                  <a:lnTo>
                    <a:pt x="120" y="404"/>
                  </a:lnTo>
                  <a:lnTo>
                    <a:pt x="139" y="405"/>
                  </a:lnTo>
                  <a:lnTo>
                    <a:pt x="131" y="389"/>
                  </a:lnTo>
                  <a:lnTo>
                    <a:pt x="106" y="390"/>
                  </a:lnTo>
                  <a:lnTo>
                    <a:pt x="83" y="360"/>
                  </a:lnTo>
                  <a:lnTo>
                    <a:pt x="87" y="337"/>
                  </a:lnTo>
                  <a:lnTo>
                    <a:pt x="78" y="327"/>
                  </a:lnTo>
                  <a:lnTo>
                    <a:pt x="87" y="320"/>
                  </a:lnTo>
                  <a:lnTo>
                    <a:pt x="95" y="255"/>
                  </a:lnTo>
                  <a:lnTo>
                    <a:pt x="81" y="263"/>
                  </a:lnTo>
                  <a:lnTo>
                    <a:pt x="78" y="242"/>
                  </a:lnTo>
                  <a:lnTo>
                    <a:pt x="87" y="192"/>
                  </a:lnTo>
                  <a:lnTo>
                    <a:pt x="89" y="183"/>
                  </a:lnTo>
                  <a:lnTo>
                    <a:pt x="72" y="188"/>
                  </a:lnTo>
                  <a:lnTo>
                    <a:pt x="66" y="162"/>
                  </a:lnTo>
                  <a:lnTo>
                    <a:pt x="41" y="133"/>
                  </a:lnTo>
                  <a:lnTo>
                    <a:pt x="30" y="130"/>
                  </a:lnTo>
                  <a:lnTo>
                    <a:pt x="24" y="86"/>
                  </a:lnTo>
                  <a:lnTo>
                    <a:pt x="15" y="71"/>
                  </a:lnTo>
                  <a:lnTo>
                    <a:pt x="24" y="58"/>
                  </a:lnTo>
                  <a:lnTo>
                    <a:pt x="26" y="45"/>
                  </a:lnTo>
                  <a:lnTo>
                    <a:pt x="24" y="33"/>
                  </a:lnTo>
                  <a:lnTo>
                    <a:pt x="19" y="26"/>
                  </a:lnTo>
                  <a:lnTo>
                    <a:pt x="0" y="16"/>
                  </a:lnTo>
                  <a:lnTo>
                    <a:pt x="5" y="0"/>
                  </a:lnTo>
                  <a:lnTo>
                    <a:pt x="13" y="0"/>
                  </a:lnTo>
                  <a:lnTo>
                    <a:pt x="19" y="8"/>
                  </a:lnTo>
                  <a:lnTo>
                    <a:pt x="30" y="8"/>
                  </a:lnTo>
                  <a:lnTo>
                    <a:pt x="40" y="15"/>
                  </a:lnTo>
                  <a:lnTo>
                    <a:pt x="78" y="26"/>
                  </a:lnTo>
                  <a:lnTo>
                    <a:pt x="89" y="35"/>
                  </a:lnTo>
                  <a:lnTo>
                    <a:pt x="99" y="28"/>
                  </a:lnTo>
                  <a:lnTo>
                    <a:pt x="110" y="26"/>
                  </a:lnTo>
                  <a:lnTo>
                    <a:pt x="131" y="16"/>
                  </a:lnTo>
                  <a:lnTo>
                    <a:pt x="152" y="13"/>
                  </a:lnTo>
                  <a:lnTo>
                    <a:pt x="173" y="18"/>
                  </a:lnTo>
                  <a:lnTo>
                    <a:pt x="188" y="26"/>
                  </a:lnTo>
                  <a:lnTo>
                    <a:pt x="190" y="50"/>
                  </a:lnTo>
                  <a:lnTo>
                    <a:pt x="179" y="58"/>
                  </a:lnTo>
                  <a:lnTo>
                    <a:pt x="169" y="75"/>
                  </a:lnTo>
                  <a:lnTo>
                    <a:pt x="173" y="86"/>
                  </a:lnTo>
                  <a:lnTo>
                    <a:pt x="196" y="105"/>
                  </a:lnTo>
                  <a:lnTo>
                    <a:pt x="207" y="125"/>
                  </a:lnTo>
                  <a:lnTo>
                    <a:pt x="200" y="143"/>
                  </a:lnTo>
                  <a:lnTo>
                    <a:pt x="213" y="143"/>
                  </a:lnTo>
                  <a:lnTo>
                    <a:pt x="221" y="148"/>
                  </a:lnTo>
                  <a:lnTo>
                    <a:pt x="230" y="135"/>
                  </a:lnTo>
                  <a:lnTo>
                    <a:pt x="268" y="131"/>
                  </a:lnTo>
                  <a:lnTo>
                    <a:pt x="297" y="143"/>
                  </a:lnTo>
                  <a:lnTo>
                    <a:pt x="348" y="152"/>
                  </a:lnTo>
                  <a:lnTo>
                    <a:pt x="406" y="153"/>
                  </a:lnTo>
                  <a:lnTo>
                    <a:pt x="427" y="162"/>
                  </a:lnTo>
                  <a:lnTo>
                    <a:pt x="449" y="177"/>
                  </a:lnTo>
                  <a:lnTo>
                    <a:pt x="505" y="163"/>
                  </a:lnTo>
                  <a:lnTo>
                    <a:pt x="554" y="136"/>
                  </a:lnTo>
                  <a:lnTo>
                    <a:pt x="577" y="130"/>
                  </a:lnTo>
                  <a:lnTo>
                    <a:pt x="600" y="130"/>
                  </a:lnTo>
                  <a:lnTo>
                    <a:pt x="604" y="172"/>
                  </a:lnTo>
                  <a:lnTo>
                    <a:pt x="619" y="193"/>
                  </a:lnTo>
                  <a:lnTo>
                    <a:pt x="623" y="212"/>
                  </a:lnTo>
                  <a:lnTo>
                    <a:pt x="621" y="260"/>
                  </a:lnTo>
                  <a:lnTo>
                    <a:pt x="633" y="273"/>
                  </a:lnTo>
                  <a:lnTo>
                    <a:pt x="633" y="287"/>
                  </a:lnTo>
                  <a:lnTo>
                    <a:pt x="625" y="30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31" name="Freeform 20"/>
            <p:cNvSpPr>
              <a:spLocks/>
            </p:cNvSpPr>
            <p:nvPr/>
          </p:nvSpPr>
          <p:spPr bwMode="auto">
            <a:xfrm>
              <a:off x="1522" y="1932"/>
              <a:ext cx="967" cy="830"/>
            </a:xfrm>
            <a:custGeom>
              <a:avLst/>
              <a:gdLst>
                <a:gd name="T0" fmla="*/ 399 w 967"/>
                <a:gd name="T1" fmla="*/ 213 h 830"/>
                <a:gd name="T2" fmla="*/ 437 w 967"/>
                <a:gd name="T3" fmla="*/ 70 h 830"/>
                <a:gd name="T4" fmla="*/ 454 w 967"/>
                <a:gd name="T5" fmla="*/ 10 h 830"/>
                <a:gd name="T6" fmla="*/ 534 w 967"/>
                <a:gd name="T7" fmla="*/ 26 h 830"/>
                <a:gd name="T8" fmla="*/ 619 w 967"/>
                <a:gd name="T9" fmla="*/ 26 h 830"/>
                <a:gd name="T10" fmla="*/ 657 w 967"/>
                <a:gd name="T11" fmla="*/ 0 h 830"/>
                <a:gd name="T12" fmla="*/ 690 w 967"/>
                <a:gd name="T13" fmla="*/ 41 h 830"/>
                <a:gd name="T14" fmla="*/ 751 w 967"/>
                <a:gd name="T15" fmla="*/ 60 h 830"/>
                <a:gd name="T16" fmla="*/ 829 w 967"/>
                <a:gd name="T17" fmla="*/ 85 h 830"/>
                <a:gd name="T18" fmla="*/ 880 w 967"/>
                <a:gd name="T19" fmla="*/ 120 h 830"/>
                <a:gd name="T20" fmla="*/ 931 w 967"/>
                <a:gd name="T21" fmla="*/ 143 h 830"/>
                <a:gd name="T22" fmla="*/ 952 w 967"/>
                <a:gd name="T23" fmla="*/ 175 h 830"/>
                <a:gd name="T24" fmla="*/ 952 w 967"/>
                <a:gd name="T25" fmla="*/ 223 h 830"/>
                <a:gd name="T26" fmla="*/ 927 w 967"/>
                <a:gd name="T27" fmla="*/ 274 h 830"/>
                <a:gd name="T28" fmla="*/ 880 w 967"/>
                <a:gd name="T29" fmla="*/ 320 h 830"/>
                <a:gd name="T30" fmla="*/ 823 w 967"/>
                <a:gd name="T31" fmla="*/ 337 h 830"/>
                <a:gd name="T32" fmla="*/ 815 w 967"/>
                <a:gd name="T33" fmla="*/ 367 h 830"/>
                <a:gd name="T34" fmla="*/ 770 w 967"/>
                <a:gd name="T35" fmla="*/ 374 h 830"/>
                <a:gd name="T36" fmla="*/ 758 w 967"/>
                <a:gd name="T37" fmla="*/ 444 h 830"/>
                <a:gd name="T38" fmla="*/ 705 w 967"/>
                <a:gd name="T39" fmla="*/ 523 h 830"/>
                <a:gd name="T40" fmla="*/ 667 w 967"/>
                <a:gd name="T41" fmla="*/ 561 h 830"/>
                <a:gd name="T42" fmla="*/ 625 w 967"/>
                <a:gd name="T43" fmla="*/ 539 h 830"/>
                <a:gd name="T44" fmla="*/ 564 w 967"/>
                <a:gd name="T45" fmla="*/ 546 h 830"/>
                <a:gd name="T46" fmla="*/ 541 w 967"/>
                <a:gd name="T47" fmla="*/ 568 h 830"/>
                <a:gd name="T48" fmla="*/ 456 w 967"/>
                <a:gd name="T49" fmla="*/ 568 h 830"/>
                <a:gd name="T50" fmla="*/ 486 w 967"/>
                <a:gd name="T51" fmla="*/ 621 h 830"/>
                <a:gd name="T52" fmla="*/ 515 w 967"/>
                <a:gd name="T53" fmla="*/ 673 h 830"/>
                <a:gd name="T54" fmla="*/ 519 w 967"/>
                <a:gd name="T55" fmla="*/ 747 h 830"/>
                <a:gd name="T56" fmla="*/ 538 w 967"/>
                <a:gd name="T57" fmla="*/ 808 h 830"/>
                <a:gd name="T58" fmla="*/ 469 w 967"/>
                <a:gd name="T59" fmla="*/ 813 h 830"/>
                <a:gd name="T60" fmla="*/ 424 w 967"/>
                <a:gd name="T61" fmla="*/ 808 h 830"/>
                <a:gd name="T62" fmla="*/ 361 w 967"/>
                <a:gd name="T63" fmla="*/ 815 h 830"/>
                <a:gd name="T64" fmla="*/ 332 w 967"/>
                <a:gd name="T65" fmla="*/ 813 h 830"/>
                <a:gd name="T66" fmla="*/ 281 w 967"/>
                <a:gd name="T67" fmla="*/ 802 h 830"/>
                <a:gd name="T68" fmla="*/ 235 w 967"/>
                <a:gd name="T69" fmla="*/ 773 h 830"/>
                <a:gd name="T70" fmla="*/ 226 w 967"/>
                <a:gd name="T71" fmla="*/ 768 h 830"/>
                <a:gd name="T72" fmla="*/ 188 w 967"/>
                <a:gd name="T73" fmla="*/ 745 h 830"/>
                <a:gd name="T74" fmla="*/ 155 w 967"/>
                <a:gd name="T75" fmla="*/ 670 h 830"/>
                <a:gd name="T76" fmla="*/ 125 w 967"/>
                <a:gd name="T77" fmla="*/ 636 h 830"/>
                <a:gd name="T78" fmla="*/ 114 w 967"/>
                <a:gd name="T79" fmla="*/ 593 h 830"/>
                <a:gd name="T80" fmla="*/ 135 w 967"/>
                <a:gd name="T81" fmla="*/ 558 h 830"/>
                <a:gd name="T82" fmla="*/ 100 w 967"/>
                <a:gd name="T83" fmla="*/ 513 h 830"/>
                <a:gd name="T84" fmla="*/ 96 w 967"/>
                <a:gd name="T85" fmla="*/ 494 h 830"/>
                <a:gd name="T86" fmla="*/ 100 w 967"/>
                <a:gd name="T87" fmla="*/ 464 h 830"/>
                <a:gd name="T88" fmla="*/ 155 w 967"/>
                <a:gd name="T89" fmla="*/ 449 h 830"/>
                <a:gd name="T90" fmla="*/ 159 w 967"/>
                <a:gd name="T91" fmla="*/ 439 h 830"/>
                <a:gd name="T92" fmla="*/ 66 w 967"/>
                <a:gd name="T93" fmla="*/ 461 h 830"/>
                <a:gd name="T94" fmla="*/ 30 w 967"/>
                <a:gd name="T95" fmla="*/ 454 h 830"/>
                <a:gd name="T96" fmla="*/ 20 w 967"/>
                <a:gd name="T97" fmla="*/ 436 h 830"/>
                <a:gd name="T98" fmla="*/ 0 w 967"/>
                <a:gd name="T99" fmla="*/ 404 h 830"/>
                <a:gd name="T100" fmla="*/ 64 w 967"/>
                <a:gd name="T101" fmla="*/ 379 h 830"/>
                <a:gd name="T102" fmla="*/ 121 w 967"/>
                <a:gd name="T103" fmla="*/ 357 h 830"/>
                <a:gd name="T104" fmla="*/ 144 w 967"/>
                <a:gd name="T105" fmla="*/ 319 h 830"/>
                <a:gd name="T106" fmla="*/ 174 w 967"/>
                <a:gd name="T107" fmla="*/ 312 h 830"/>
                <a:gd name="T108" fmla="*/ 264 w 967"/>
                <a:gd name="T109" fmla="*/ 279 h 830"/>
                <a:gd name="T110" fmla="*/ 351 w 967"/>
                <a:gd name="T111" fmla="*/ 277 h 83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67" h="830">
                  <a:moveTo>
                    <a:pt x="367" y="275"/>
                  </a:moveTo>
                  <a:lnTo>
                    <a:pt x="372" y="264"/>
                  </a:lnTo>
                  <a:lnTo>
                    <a:pt x="399" y="213"/>
                  </a:lnTo>
                  <a:lnTo>
                    <a:pt x="439" y="198"/>
                  </a:lnTo>
                  <a:lnTo>
                    <a:pt x="416" y="95"/>
                  </a:lnTo>
                  <a:lnTo>
                    <a:pt x="437" y="70"/>
                  </a:lnTo>
                  <a:lnTo>
                    <a:pt x="433" y="35"/>
                  </a:lnTo>
                  <a:lnTo>
                    <a:pt x="427" y="11"/>
                  </a:lnTo>
                  <a:lnTo>
                    <a:pt x="454" y="10"/>
                  </a:lnTo>
                  <a:lnTo>
                    <a:pt x="494" y="18"/>
                  </a:lnTo>
                  <a:lnTo>
                    <a:pt x="513" y="31"/>
                  </a:lnTo>
                  <a:lnTo>
                    <a:pt x="534" y="26"/>
                  </a:lnTo>
                  <a:lnTo>
                    <a:pt x="555" y="30"/>
                  </a:lnTo>
                  <a:lnTo>
                    <a:pt x="591" y="18"/>
                  </a:lnTo>
                  <a:lnTo>
                    <a:pt x="619" y="26"/>
                  </a:lnTo>
                  <a:lnTo>
                    <a:pt x="625" y="20"/>
                  </a:lnTo>
                  <a:lnTo>
                    <a:pt x="633" y="21"/>
                  </a:lnTo>
                  <a:lnTo>
                    <a:pt x="657" y="0"/>
                  </a:lnTo>
                  <a:lnTo>
                    <a:pt x="669" y="0"/>
                  </a:lnTo>
                  <a:lnTo>
                    <a:pt x="684" y="13"/>
                  </a:lnTo>
                  <a:lnTo>
                    <a:pt x="690" y="41"/>
                  </a:lnTo>
                  <a:lnTo>
                    <a:pt x="707" y="45"/>
                  </a:lnTo>
                  <a:lnTo>
                    <a:pt x="711" y="51"/>
                  </a:lnTo>
                  <a:lnTo>
                    <a:pt x="751" y="60"/>
                  </a:lnTo>
                  <a:lnTo>
                    <a:pt x="802" y="35"/>
                  </a:lnTo>
                  <a:lnTo>
                    <a:pt x="829" y="50"/>
                  </a:lnTo>
                  <a:lnTo>
                    <a:pt x="829" y="85"/>
                  </a:lnTo>
                  <a:lnTo>
                    <a:pt x="840" y="100"/>
                  </a:lnTo>
                  <a:lnTo>
                    <a:pt x="855" y="96"/>
                  </a:lnTo>
                  <a:lnTo>
                    <a:pt x="880" y="120"/>
                  </a:lnTo>
                  <a:lnTo>
                    <a:pt x="901" y="113"/>
                  </a:lnTo>
                  <a:lnTo>
                    <a:pt x="920" y="140"/>
                  </a:lnTo>
                  <a:lnTo>
                    <a:pt x="931" y="143"/>
                  </a:lnTo>
                  <a:lnTo>
                    <a:pt x="945" y="143"/>
                  </a:lnTo>
                  <a:lnTo>
                    <a:pt x="966" y="163"/>
                  </a:lnTo>
                  <a:lnTo>
                    <a:pt x="952" y="175"/>
                  </a:lnTo>
                  <a:lnTo>
                    <a:pt x="941" y="183"/>
                  </a:lnTo>
                  <a:lnTo>
                    <a:pt x="952" y="203"/>
                  </a:lnTo>
                  <a:lnTo>
                    <a:pt x="952" y="223"/>
                  </a:lnTo>
                  <a:lnTo>
                    <a:pt x="946" y="249"/>
                  </a:lnTo>
                  <a:lnTo>
                    <a:pt x="927" y="249"/>
                  </a:lnTo>
                  <a:lnTo>
                    <a:pt x="927" y="274"/>
                  </a:lnTo>
                  <a:lnTo>
                    <a:pt x="918" y="289"/>
                  </a:lnTo>
                  <a:lnTo>
                    <a:pt x="880" y="312"/>
                  </a:lnTo>
                  <a:lnTo>
                    <a:pt x="880" y="320"/>
                  </a:lnTo>
                  <a:lnTo>
                    <a:pt x="878" y="337"/>
                  </a:lnTo>
                  <a:lnTo>
                    <a:pt x="842" y="342"/>
                  </a:lnTo>
                  <a:lnTo>
                    <a:pt x="823" y="337"/>
                  </a:lnTo>
                  <a:lnTo>
                    <a:pt x="815" y="349"/>
                  </a:lnTo>
                  <a:lnTo>
                    <a:pt x="829" y="357"/>
                  </a:lnTo>
                  <a:lnTo>
                    <a:pt x="815" y="367"/>
                  </a:lnTo>
                  <a:lnTo>
                    <a:pt x="791" y="352"/>
                  </a:lnTo>
                  <a:lnTo>
                    <a:pt x="779" y="357"/>
                  </a:lnTo>
                  <a:lnTo>
                    <a:pt x="770" y="374"/>
                  </a:lnTo>
                  <a:lnTo>
                    <a:pt x="775" y="389"/>
                  </a:lnTo>
                  <a:lnTo>
                    <a:pt x="770" y="406"/>
                  </a:lnTo>
                  <a:lnTo>
                    <a:pt x="758" y="444"/>
                  </a:lnTo>
                  <a:lnTo>
                    <a:pt x="732" y="469"/>
                  </a:lnTo>
                  <a:lnTo>
                    <a:pt x="724" y="523"/>
                  </a:lnTo>
                  <a:lnTo>
                    <a:pt x="705" y="523"/>
                  </a:lnTo>
                  <a:lnTo>
                    <a:pt x="692" y="549"/>
                  </a:lnTo>
                  <a:lnTo>
                    <a:pt x="678" y="556"/>
                  </a:lnTo>
                  <a:lnTo>
                    <a:pt x="667" y="561"/>
                  </a:lnTo>
                  <a:lnTo>
                    <a:pt x="669" y="546"/>
                  </a:lnTo>
                  <a:lnTo>
                    <a:pt x="661" y="543"/>
                  </a:lnTo>
                  <a:lnTo>
                    <a:pt x="625" y="539"/>
                  </a:lnTo>
                  <a:lnTo>
                    <a:pt x="602" y="543"/>
                  </a:lnTo>
                  <a:lnTo>
                    <a:pt x="581" y="549"/>
                  </a:lnTo>
                  <a:lnTo>
                    <a:pt x="564" y="546"/>
                  </a:lnTo>
                  <a:lnTo>
                    <a:pt x="545" y="549"/>
                  </a:lnTo>
                  <a:lnTo>
                    <a:pt x="549" y="561"/>
                  </a:lnTo>
                  <a:lnTo>
                    <a:pt x="541" y="568"/>
                  </a:lnTo>
                  <a:lnTo>
                    <a:pt x="530" y="573"/>
                  </a:lnTo>
                  <a:lnTo>
                    <a:pt x="507" y="574"/>
                  </a:lnTo>
                  <a:lnTo>
                    <a:pt x="456" y="568"/>
                  </a:lnTo>
                  <a:lnTo>
                    <a:pt x="471" y="586"/>
                  </a:lnTo>
                  <a:lnTo>
                    <a:pt x="471" y="611"/>
                  </a:lnTo>
                  <a:lnTo>
                    <a:pt x="486" y="621"/>
                  </a:lnTo>
                  <a:lnTo>
                    <a:pt x="492" y="633"/>
                  </a:lnTo>
                  <a:lnTo>
                    <a:pt x="498" y="661"/>
                  </a:lnTo>
                  <a:lnTo>
                    <a:pt x="515" y="673"/>
                  </a:lnTo>
                  <a:lnTo>
                    <a:pt x="509" y="685"/>
                  </a:lnTo>
                  <a:lnTo>
                    <a:pt x="528" y="740"/>
                  </a:lnTo>
                  <a:lnTo>
                    <a:pt x="519" y="747"/>
                  </a:lnTo>
                  <a:lnTo>
                    <a:pt x="521" y="778"/>
                  </a:lnTo>
                  <a:lnTo>
                    <a:pt x="543" y="797"/>
                  </a:lnTo>
                  <a:lnTo>
                    <a:pt x="538" y="808"/>
                  </a:lnTo>
                  <a:lnTo>
                    <a:pt x="513" y="818"/>
                  </a:lnTo>
                  <a:lnTo>
                    <a:pt x="483" y="825"/>
                  </a:lnTo>
                  <a:lnTo>
                    <a:pt x="469" y="813"/>
                  </a:lnTo>
                  <a:lnTo>
                    <a:pt x="443" y="822"/>
                  </a:lnTo>
                  <a:lnTo>
                    <a:pt x="431" y="818"/>
                  </a:lnTo>
                  <a:lnTo>
                    <a:pt x="424" y="808"/>
                  </a:lnTo>
                  <a:lnTo>
                    <a:pt x="387" y="810"/>
                  </a:lnTo>
                  <a:lnTo>
                    <a:pt x="374" y="817"/>
                  </a:lnTo>
                  <a:lnTo>
                    <a:pt x="361" y="815"/>
                  </a:lnTo>
                  <a:lnTo>
                    <a:pt x="355" y="823"/>
                  </a:lnTo>
                  <a:lnTo>
                    <a:pt x="355" y="829"/>
                  </a:lnTo>
                  <a:lnTo>
                    <a:pt x="332" y="813"/>
                  </a:lnTo>
                  <a:lnTo>
                    <a:pt x="332" y="820"/>
                  </a:lnTo>
                  <a:lnTo>
                    <a:pt x="317" y="807"/>
                  </a:lnTo>
                  <a:lnTo>
                    <a:pt x="281" y="802"/>
                  </a:lnTo>
                  <a:lnTo>
                    <a:pt x="271" y="778"/>
                  </a:lnTo>
                  <a:lnTo>
                    <a:pt x="243" y="777"/>
                  </a:lnTo>
                  <a:lnTo>
                    <a:pt x="235" y="773"/>
                  </a:lnTo>
                  <a:lnTo>
                    <a:pt x="243" y="772"/>
                  </a:lnTo>
                  <a:lnTo>
                    <a:pt x="239" y="767"/>
                  </a:lnTo>
                  <a:lnTo>
                    <a:pt x="226" y="768"/>
                  </a:lnTo>
                  <a:lnTo>
                    <a:pt x="203" y="755"/>
                  </a:lnTo>
                  <a:lnTo>
                    <a:pt x="201" y="745"/>
                  </a:lnTo>
                  <a:lnTo>
                    <a:pt x="188" y="745"/>
                  </a:lnTo>
                  <a:lnTo>
                    <a:pt x="182" y="722"/>
                  </a:lnTo>
                  <a:lnTo>
                    <a:pt x="171" y="696"/>
                  </a:lnTo>
                  <a:lnTo>
                    <a:pt x="155" y="670"/>
                  </a:lnTo>
                  <a:lnTo>
                    <a:pt x="144" y="666"/>
                  </a:lnTo>
                  <a:lnTo>
                    <a:pt x="144" y="653"/>
                  </a:lnTo>
                  <a:lnTo>
                    <a:pt x="125" y="636"/>
                  </a:lnTo>
                  <a:lnTo>
                    <a:pt x="104" y="626"/>
                  </a:lnTo>
                  <a:lnTo>
                    <a:pt x="100" y="596"/>
                  </a:lnTo>
                  <a:lnTo>
                    <a:pt x="114" y="593"/>
                  </a:lnTo>
                  <a:lnTo>
                    <a:pt x="115" y="581"/>
                  </a:lnTo>
                  <a:lnTo>
                    <a:pt x="133" y="569"/>
                  </a:lnTo>
                  <a:lnTo>
                    <a:pt x="135" y="558"/>
                  </a:lnTo>
                  <a:lnTo>
                    <a:pt x="148" y="549"/>
                  </a:lnTo>
                  <a:lnTo>
                    <a:pt x="125" y="513"/>
                  </a:lnTo>
                  <a:lnTo>
                    <a:pt x="100" y="513"/>
                  </a:lnTo>
                  <a:lnTo>
                    <a:pt x="79" y="504"/>
                  </a:lnTo>
                  <a:lnTo>
                    <a:pt x="87" y="496"/>
                  </a:lnTo>
                  <a:lnTo>
                    <a:pt x="96" y="494"/>
                  </a:lnTo>
                  <a:lnTo>
                    <a:pt x="104" y="486"/>
                  </a:lnTo>
                  <a:lnTo>
                    <a:pt x="106" y="472"/>
                  </a:lnTo>
                  <a:lnTo>
                    <a:pt x="100" y="464"/>
                  </a:lnTo>
                  <a:lnTo>
                    <a:pt x="106" y="454"/>
                  </a:lnTo>
                  <a:lnTo>
                    <a:pt x="127" y="449"/>
                  </a:lnTo>
                  <a:lnTo>
                    <a:pt x="155" y="449"/>
                  </a:lnTo>
                  <a:lnTo>
                    <a:pt x="188" y="459"/>
                  </a:lnTo>
                  <a:lnTo>
                    <a:pt x="186" y="446"/>
                  </a:lnTo>
                  <a:lnTo>
                    <a:pt x="159" y="439"/>
                  </a:lnTo>
                  <a:lnTo>
                    <a:pt x="104" y="439"/>
                  </a:lnTo>
                  <a:lnTo>
                    <a:pt x="79" y="454"/>
                  </a:lnTo>
                  <a:lnTo>
                    <a:pt x="66" y="461"/>
                  </a:lnTo>
                  <a:lnTo>
                    <a:pt x="53" y="456"/>
                  </a:lnTo>
                  <a:lnTo>
                    <a:pt x="39" y="444"/>
                  </a:lnTo>
                  <a:lnTo>
                    <a:pt x="30" y="454"/>
                  </a:lnTo>
                  <a:lnTo>
                    <a:pt x="17" y="449"/>
                  </a:lnTo>
                  <a:lnTo>
                    <a:pt x="7" y="439"/>
                  </a:lnTo>
                  <a:lnTo>
                    <a:pt x="20" y="436"/>
                  </a:lnTo>
                  <a:lnTo>
                    <a:pt x="7" y="412"/>
                  </a:lnTo>
                  <a:lnTo>
                    <a:pt x="0" y="409"/>
                  </a:lnTo>
                  <a:lnTo>
                    <a:pt x="0" y="404"/>
                  </a:lnTo>
                  <a:lnTo>
                    <a:pt x="28" y="397"/>
                  </a:lnTo>
                  <a:lnTo>
                    <a:pt x="32" y="384"/>
                  </a:lnTo>
                  <a:lnTo>
                    <a:pt x="64" y="379"/>
                  </a:lnTo>
                  <a:lnTo>
                    <a:pt x="81" y="364"/>
                  </a:lnTo>
                  <a:lnTo>
                    <a:pt x="110" y="366"/>
                  </a:lnTo>
                  <a:lnTo>
                    <a:pt x="121" y="357"/>
                  </a:lnTo>
                  <a:lnTo>
                    <a:pt x="133" y="342"/>
                  </a:lnTo>
                  <a:lnTo>
                    <a:pt x="138" y="329"/>
                  </a:lnTo>
                  <a:lnTo>
                    <a:pt x="144" y="319"/>
                  </a:lnTo>
                  <a:lnTo>
                    <a:pt x="155" y="310"/>
                  </a:lnTo>
                  <a:lnTo>
                    <a:pt x="159" y="309"/>
                  </a:lnTo>
                  <a:lnTo>
                    <a:pt x="174" y="312"/>
                  </a:lnTo>
                  <a:lnTo>
                    <a:pt x="197" y="297"/>
                  </a:lnTo>
                  <a:lnTo>
                    <a:pt x="254" y="295"/>
                  </a:lnTo>
                  <a:lnTo>
                    <a:pt x="264" y="279"/>
                  </a:lnTo>
                  <a:lnTo>
                    <a:pt x="290" y="269"/>
                  </a:lnTo>
                  <a:lnTo>
                    <a:pt x="313" y="254"/>
                  </a:lnTo>
                  <a:lnTo>
                    <a:pt x="351" y="277"/>
                  </a:lnTo>
                  <a:lnTo>
                    <a:pt x="367" y="27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32" name="Freeform 21"/>
            <p:cNvSpPr>
              <a:spLocks/>
            </p:cNvSpPr>
            <p:nvPr/>
          </p:nvSpPr>
          <p:spPr bwMode="auto">
            <a:xfrm>
              <a:off x="1862" y="2457"/>
              <a:ext cx="695" cy="755"/>
            </a:xfrm>
            <a:custGeom>
              <a:avLst/>
              <a:gdLst>
                <a:gd name="T0" fmla="*/ 585 w 695"/>
                <a:gd name="T1" fmla="*/ 358 h 755"/>
                <a:gd name="T2" fmla="*/ 642 w 695"/>
                <a:gd name="T3" fmla="*/ 323 h 755"/>
                <a:gd name="T4" fmla="*/ 694 w 695"/>
                <a:gd name="T5" fmla="*/ 288 h 755"/>
                <a:gd name="T6" fmla="*/ 665 w 695"/>
                <a:gd name="T7" fmla="*/ 228 h 755"/>
                <a:gd name="T8" fmla="*/ 617 w 695"/>
                <a:gd name="T9" fmla="*/ 203 h 755"/>
                <a:gd name="T10" fmla="*/ 610 w 695"/>
                <a:gd name="T11" fmla="*/ 151 h 755"/>
                <a:gd name="T12" fmla="*/ 572 w 695"/>
                <a:gd name="T13" fmla="*/ 98 h 755"/>
                <a:gd name="T14" fmla="*/ 536 w 695"/>
                <a:gd name="T15" fmla="*/ 61 h 755"/>
                <a:gd name="T16" fmla="*/ 454 w 695"/>
                <a:gd name="T17" fmla="*/ 76 h 755"/>
                <a:gd name="T18" fmla="*/ 437 w 695"/>
                <a:gd name="T19" fmla="*/ 30 h 755"/>
                <a:gd name="T20" fmla="*/ 353 w 695"/>
                <a:gd name="T21" fmla="*/ 25 h 755"/>
                <a:gd name="T22" fmla="*/ 328 w 695"/>
                <a:gd name="T23" fmla="*/ 23 h 755"/>
                <a:gd name="T24" fmla="*/ 264 w 695"/>
                <a:gd name="T25" fmla="*/ 20 h 755"/>
                <a:gd name="T26" fmla="*/ 207 w 695"/>
                <a:gd name="T27" fmla="*/ 26 h 755"/>
                <a:gd name="T28" fmla="*/ 192 w 695"/>
                <a:gd name="T29" fmla="*/ 48 h 755"/>
                <a:gd name="T30" fmla="*/ 133 w 695"/>
                <a:gd name="T31" fmla="*/ 63 h 755"/>
                <a:gd name="T32" fmla="*/ 154 w 695"/>
                <a:gd name="T33" fmla="*/ 110 h 755"/>
                <a:gd name="T34" fmla="*/ 171 w 695"/>
                <a:gd name="T35" fmla="*/ 161 h 755"/>
                <a:gd name="T36" fmla="*/ 182 w 695"/>
                <a:gd name="T37" fmla="*/ 255 h 755"/>
                <a:gd name="T38" fmla="*/ 173 w 695"/>
                <a:gd name="T39" fmla="*/ 295 h 755"/>
                <a:gd name="T40" fmla="*/ 104 w 695"/>
                <a:gd name="T41" fmla="*/ 298 h 755"/>
                <a:gd name="T42" fmla="*/ 49 w 695"/>
                <a:gd name="T43" fmla="*/ 286 h 755"/>
                <a:gd name="T44" fmla="*/ 32 w 695"/>
                <a:gd name="T45" fmla="*/ 320 h 755"/>
                <a:gd name="T46" fmla="*/ 28 w 695"/>
                <a:gd name="T47" fmla="*/ 353 h 755"/>
                <a:gd name="T48" fmla="*/ 38 w 695"/>
                <a:gd name="T49" fmla="*/ 407 h 755"/>
                <a:gd name="T50" fmla="*/ 45 w 695"/>
                <a:gd name="T51" fmla="*/ 437 h 755"/>
                <a:gd name="T52" fmla="*/ 22 w 695"/>
                <a:gd name="T53" fmla="*/ 473 h 755"/>
                <a:gd name="T54" fmla="*/ 45 w 695"/>
                <a:gd name="T55" fmla="*/ 500 h 755"/>
                <a:gd name="T56" fmla="*/ 0 w 695"/>
                <a:gd name="T57" fmla="*/ 485 h 755"/>
                <a:gd name="T58" fmla="*/ 60 w 695"/>
                <a:gd name="T59" fmla="*/ 552 h 755"/>
                <a:gd name="T60" fmla="*/ 121 w 695"/>
                <a:gd name="T61" fmla="*/ 608 h 755"/>
                <a:gd name="T62" fmla="*/ 180 w 695"/>
                <a:gd name="T63" fmla="*/ 670 h 755"/>
                <a:gd name="T64" fmla="*/ 224 w 695"/>
                <a:gd name="T65" fmla="*/ 682 h 755"/>
                <a:gd name="T66" fmla="*/ 245 w 695"/>
                <a:gd name="T67" fmla="*/ 725 h 755"/>
                <a:gd name="T68" fmla="*/ 300 w 695"/>
                <a:gd name="T69" fmla="*/ 754 h 755"/>
                <a:gd name="T70" fmla="*/ 332 w 695"/>
                <a:gd name="T71" fmla="*/ 743 h 755"/>
                <a:gd name="T72" fmla="*/ 353 w 695"/>
                <a:gd name="T73" fmla="*/ 703 h 755"/>
                <a:gd name="T74" fmla="*/ 420 w 695"/>
                <a:gd name="T75" fmla="*/ 665 h 755"/>
                <a:gd name="T76" fmla="*/ 479 w 695"/>
                <a:gd name="T77" fmla="*/ 597 h 755"/>
                <a:gd name="T78" fmla="*/ 528 w 695"/>
                <a:gd name="T79" fmla="*/ 533 h 755"/>
                <a:gd name="T80" fmla="*/ 553 w 695"/>
                <a:gd name="T81" fmla="*/ 497 h 755"/>
                <a:gd name="T82" fmla="*/ 589 w 695"/>
                <a:gd name="T83" fmla="*/ 475 h 755"/>
                <a:gd name="T84" fmla="*/ 616 w 695"/>
                <a:gd name="T85" fmla="*/ 452 h 755"/>
                <a:gd name="T86" fmla="*/ 587 w 695"/>
                <a:gd name="T87" fmla="*/ 403 h 7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95" h="755">
                  <a:moveTo>
                    <a:pt x="593" y="380"/>
                  </a:moveTo>
                  <a:lnTo>
                    <a:pt x="591" y="368"/>
                  </a:lnTo>
                  <a:lnTo>
                    <a:pt x="585" y="358"/>
                  </a:lnTo>
                  <a:lnTo>
                    <a:pt x="583" y="348"/>
                  </a:lnTo>
                  <a:lnTo>
                    <a:pt x="617" y="323"/>
                  </a:lnTo>
                  <a:lnTo>
                    <a:pt x="642" y="323"/>
                  </a:lnTo>
                  <a:lnTo>
                    <a:pt x="646" y="305"/>
                  </a:lnTo>
                  <a:lnTo>
                    <a:pt x="654" y="295"/>
                  </a:lnTo>
                  <a:lnTo>
                    <a:pt x="694" y="288"/>
                  </a:lnTo>
                  <a:lnTo>
                    <a:pt x="688" y="263"/>
                  </a:lnTo>
                  <a:lnTo>
                    <a:pt x="674" y="236"/>
                  </a:lnTo>
                  <a:lnTo>
                    <a:pt x="665" y="228"/>
                  </a:lnTo>
                  <a:lnTo>
                    <a:pt x="642" y="220"/>
                  </a:lnTo>
                  <a:lnTo>
                    <a:pt x="627" y="216"/>
                  </a:lnTo>
                  <a:lnTo>
                    <a:pt x="617" y="203"/>
                  </a:lnTo>
                  <a:lnTo>
                    <a:pt x="617" y="188"/>
                  </a:lnTo>
                  <a:lnTo>
                    <a:pt x="623" y="165"/>
                  </a:lnTo>
                  <a:lnTo>
                    <a:pt x="610" y="151"/>
                  </a:lnTo>
                  <a:lnTo>
                    <a:pt x="589" y="131"/>
                  </a:lnTo>
                  <a:lnTo>
                    <a:pt x="585" y="115"/>
                  </a:lnTo>
                  <a:lnTo>
                    <a:pt x="572" y="98"/>
                  </a:lnTo>
                  <a:lnTo>
                    <a:pt x="568" y="75"/>
                  </a:lnTo>
                  <a:lnTo>
                    <a:pt x="551" y="66"/>
                  </a:lnTo>
                  <a:lnTo>
                    <a:pt x="536" y="61"/>
                  </a:lnTo>
                  <a:lnTo>
                    <a:pt x="524" y="75"/>
                  </a:lnTo>
                  <a:lnTo>
                    <a:pt x="488" y="85"/>
                  </a:lnTo>
                  <a:lnTo>
                    <a:pt x="454" y="76"/>
                  </a:lnTo>
                  <a:lnTo>
                    <a:pt x="452" y="46"/>
                  </a:lnTo>
                  <a:lnTo>
                    <a:pt x="446" y="38"/>
                  </a:lnTo>
                  <a:lnTo>
                    <a:pt x="437" y="30"/>
                  </a:lnTo>
                  <a:lnTo>
                    <a:pt x="385" y="0"/>
                  </a:lnTo>
                  <a:lnTo>
                    <a:pt x="366" y="0"/>
                  </a:lnTo>
                  <a:lnTo>
                    <a:pt x="353" y="25"/>
                  </a:lnTo>
                  <a:lnTo>
                    <a:pt x="338" y="33"/>
                  </a:lnTo>
                  <a:lnTo>
                    <a:pt x="328" y="38"/>
                  </a:lnTo>
                  <a:lnTo>
                    <a:pt x="328" y="23"/>
                  </a:lnTo>
                  <a:lnTo>
                    <a:pt x="323" y="20"/>
                  </a:lnTo>
                  <a:lnTo>
                    <a:pt x="287" y="16"/>
                  </a:lnTo>
                  <a:lnTo>
                    <a:pt x="264" y="20"/>
                  </a:lnTo>
                  <a:lnTo>
                    <a:pt x="243" y="26"/>
                  </a:lnTo>
                  <a:lnTo>
                    <a:pt x="224" y="23"/>
                  </a:lnTo>
                  <a:lnTo>
                    <a:pt x="207" y="26"/>
                  </a:lnTo>
                  <a:lnTo>
                    <a:pt x="209" y="38"/>
                  </a:lnTo>
                  <a:lnTo>
                    <a:pt x="203" y="45"/>
                  </a:lnTo>
                  <a:lnTo>
                    <a:pt x="192" y="48"/>
                  </a:lnTo>
                  <a:lnTo>
                    <a:pt x="169" y="51"/>
                  </a:lnTo>
                  <a:lnTo>
                    <a:pt x="115" y="45"/>
                  </a:lnTo>
                  <a:lnTo>
                    <a:pt x="133" y="63"/>
                  </a:lnTo>
                  <a:lnTo>
                    <a:pt x="133" y="88"/>
                  </a:lnTo>
                  <a:lnTo>
                    <a:pt x="146" y="98"/>
                  </a:lnTo>
                  <a:lnTo>
                    <a:pt x="154" y="110"/>
                  </a:lnTo>
                  <a:lnTo>
                    <a:pt x="159" y="138"/>
                  </a:lnTo>
                  <a:lnTo>
                    <a:pt x="174" y="150"/>
                  </a:lnTo>
                  <a:lnTo>
                    <a:pt x="171" y="161"/>
                  </a:lnTo>
                  <a:lnTo>
                    <a:pt x="188" y="216"/>
                  </a:lnTo>
                  <a:lnTo>
                    <a:pt x="180" y="223"/>
                  </a:lnTo>
                  <a:lnTo>
                    <a:pt x="182" y="255"/>
                  </a:lnTo>
                  <a:lnTo>
                    <a:pt x="205" y="273"/>
                  </a:lnTo>
                  <a:lnTo>
                    <a:pt x="199" y="285"/>
                  </a:lnTo>
                  <a:lnTo>
                    <a:pt x="173" y="295"/>
                  </a:lnTo>
                  <a:lnTo>
                    <a:pt x="144" y="301"/>
                  </a:lnTo>
                  <a:lnTo>
                    <a:pt x="131" y="290"/>
                  </a:lnTo>
                  <a:lnTo>
                    <a:pt x="104" y="298"/>
                  </a:lnTo>
                  <a:lnTo>
                    <a:pt x="91" y="295"/>
                  </a:lnTo>
                  <a:lnTo>
                    <a:pt x="85" y="285"/>
                  </a:lnTo>
                  <a:lnTo>
                    <a:pt x="49" y="286"/>
                  </a:lnTo>
                  <a:lnTo>
                    <a:pt x="36" y="293"/>
                  </a:lnTo>
                  <a:lnTo>
                    <a:pt x="38" y="310"/>
                  </a:lnTo>
                  <a:lnTo>
                    <a:pt x="32" y="320"/>
                  </a:lnTo>
                  <a:lnTo>
                    <a:pt x="17" y="328"/>
                  </a:lnTo>
                  <a:lnTo>
                    <a:pt x="11" y="350"/>
                  </a:lnTo>
                  <a:lnTo>
                    <a:pt x="28" y="353"/>
                  </a:lnTo>
                  <a:lnTo>
                    <a:pt x="51" y="392"/>
                  </a:lnTo>
                  <a:lnTo>
                    <a:pt x="53" y="407"/>
                  </a:lnTo>
                  <a:lnTo>
                    <a:pt x="38" y="407"/>
                  </a:lnTo>
                  <a:lnTo>
                    <a:pt x="51" y="425"/>
                  </a:lnTo>
                  <a:lnTo>
                    <a:pt x="43" y="428"/>
                  </a:lnTo>
                  <a:lnTo>
                    <a:pt x="45" y="437"/>
                  </a:lnTo>
                  <a:lnTo>
                    <a:pt x="38" y="455"/>
                  </a:lnTo>
                  <a:lnTo>
                    <a:pt x="22" y="458"/>
                  </a:lnTo>
                  <a:lnTo>
                    <a:pt x="22" y="473"/>
                  </a:lnTo>
                  <a:lnTo>
                    <a:pt x="36" y="480"/>
                  </a:lnTo>
                  <a:lnTo>
                    <a:pt x="57" y="497"/>
                  </a:lnTo>
                  <a:lnTo>
                    <a:pt x="45" y="500"/>
                  </a:lnTo>
                  <a:lnTo>
                    <a:pt x="32" y="485"/>
                  </a:lnTo>
                  <a:lnTo>
                    <a:pt x="24" y="482"/>
                  </a:lnTo>
                  <a:lnTo>
                    <a:pt x="0" y="485"/>
                  </a:lnTo>
                  <a:lnTo>
                    <a:pt x="1" y="527"/>
                  </a:lnTo>
                  <a:lnTo>
                    <a:pt x="28" y="542"/>
                  </a:lnTo>
                  <a:lnTo>
                    <a:pt x="60" y="552"/>
                  </a:lnTo>
                  <a:lnTo>
                    <a:pt x="70" y="567"/>
                  </a:lnTo>
                  <a:lnTo>
                    <a:pt x="100" y="587"/>
                  </a:lnTo>
                  <a:lnTo>
                    <a:pt x="121" y="608"/>
                  </a:lnTo>
                  <a:lnTo>
                    <a:pt x="138" y="635"/>
                  </a:lnTo>
                  <a:lnTo>
                    <a:pt x="144" y="663"/>
                  </a:lnTo>
                  <a:lnTo>
                    <a:pt x="180" y="670"/>
                  </a:lnTo>
                  <a:lnTo>
                    <a:pt x="186" y="687"/>
                  </a:lnTo>
                  <a:lnTo>
                    <a:pt x="205" y="682"/>
                  </a:lnTo>
                  <a:lnTo>
                    <a:pt x="224" y="682"/>
                  </a:lnTo>
                  <a:lnTo>
                    <a:pt x="222" y="708"/>
                  </a:lnTo>
                  <a:lnTo>
                    <a:pt x="228" y="727"/>
                  </a:lnTo>
                  <a:lnTo>
                    <a:pt x="245" y="725"/>
                  </a:lnTo>
                  <a:lnTo>
                    <a:pt x="264" y="738"/>
                  </a:lnTo>
                  <a:lnTo>
                    <a:pt x="283" y="747"/>
                  </a:lnTo>
                  <a:lnTo>
                    <a:pt x="300" y="754"/>
                  </a:lnTo>
                  <a:lnTo>
                    <a:pt x="308" y="742"/>
                  </a:lnTo>
                  <a:lnTo>
                    <a:pt x="323" y="745"/>
                  </a:lnTo>
                  <a:lnTo>
                    <a:pt x="332" y="743"/>
                  </a:lnTo>
                  <a:lnTo>
                    <a:pt x="340" y="735"/>
                  </a:lnTo>
                  <a:lnTo>
                    <a:pt x="344" y="710"/>
                  </a:lnTo>
                  <a:lnTo>
                    <a:pt x="353" y="703"/>
                  </a:lnTo>
                  <a:lnTo>
                    <a:pt x="380" y="708"/>
                  </a:lnTo>
                  <a:lnTo>
                    <a:pt x="414" y="683"/>
                  </a:lnTo>
                  <a:lnTo>
                    <a:pt x="420" y="665"/>
                  </a:lnTo>
                  <a:lnTo>
                    <a:pt x="418" y="648"/>
                  </a:lnTo>
                  <a:lnTo>
                    <a:pt x="435" y="623"/>
                  </a:lnTo>
                  <a:lnTo>
                    <a:pt x="479" y="597"/>
                  </a:lnTo>
                  <a:lnTo>
                    <a:pt x="500" y="555"/>
                  </a:lnTo>
                  <a:lnTo>
                    <a:pt x="519" y="547"/>
                  </a:lnTo>
                  <a:lnTo>
                    <a:pt x="528" y="533"/>
                  </a:lnTo>
                  <a:lnTo>
                    <a:pt x="538" y="518"/>
                  </a:lnTo>
                  <a:lnTo>
                    <a:pt x="551" y="510"/>
                  </a:lnTo>
                  <a:lnTo>
                    <a:pt x="553" y="497"/>
                  </a:lnTo>
                  <a:lnTo>
                    <a:pt x="566" y="495"/>
                  </a:lnTo>
                  <a:lnTo>
                    <a:pt x="570" y="483"/>
                  </a:lnTo>
                  <a:lnTo>
                    <a:pt x="589" y="475"/>
                  </a:lnTo>
                  <a:lnTo>
                    <a:pt x="585" y="453"/>
                  </a:lnTo>
                  <a:lnTo>
                    <a:pt x="598" y="448"/>
                  </a:lnTo>
                  <a:lnTo>
                    <a:pt x="616" y="452"/>
                  </a:lnTo>
                  <a:lnTo>
                    <a:pt x="616" y="433"/>
                  </a:lnTo>
                  <a:lnTo>
                    <a:pt x="595" y="417"/>
                  </a:lnTo>
                  <a:lnTo>
                    <a:pt x="587" y="403"/>
                  </a:lnTo>
                  <a:lnTo>
                    <a:pt x="593" y="38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33" name="Freeform 22"/>
            <p:cNvSpPr>
              <a:spLocks/>
            </p:cNvSpPr>
            <p:nvPr/>
          </p:nvSpPr>
          <p:spPr bwMode="auto">
            <a:xfrm>
              <a:off x="1812" y="2846"/>
              <a:ext cx="62" cy="89"/>
            </a:xfrm>
            <a:custGeom>
              <a:avLst/>
              <a:gdLst>
                <a:gd name="T0" fmla="*/ 0 w 62"/>
                <a:gd name="T1" fmla="*/ 1 h 89"/>
                <a:gd name="T2" fmla="*/ 5 w 62"/>
                <a:gd name="T3" fmla="*/ 18 h 89"/>
                <a:gd name="T4" fmla="*/ 0 w 62"/>
                <a:gd name="T5" fmla="*/ 24 h 89"/>
                <a:gd name="T6" fmla="*/ 19 w 62"/>
                <a:gd name="T7" fmla="*/ 48 h 89"/>
                <a:gd name="T8" fmla="*/ 30 w 62"/>
                <a:gd name="T9" fmla="*/ 53 h 89"/>
                <a:gd name="T10" fmla="*/ 40 w 62"/>
                <a:gd name="T11" fmla="*/ 59 h 89"/>
                <a:gd name="T12" fmla="*/ 43 w 62"/>
                <a:gd name="T13" fmla="*/ 88 h 89"/>
                <a:gd name="T14" fmla="*/ 51 w 62"/>
                <a:gd name="T15" fmla="*/ 83 h 89"/>
                <a:gd name="T16" fmla="*/ 55 w 62"/>
                <a:gd name="T17" fmla="*/ 68 h 89"/>
                <a:gd name="T18" fmla="*/ 61 w 62"/>
                <a:gd name="T19" fmla="*/ 64 h 89"/>
                <a:gd name="T20" fmla="*/ 61 w 62"/>
                <a:gd name="T21" fmla="*/ 59 h 89"/>
                <a:gd name="T22" fmla="*/ 57 w 62"/>
                <a:gd name="T23" fmla="*/ 51 h 89"/>
                <a:gd name="T24" fmla="*/ 49 w 62"/>
                <a:gd name="T25" fmla="*/ 41 h 89"/>
                <a:gd name="T26" fmla="*/ 49 w 62"/>
                <a:gd name="T27" fmla="*/ 24 h 89"/>
                <a:gd name="T28" fmla="*/ 45 w 62"/>
                <a:gd name="T29" fmla="*/ 19 h 89"/>
                <a:gd name="T30" fmla="*/ 40 w 62"/>
                <a:gd name="T31" fmla="*/ 18 h 89"/>
                <a:gd name="T32" fmla="*/ 24 w 62"/>
                <a:gd name="T33" fmla="*/ 13 h 89"/>
                <a:gd name="T34" fmla="*/ 13 w 62"/>
                <a:gd name="T35" fmla="*/ 0 h 89"/>
                <a:gd name="T36" fmla="*/ 0 w 62"/>
                <a:gd name="T37" fmla="*/ 1 h 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2" h="89">
                  <a:moveTo>
                    <a:pt x="0" y="1"/>
                  </a:moveTo>
                  <a:lnTo>
                    <a:pt x="5" y="18"/>
                  </a:lnTo>
                  <a:lnTo>
                    <a:pt x="0" y="24"/>
                  </a:lnTo>
                  <a:lnTo>
                    <a:pt x="19" y="48"/>
                  </a:lnTo>
                  <a:lnTo>
                    <a:pt x="30" y="53"/>
                  </a:lnTo>
                  <a:lnTo>
                    <a:pt x="40" y="59"/>
                  </a:lnTo>
                  <a:lnTo>
                    <a:pt x="43" y="88"/>
                  </a:lnTo>
                  <a:lnTo>
                    <a:pt x="51" y="83"/>
                  </a:lnTo>
                  <a:lnTo>
                    <a:pt x="55" y="68"/>
                  </a:lnTo>
                  <a:lnTo>
                    <a:pt x="61" y="64"/>
                  </a:lnTo>
                  <a:lnTo>
                    <a:pt x="61" y="59"/>
                  </a:lnTo>
                  <a:lnTo>
                    <a:pt x="57" y="51"/>
                  </a:lnTo>
                  <a:lnTo>
                    <a:pt x="49" y="41"/>
                  </a:lnTo>
                  <a:lnTo>
                    <a:pt x="49" y="24"/>
                  </a:lnTo>
                  <a:lnTo>
                    <a:pt x="45" y="19"/>
                  </a:lnTo>
                  <a:lnTo>
                    <a:pt x="40" y="18"/>
                  </a:lnTo>
                  <a:lnTo>
                    <a:pt x="24" y="13"/>
                  </a:lnTo>
                  <a:lnTo>
                    <a:pt x="13" y="0"/>
                  </a:lnTo>
                  <a:lnTo>
                    <a:pt x="0" y="1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34" name="Freeform 23"/>
            <p:cNvSpPr>
              <a:spLocks/>
            </p:cNvSpPr>
            <p:nvPr/>
          </p:nvSpPr>
          <p:spPr bwMode="auto">
            <a:xfrm>
              <a:off x="1777" y="2761"/>
              <a:ext cx="83" cy="45"/>
            </a:xfrm>
            <a:custGeom>
              <a:avLst/>
              <a:gdLst>
                <a:gd name="T0" fmla="*/ 0 w 83"/>
                <a:gd name="T1" fmla="*/ 8 h 45"/>
                <a:gd name="T2" fmla="*/ 3 w 83"/>
                <a:gd name="T3" fmla="*/ 23 h 45"/>
                <a:gd name="T4" fmla="*/ 13 w 83"/>
                <a:gd name="T5" fmla="*/ 25 h 45"/>
                <a:gd name="T6" fmla="*/ 20 w 83"/>
                <a:gd name="T7" fmla="*/ 23 h 45"/>
                <a:gd name="T8" fmla="*/ 53 w 83"/>
                <a:gd name="T9" fmla="*/ 35 h 45"/>
                <a:gd name="T10" fmla="*/ 62 w 83"/>
                <a:gd name="T11" fmla="*/ 44 h 45"/>
                <a:gd name="T12" fmla="*/ 78 w 83"/>
                <a:gd name="T13" fmla="*/ 44 h 45"/>
                <a:gd name="T14" fmla="*/ 82 w 83"/>
                <a:gd name="T15" fmla="*/ 38 h 45"/>
                <a:gd name="T16" fmla="*/ 78 w 83"/>
                <a:gd name="T17" fmla="*/ 33 h 45"/>
                <a:gd name="T18" fmla="*/ 76 w 83"/>
                <a:gd name="T19" fmla="*/ 27 h 45"/>
                <a:gd name="T20" fmla="*/ 66 w 83"/>
                <a:gd name="T21" fmla="*/ 27 h 45"/>
                <a:gd name="T22" fmla="*/ 55 w 83"/>
                <a:gd name="T23" fmla="*/ 20 h 45"/>
                <a:gd name="T24" fmla="*/ 36 w 83"/>
                <a:gd name="T25" fmla="*/ 18 h 45"/>
                <a:gd name="T26" fmla="*/ 38 w 83"/>
                <a:gd name="T27" fmla="*/ 15 h 45"/>
                <a:gd name="T28" fmla="*/ 28 w 83"/>
                <a:gd name="T29" fmla="*/ 13 h 45"/>
                <a:gd name="T30" fmla="*/ 24 w 83"/>
                <a:gd name="T31" fmla="*/ 16 h 45"/>
                <a:gd name="T32" fmla="*/ 19 w 83"/>
                <a:gd name="T33" fmla="*/ 16 h 45"/>
                <a:gd name="T34" fmla="*/ 15 w 83"/>
                <a:gd name="T35" fmla="*/ 13 h 45"/>
                <a:gd name="T36" fmla="*/ 17 w 83"/>
                <a:gd name="T37" fmla="*/ 8 h 45"/>
                <a:gd name="T38" fmla="*/ 24 w 83"/>
                <a:gd name="T39" fmla="*/ 8 h 45"/>
                <a:gd name="T40" fmla="*/ 22 w 83"/>
                <a:gd name="T41" fmla="*/ 1 h 45"/>
                <a:gd name="T42" fmla="*/ 15 w 83"/>
                <a:gd name="T43" fmla="*/ 0 h 45"/>
                <a:gd name="T44" fmla="*/ 0 w 83"/>
                <a:gd name="T45" fmla="*/ 8 h 4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3" h="45">
                  <a:moveTo>
                    <a:pt x="0" y="8"/>
                  </a:moveTo>
                  <a:lnTo>
                    <a:pt x="3" y="23"/>
                  </a:lnTo>
                  <a:lnTo>
                    <a:pt x="13" y="25"/>
                  </a:lnTo>
                  <a:lnTo>
                    <a:pt x="20" y="23"/>
                  </a:lnTo>
                  <a:lnTo>
                    <a:pt x="53" y="35"/>
                  </a:lnTo>
                  <a:lnTo>
                    <a:pt x="62" y="44"/>
                  </a:lnTo>
                  <a:lnTo>
                    <a:pt x="78" y="44"/>
                  </a:lnTo>
                  <a:lnTo>
                    <a:pt x="82" y="38"/>
                  </a:lnTo>
                  <a:lnTo>
                    <a:pt x="78" y="33"/>
                  </a:lnTo>
                  <a:lnTo>
                    <a:pt x="76" y="27"/>
                  </a:lnTo>
                  <a:lnTo>
                    <a:pt x="66" y="27"/>
                  </a:lnTo>
                  <a:lnTo>
                    <a:pt x="55" y="20"/>
                  </a:lnTo>
                  <a:lnTo>
                    <a:pt x="36" y="18"/>
                  </a:lnTo>
                  <a:lnTo>
                    <a:pt x="38" y="15"/>
                  </a:lnTo>
                  <a:lnTo>
                    <a:pt x="28" y="13"/>
                  </a:lnTo>
                  <a:lnTo>
                    <a:pt x="24" y="16"/>
                  </a:lnTo>
                  <a:lnTo>
                    <a:pt x="19" y="16"/>
                  </a:lnTo>
                  <a:lnTo>
                    <a:pt x="15" y="13"/>
                  </a:lnTo>
                  <a:lnTo>
                    <a:pt x="17" y="8"/>
                  </a:lnTo>
                  <a:lnTo>
                    <a:pt x="24" y="8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0" y="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35" name="Freeform 24"/>
            <p:cNvSpPr>
              <a:spLocks/>
            </p:cNvSpPr>
            <p:nvPr/>
          </p:nvSpPr>
          <p:spPr bwMode="auto">
            <a:xfrm>
              <a:off x="1648" y="2990"/>
              <a:ext cx="969" cy="1058"/>
            </a:xfrm>
            <a:custGeom>
              <a:avLst/>
              <a:gdLst>
                <a:gd name="T0" fmla="*/ 520 w 969"/>
                <a:gd name="T1" fmla="*/ 209 h 1058"/>
                <a:gd name="T2" fmla="*/ 459 w 969"/>
                <a:gd name="T3" fmla="*/ 192 h 1058"/>
                <a:gd name="T4" fmla="*/ 417 w 969"/>
                <a:gd name="T5" fmla="*/ 148 h 1058"/>
                <a:gd name="T6" fmla="*/ 372 w 969"/>
                <a:gd name="T7" fmla="*/ 217 h 1058"/>
                <a:gd name="T8" fmla="*/ 392 w 969"/>
                <a:gd name="T9" fmla="*/ 247 h 1058"/>
                <a:gd name="T10" fmla="*/ 330 w 969"/>
                <a:gd name="T11" fmla="*/ 123 h 1058"/>
                <a:gd name="T12" fmla="*/ 254 w 969"/>
                <a:gd name="T13" fmla="*/ 50 h 1058"/>
                <a:gd name="T14" fmla="*/ 176 w 969"/>
                <a:gd name="T15" fmla="*/ 366 h 1058"/>
                <a:gd name="T16" fmla="*/ 197 w 969"/>
                <a:gd name="T17" fmla="*/ 351 h 1058"/>
                <a:gd name="T18" fmla="*/ 242 w 969"/>
                <a:gd name="T19" fmla="*/ 349 h 1058"/>
                <a:gd name="T20" fmla="*/ 212 w 969"/>
                <a:gd name="T21" fmla="*/ 364 h 1058"/>
                <a:gd name="T22" fmla="*/ 182 w 969"/>
                <a:gd name="T23" fmla="*/ 436 h 1058"/>
                <a:gd name="T24" fmla="*/ 98 w 969"/>
                <a:gd name="T25" fmla="*/ 745 h 1058"/>
                <a:gd name="T26" fmla="*/ 37 w 969"/>
                <a:gd name="T27" fmla="*/ 811 h 1058"/>
                <a:gd name="T28" fmla="*/ 5 w 969"/>
                <a:gd name="T29" fmla="*/ 827 h 1058"/>
                <a:gd name="T30" fmla="*/ 15 w 969"/>
                <a:gd name="T31" fmla="*/ 847 h 1058"/>
                <a:gd name="T32" fmla="*/ 45 w 969"/>
                <a:gd name="T33" fmla="*/ 868 h 1058"/>
                <a:gd name="T34" fmla="*/ 117 w 969"/>
                <a:gd name="T35" fmla="*/ 881 h 1058"/>
                <a:gd name="T36" fmla="*/ 87 w 969"/>
                <a:gd name="T37" fmla="*/ 944 h 1058"/>
                <a:gd name="T38" fmla="*/ 130 w 969"/>
                <a:gd name="T39" fmla="*/ 931 h 1058"/>
                <a:gd name="T40" fmla="*/ 161 w 969"/>
                <a:gd name="T41" fmla="*/ 951 h 1058"/>
                <a:gd name="T42" fmla="*/ 208 w 969"/>
                <a:gd name="T43" fmla="*/ 975 h 1058"/>
                <a:gd name="T44" fmla="*/ 252 w 969"/>
                <a:gd name="T45" fmla="*/ 988 h 1058"/>
                <a:gd name="T46" fmla="*/ 307 w 969"/>
                <a:gd name="T47" fmla="*/ 1013 h 1058"/>
                <a:gd name="T48" fmla="*/ 356 w 969"/>
                <a:gd name="T49" fmla="*/ 1057 h 1058"/>
                <a:gd name="T50" fmla="*/ 430 w 969"/>
                <a:gd name="T51" fmla="*/ 1035 h 1058"/>
                <a:gd name="T52" fmla="*/ 442 w 969"/>
                <a:gd name="T53" fmla="*/ 976 h 1058"/>
                <a:gd name="T54" fmla="*/ 523 w 969"/>
                <a:gd name="T55" fmla="*/ 869 h 1058"/>
                <a:gd name="T56" fmla="*/ 510 w 969"/>
                <a:gd name="T57" fmla="*/ 826 h 1058"/>
                <a:gd name="T58" fmla="*/ 518 w 969"/>
                <a:gd name="T59" fmla="*/ 796 h 1058"/>
                <a:gd name="T60" fmla="*/ 463 w 969"/>
                <a:gd name="T61" fmla="*/ 765 h 1058"/>
                <a:gd name="T62" fmla="*/ 474 w 969"/>
                <a:gd name="T63" fmla="*/ 660 h 1058"/>
                <a:gd name="T64" fmla="*/ 540 w 969"/>
                <a:gd name="T65" fmla="*/ 652 h 1058"/>
                <a:gd name="T66" fmla="*/ 624 w 969"/>
                <a:gd name="T67" fmla="*/ 625 h 1058"/>
                <a:gd name="T68" fmla="*/ 709 w 969"/>
                <a:gd name="T69" fmla="*/ 602 h 1058"/>
                <a:gd name="T70" fmla="*/ 757 w 969"/>
                <a:gd name="T71" fmla="*/ 593 h 1058"/>
                <a:gd name="T72" fmla="*/ 812 w 969"/>
                <a:gd name="T73" fmla="*/ 540 h 1058"/>
                <a:gd name="T74" fmla="*/ 840 w 969"/>
                <a:gd name="T75" fmla="*/ 491 h 1058"/>
                <a:gd name="T76" fmla="*/ 838 w 969"/>
                <a:gd name="T77" fmla="*/ 428 h 1058"/>
                <a:gd name="T78" fmla="*/ 909 w 969"/>
                <a:gd name="T79" fmla="*/ 372 h 1058"/>
                <a:gd name="T80" fmla="*/ 966 w 969"/>
                <a:gd name="T81" fmla="*/ 301 h 1058"/>
                <a:gd name="T82" fmla="*/ 954 w 969"/>
                <a:gd name="T83" fmla="*/ 225 h 1058"/>
                <a:gd name="T84" fmla="*/ 914 w 969"/>
                <a:gd name="T85" fmla="*/ 185 h 1058"/>
                <a:gd name="T86" fmla="*/ 916 w 969"/>
                <a:gd name="T87" fmla="*/ 143 h 1058"/>
                <a:gd name="T88" fmla="*/ 878 w 969"/>
                <a:gd name="T89" fmla="*/ 80 h 1058"/>
                <a:gd name="T90" fmla="*/ 850 w 969"/>
                <a:gd name="T91" fmla="*/ 36 h 1058"/>
                <a:gd name="T92" fmla="*/ 791 w 969"/>
                <a:gd name="T93" fmla="*/ 46 h 1058"/>
                <a:gd name="T94" fmla="*/ 742 w 969"/>
                <a:gd name="T95" fmla="*/ 0 h 1058"/>
                <a:gd name="T96" fmla="*/ 647 w 969"/>
                <a:gd name="T97" fmla="*/ 88 h 1058"/>
                <a:gd name="T98" fmla="*/ 592 w 969"/>
                <a:gd name="T99" fmla="*/ 175 h 105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69" h="1058">
                  <a:moveTo>
                    <a:pt x="552" y="202"/>
                  </a:moveTo>
                  <a:lnTo>
                    <a:pt x="544" y="210"/>
                  </a:lnTo>
                  <a:lnTo>
                    <a:pt x="535" y="212"/>
                  </a:lnTo>
                  <a:lnTo>
                    <a:pt x="520" y="209"/>
                  </a:lnTo>
                  <a:lnTo>
                    <a:pt x="512" y="220"/>
                  </a:lnTo>
                  <a:lnTo>
                    <a:pt x="497" y="214"/>
                  </a:lnTo>
                  <a:lnTo>
                    <a:pt x="476" y="204"/>
                  </a:lnTo>
                  <a:lnTo>
                    <a:pt x="459" y="192"/>
                  </a:lnTo>
                  <a:lnTo>
                    <a:pt x="440" y="194"/>
                  </a:lnTo>
                  <a:lnTo>
                    <a:pt x="434" y="175"/>
                  </a:lnTo>
                  <a:lnTo>
                    <a:pt x="436" y="148"/>
                  </a:lnTo>
                  <a:lnTo>
                    <a:pt x="417" y="148"/>
                  </a:lnTo>
                  <a:lnTo>
                    <a:pt x="398" y="153"/>
                  </a:lnTo>
                  <a:lnTo>
                    <a:pt x="392" y="135"/>
                  </a:lnTo>
                  <a:lnTo>
                    <a:pt x="356" y="130"/>
                  </a:lnTo>
                  <a:lnTo>
                    <a:pt x="372" y="217"/>
                  </a:lnTo>
                  <a:lnTo>
                    <a:pt x="381" y="229"/>
                  </a:lnTo>
                  <a:lnTo>
                    <a:pt x="400" y="232"/>
                  </a:lnTo>
                  <a:lnTo>
                    <a:pt x="415" y="247"/>
                  </a:lnTo>
                  <a:lnTo>
                    <a:pt x="392" y="247"/>
                  </a:lnTo>
                  <a:lnTo>
                    <a:pt x="372" y="239"/>
                  </a:lnTo>
                  <a:lnTo>
                    <a:pt x="351" y="209"/>
                  </a:lnTo>
                  <a:lnTo>
                    <a:pt x="345" y="194"/>
                  </a:lnTo>
                  <a:lnTo>
                    <a:pt x="330" y="123"/>
                  </a:lnTo>
                  <a:lnTo>
                    <a:pt x="320" y="108"/>
                  </a:lnTo>
                  <a:lnTo>
                    <a:pt x="297" y="91"/>
                  </a:lnTo>
                  <a:lnTo>
                    <a:pt x="290" y="80"/>
                  </a:lnTo>
                  <a:lnTo>
                    <a:pt x="254" y="50"/>
                  </a:lnTo>
                  <a:lnTo>
                    <a:pt x="252" y="35"/>
                  </a:lnTo>
                  <a:lnTo>
                    <a:pt x="237" y="48"/>
                  </a:lnTo>
                  <a:lnTo>
                    <a:pt x="214" y="190"/>
                  </a:lnTo>
                  <a:lnTo>
                    <a:pt x="176" y="366"/>
                  </a:lnTo>
                  <a:lnTo>
                    <a:pt x="182" y="374"/>
                  </a:lnTo>
                  <a:lnTo>
                    <a:pt x="191" y="369"/>
                  </a:lnTo>
                  <a:lnTo>
                    <a:pt x="187" y="357"/>
                  </a:lnTo>
                  <a:lnTo>
                    <a:pt x="197" y="351"/>
                  </a:lnTo>
                  <a:lnTo>
                    <a:pt x="208" y="336"/>
                  </a:lnTo>
                  <a:lnTo>
                    <a:pt x="206" y="332"/>
                  </a:lnTo>
                  <a:lnTo>
                    <a:pt x="218" y="327"/>
                  </a:lnTo>
                  <a:lnTo>
                    <a:pt x="242" y="349"/>
                  </a:lnTo>
                  <a:lnTo>
                    <a:pt x="250" y="366"/>
                  </a:lnTo>
                  <a:lnTo>
                    <a:pt x="235" y="371"/>
                  </a:lnTo>
                  <a:lnTo>
                    <a:pt x="218" y="369"/>
                  </a:lnTo>
                  <a:lnTo>
                    <a:pt x="212" y="364"/>
                  </a:lnTo>
                  <a:lnTo>
                    <a:pt x="199" y="372"/>
                  </a:lnTo>
                  <a:lnTo>
                    <a:pt x="193" y="388"/>
                  </a:lnTo>
                  <a:lnTo>
                    <a:pt x="182" y="406"/>
                  </a:lnTo>
                  <a:lnTo>
                    <a:pt x="182" y="436"/>
                  </a:lnTo>
                  <a:lnTo>
                    <a:pt x="161" y="528"/>
                  </a:lnTo>
                  <a:lnTo>
                    <a:pt x="142" y="603"/>
                  </a:lnTo>
                  <a:lnTo>
                    <a:pt x="110" y="712"/>
                  </a:lnTo>
                  <a:lnTo>
                    <a:pt x="98" y="745"/>
                  </a:lnTo>
                  <a:lnTo>
                    <a:pt x="85" y="771"/>
                  </a:lnTo>
                  <a:lnTo>
                    <a:pt x="68" y="789"/>
                  </a:lnTo>
                  <a:lnTo>
                    <a:pt x="55" y="797"/>
                  </a:lnTo>
                  <a:lnTo>
                    <a:pt x="37" y="811"/>
                  </a:lnTo>
                  <a:lnTo>
                    <a:pt x="36" y="817"/>
                  </a:lnTo>
                  <a:lnTo>
                    <a:pt x="30" y="817"/>
                  </a:lnTo>
                  <a:lnTo>
                    <a:pt x="5" y="821"/>
                  </a:lnTo>
                  <a:lnTo>
                    <a:pt x="5" y="827"/>
                  </a:lnTo>
                  <a:lnTo>
                    <a:pt x="0" y="829"/>
                  </a:lnTo>
                  <a:lnTo>
                    <a:pt x="1" y="834"/>
                  </a:lnTo>
                  <a:lnTo>
                    <a:pt x="13" y="837"/>
                  </a:lnTo>
                  <a:lnTo>
                    <a:pt x="15" y="847"/>
                  </a:lnTo>
                  <a:lnTo>
                    <a:pt x="24" y="852"/>
                  </a:lnTo>
                  <a:lnTo>
                    <a:pt x="30" y="852"/>
                  </a:lnTo>
                  <a:lnTo>
                    <a:pt x="39" y="859"/>
                  </a:lnTo>
                  <a:lnTo>
                    <a:pt x="45" y="868"/>
                  </a:lnTo>
                  <a:lnTo>
                    <a:pt x="56" y="873"/>
                  </a:lnTo>
                  <a:lnTo>
                    <a:pt x="68" y="861"/>
                  </a:lnTo>
                  <a:lnTo>
                    <a:pt x="111" y="873"/>
                  </a:lnTo>
                  <a:lnTo>
                    <a:pt x="117" y="881"/>
                  </a:lnTo>
                  <a:lnTo>
                    <a:pt x="106" y="921"/>
                  </a:lnTo>
                  <a:lnTo>
                    <a:pt x="100" y="928"/>
                  </a:lnTo>
                  <a:lnTo>
                    <a:pt x="87" y="936"/>
                  </a:lnTo>
                  <a:lnTo>
                    <a:pt x="87" y="944"/>
                  </a:lnTo>
                  <a:lnTo>
                    <a:pt x="100" y="953"/>
                  </a:lnTo>
                  <a:lnTo>
                    <a:pt x="121" y="958"/>
                  </a:lnTo>
                  <a:lnTo>
                    <a:pt x="127" y="936"/>
                  </a:lnTo>
                  <a:lnTo>
                    <a:pt x="130" y="931"/>
                  </a:lnTo>
                  <a:lnTo>
                    <a:pt x="142" y="931"/>
                  </a:lnTo>
                  <a:lnTo>
                    <a:pt x="144" y="949"/>
                  </a:lnTo>
                  <a:lnTo>
                    <a:pt x="153" y="953"/>
                  </a:lnTo>
                  <a:lnTo>
                    <a:pt x="161" y="951"/>
                  </a:lnTo>
                  <a:lnTo>
                    <a:pt x="182" y="959"/>
                  </a:lnTo>
                  <a:lnTo>
                    <a:pt x="187" y="968"/>
                  </a:lnTo>
                  <a:lnTo>
                    <a:pt x="197" y="965"/>
                  </a:lnTo>
                  <a:lnTo>
                    <a:pt x="208" y="975"/>
                  </a:lnTo>
                  <a:lnTo>
                    <a:pt x="223" y="978"/>
                  </a:lnTo>
                  <a:lnTo>
                    <a:pt x="229" y="986"/>
                  </a:lnTo>
                  <a:lnTo>
                    <a:pt x="244" y="991"/>
                  </a:lnTo>
                  <a:lnTo>
                    <a:pt x="252" y="988"/>
                  </a:lnTo>
                  <a:lnTo>
                    <a:pt x="263" y="993"/>
                  </a:lnTo>
                  <a:lnTo>
                    <a:pt x="299" y="988"/>
                  </a:lnTo>
                  <a:lnTo>
                    <a:pt x="305" y="996"/>
                  </a:lnTo>
                  <a:lnTo>
                    <a:pt x="307" y="1013"/>
                  </a:lnTo>
                  <a:lnTo>
                    <a:pt x="328" y="1021"/>
                  </a:lnTo>
                  <a:lnTo>
                    <a:pt x="332" y="1028"/>
                  </a:lnTo>
                  <a:lnTo>
                    <a:pt x="345" y="1040"/>
                  </a:lnTo>
                  <a:lnTo>
                    <a:pt x="356" y="1057"/>
                  </a:lnTo>
                  <a:lnTo>
                    <a:pt x="364" y="1055"/>
                  </a:lnTo>
                  <a:lnTo>
                    <a:pt x="375" y="1043"/>
                  </a:lnTo>
                  <a:lnTo>
                    <a:pt x="400" y="1051"/>
                  </a:lnTo>
                  <a:lnTo>
                    <a:pt x="430" y="1035"/>
                  </a:lnTo>
                  <a:lnTo>
                    <a:pt x="427" y="1020"/>
                  </a:lnTo>
                  <a:lnTo>
                    <a:pt x="444" y="1005"/>
                  </a:lnTo>
                  <a:lnTo>
                    <a:pt x="440" y="991"/>
                  </a:lnTo>
                  <a:lnTo>
                    <a:pt x="442" y="976"/>
                  </a:lnTo>
                  <a:lnTo>
                    <a:pt x="472" y="963"/>
                  </a:lnTo>
                  <a:lnTo>
                    <a:pt x="470" y="946"/>
                  </a:lnTo>
                  <a:lnTo>
                    <a:pt x="523" y="893"/>
                  </a:lnTo>
                  <a:lnTo>
                    <a:pt x="523" y="869"/>
                  </a:lnTo>
                  <a:lnTo>
                    <a:pt x="539" y="868"/>
                  </a:lnTo>
                  <a:lnTo>
                    <a:pt x="531" y="832"/>
                  </a:lnTo>
                  <a:lnTo>
                    <a:pt x="512" y="836"/>
                  </a:lnTo>
                  <a:lnTo>
                    <a:pt x="510" y="826"/>
                  </a:lnTo>
                  <a:lnTo>
                    <a:pt x="514" y="819"/>
                  </a:lnTo>
                  <a:lnTo>
                    <a:pt x="520" y="814"/>
                  </a:lnTo>
                  <a:lnTo>
                    <a:pt x="523" y="806"/>
                  </a:lnTo>
                  <a:lnTo>
                    <a:pt x="518" y="796"/>
                  </a:lnTo>
                  <a:lnTo>
                    <a:pt x="508" y="782"/>
                  </a:lnTo>
                  <a:lnTo>
                    <a:pt x="499" y="776"/>
                  </a:lnTo>
                  <a:lnTo>
                    <a:pt x="478" y="767"/>
                  </a:lnTo>
                  <a:lnTo>
                    <a:pt x="463" y="765"/>
                  </a:lnTo>
                  <a:lnTo>
                    <a:pt x="463" y="752"/>
                  </a:lnTo>
                  <a:lnTo>
                    <a:pt x="474" y="724"/>
                  </a:lnTo>
                  <a:lnTo>
                    <a:pt x="482" y="672"/>
                  </a:lnTo>
                  <a:lnTo>
                    <a:pt x="474" y="660"/>
                  </a:lnTo>
                  <a:lnTo>
                    <a:pt x="474" y="652"/>
                  </a:lnTo>
                  <a:lnTo>
                    <a:pt x="501" y="645"/>
                  </a:lnTo>
                  <a:lnTo>
                    <a:pt x="531" y="632"/>
                  </a:lnTo>
                  <a:lnTo>
                    <a:pt x="540" y="652"/>
                  </a:lnTo>
                  <a:lnTo>
                    <a:pt x="559" y="657"/>
                  </a:lnTo>
                  <a:lnTo>
                    <a:pt x="561" y="632"/>
                  </a:lnTo>
                  <a:lnTo>
                    <a:pt x="601" y="615"/>
                  </a:lnTo>
                  <a:lnTo>
                    <a:pt x="624" y="625"/>
                  </a:lnTo>
                  <a:lnTo>
                    <a:pt x="641" y="620"/>
                  </a:lnTo>
                  <a:lnTo>
                    <a:pt x="658" y="617"/>
                  </a:lnTo>
                  <a:lnTo>
                    <a:pt x="675" y="602"/>
                  </a:lnTo>
                  <a:lnTo>
                    <a:pt x="709" y="602"/>
                  </a:lnTo>
                  <a:lnTo>
                    <a:pt x="719" y="598"/>
                  </a:lnTo>
                  <a:lnTo>
                    <a:pt x="728" y="607"/>
                  </a:lnTo>
                  <a:lnTo>
                    <a:pt x="740" y="612"/>
                  </a:lnTo>
                  <a:lnTo>
                    <a:pt x="757" y="593"/>
                  </a:lnTo>
                  <a:lnTo>
                    <a:pt x="772" y="583"/>
                  </a:lnTo>
                  <a:lnTo>
                    <a:pt x="783" y="575"/>
                  </a:lnTo>
                  <a:lnTo>
                    <a:pt x="806" y="563"/>
                  </a:lnTo>
                  <a:lnTo>
                    <a:pt x="812" y="540"/>
                  </a:lnTo>
                  <a:lnTo>
                    <a:pt x="818" y="525"/>
                  </a:lnTo>
                  <a:lnTo>
                    <a:pt x="804" y="506"/>
                  </a:lnTo>
                  <a:lnTo>
                    <a:pt x="808" y="490"/>
                  </a:lnTo>
                  <a:lnTo>
                    <a:pt x="840" y="491"/>
                  </a:lnTo>
                  <a:lnTo>
                    <a:pt x="854" y="485"/>
                  </a:lnTo>
                  <a:lnTo>
                    <a:pt x="848" y="471"/>
                  </a:lnTo>
                  <a:lnTo>
                    <a:pt x="842" y="444"/>
                  </a:lnTo>
                  <a:lnTo>
                    <a:pt x="838" y="428"/>
                  </a:lnTo>
                  <a:lnTo>
                    <a:pt x="867" y="414"/>
                  </a:lnTo>
                  <a:lnTo>
                    <a:pt x="880" y="399"/>
                  </a:lnTo>
                  <a:lnTo>
                    <a:pt x="884" y="384"/>
                  </a:lnTo>
                  <a:lnTo>
                    <a:pt x="909" y="372"/>
                  </a:lnTo>
                  <a:lnTo>
                    <a:pt x="928" y="361"/>
                  </a:lnTo>
                  <a:lnTo>
                    <a:pt x="931" y="342"/>
                  </a:lnTo>
                  <a:lnTo>
                    <a:pt x="960" y="314"/>
                  </a:lnTo>
                  <a:lnTo>
                    <a:pt x="966" y="301"/>
                  </a:lnTo>
                  <a:lnTo>
                    <a:pt x="968" y="291"/>
                  </a:lnTo>
                  <a:lnTo>
                    <a:pt x="960" y="265"/>
                  </a:lnTo>
                  <a:lnTo>
                    <a:pt x="968" y="259"/>
                  </a:lnTo>
                  <a:lnTo>
                    <a:pt x="954" y="225"/>
                  </a:lnTo>
                  <a:lnTo>
                    <a:pt x="964" y="205"/>
                  </a:lnTo>
                  <a:lnTo>
                    <a:pt x="937" y="204"/>
                  </a:lnTo>
                  <a:lnTo>
                    <a:pt x="928" y="192"/>
                  </a:lnTo>
                  <a:lnTo>
                    <a:pt x="914" y="185"/>
                  </a:lnTo>
                  <a:lnTo>
                    <a:pt x="920" y="175"/>
                  </a:lnTo>
                  <a:lnTo>
                    <a:pt x="920" y="163"/>
                  </a:lnTo>
                  <a:lnTo>
                    <a:pt x="914" y="157"/>
                  </a:lnTo>
                  <a:lnTo>
                    <a:pt x="916" y="143"/>
                  </a:lnTo>
                  <a:lnTo>
                    <a:pt x="937" y="127"/>
                  </a:lnTo>
                  <a:lnTo>
                    <a:pt x="931" y="108"/>
                  </a:lnTo>
                  <a:lnTo>
                    <a:pt x="920" y="100"/>
                  </a:lnTo>
                  <a:lnTo>
                    <a:pt x="878" y="80"/>
                  </a:lnTo>
                  <a:lnTo>
                    <a:pt x="888" y="63"/>
                  </a:lnTo>
                  <a:lnTo>
                    <a:pt x="873" y="63"/>
                  </a:lnTo>
                  <a:lnTo>
                    <a:pt x="859" y="51"/>
                  </a:lnTo>
                  <a:lnTo>
                    <a:pt x="850" y="36"/>
                  </a:lnTo>
                  <a:lnTo>
                    <a:pt x="823" y="35"/>
                  </a:lnTo>
                  <a:lnTo>
                    <a:pt x="812" y="45"/>
                  </a:lnTo>
                  <a:lnTo>
                    <a:pt x="800" y="48"/>
                  </a:lnTo>
                  <a:lnTo>
                    <a:pt x="791" y="46"/>
                  </a:lnTo>
                  <a:lnTo>
                    <a:pt x="781" y="40"/>
                  </a:lnTo>
                  <a:lnTo>
                    <a:pt x="783" y="16"/>
                  </a:lnTo>
                  <a:lnTo>
                    <a:pt x="776" y="10"/>
                  </a:lnTo>
                  <a:lnTo>
                    <a:pt x="742" y="0"/>
                  </a:lnTo>
                  <a:lnTo>
                    <a:pt x="730" y="13"/>
                  </a:lnTo>
                  <a:lnTo>
                    <a:pt x="711" y="20"/>
                  </a:lnTo>
                  <a:lnTo>
                    <a:pt x="690" y="63"/>
                  </a:lnTo>
                  <a:lnTo>
                    <a:pt x="647" y="88"/>
                  </a:lnTo>
                  <a:lnTo>
                    <a:pt x="632" y="115"/>
                  </a:lnTo>
                  <a:lnTo>
                    <a:pt x="632" y="132"/>
                  </a:lnTo>
                  <a:lnTo>
                    <a:pt x="626" y="148"/>
                  </a:lnTo>
                  <a:lnTo>
                    <a:pt x="592" y="175"/>
                  </a:lnTo>
                  <a:lnTo>
                    <a:pt x="565" y="170"/>
                  </a:lnTo>
                  <a:lnTo>
                    <a:pt x="556" y="175"/>
                  </a:lnTo>
                  <a:lnTo>
                    <a:pt x="552" y="20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36" name="Freeform 25"/>
            <p:cNvSpPr>
              <a:spLocks/>
            </p:cNvSpPr>
            <p:nvPr/>
          </p:nvSpPr>
          <p:spPr bwMode="auto">
            <a:xfrm>
              <a:off x="2076" y="3234"/>
              <a:ext cx="1136" cy="907"/>
            </a:xfrm>
            <a:custGeom>
              <a:avLst/>
              <a:gdLst>
                <a:gd name="T0" fmla="*/ 302 w 1136"/>
                <a:gd name="T1" fmla="*/ 802 h 907"/>
                <a:gd name="T2" fmla="*/ 304 w 1136"/>
                <a:gd name="T3" fmla="*/ 840 h 907"/>
                <a:gd name="T4" fmla="*/ 222 w 1136"/>
                <a:gd name="T5" fmla="*/ 855 h 907"/>
                <a:gd name="T6" fmla="*/ 177 w 1136"/>
                <a:gd name="T7" fmla="*/ 842 h 907"/>
                <a:gd name="T8" fmla="*/ 97 w 1136"/>
                <a:gd name="T9" fmla="*/ 852 h 907"/>
                <a:gd name="T10" fmla="*/ 53 w 1136"/>
                <a:gd name="T11" fmla="*/ 812 h 907"/>
                <a:gd name="T12" fmla="*/ 17 w 1136"/>
                <a:gd name="T13" fmla="*/ 761 h 907"/>
                <a:gd name="T14" fmla="*/ 43 w 1136"/>
                <a:gd name="T15" fmla="*/ 703 h 907"/>
                <a:gd name="T16" fmla="*/ 104 w 1136"/>
                <a:gd name="T17" fmla="*/ 591 h 907"/>
                <a:gd name="T18" fmla="*/ 93 w 1136"/>
                <a:gd name="T19" fmla="*/ 571 h 907"/>
                <a:gd name="T20" fmla="*/ 72 w 1136"/>
                <a:gd name="T21" fmla="*/ 534 h 907"/>
                <a:gd name="T22" fmla="*/ 47 w 1136"/>
                <a:gd name="T23" fmla="*/ 480 h 907"/>
                <a:gd name="T24" fmla="*/ 74 w 1136"/>
                <a:gd name="T25" fmla="*/ 401 h 907"/>
                <a:gd name="T26" fmla="*/ 135 w 1136"/>
                <a:gd name="T27" fmla="*/ 390 h 907"/>
                <a:gd name="T28" fmla="*/ 232 w 1136"/>
                <a:gd name="T29" fmla="*/ 373 h 907"/>
                <a:gd name="T30" fmla="*/ 302 w 1136"/>
                <a:gd name="T31" fmla="*/ 363 h 907"/>
                <a:gd name="T32" fmla="*/ 358 w 1136"/>
                <a:gd name="T33" fmla="*/ 331 h 907"/>
                <a:gd name="T34" fmla="*/ 378 w 1136"/>
                <a:gd name="T35" fmla="*/ 262 h 907"/>
                <a:gd name="T36" fmla="*/ 422 w 1136"/>
                <a:gd name="T37" fmla="*/ 227 h 907"/>
                <a:gd name="T38" fmla="*/ 455 w 1136"/>
                <a:gd name="T39" fmla="*/ 155 h 907"/>
                <a:gd name="T40" fmla="*/ 506 w 1136"/>
                <a:gd name="T41" fmla="*/ 98 h 907"/>
                <a:gd name="T42" fmla="*/ 535 w 1136"/>
                <a:gd name="T43" fmla="*/ 21 h 907"/>
                <a:gd name="T44" fmla="*/ 597 w 1136"/>
                <a:gd name="T45" fmla="*/ 5 h 907"/>
                <a:gd name="T46" fmla="*/ 695 w 1136"/>
                <a:gd name="T47" fmla="*/ 36 h 907"/>
                <a:gd name="T48" fmla="*/ 731 w 1136"/>
                <a:gd name="T49" fmla="*/ 58 h 907"/>
                <a:gd name="T50" fmla="*/ 754 w 1136"/>
                <a:gd name="T51" fmla="*/ 130 h 907"/>
                <a:gd name="T52" fmla="*/ 790 w 1136"/>
                <a:gd name="T53" fmla="*/ 144 h 907"/>
                <a:gd name="T54" fmla="*/ 874 w 1136"/>
                <a:gd name="T55" fmla="*/ 108 h 907"/>
                <a:gd name="T56" fmla="*/ 938 w 1136"/>
                <a:gd name="T57" fmla="*/ 45 h 907"/>
                <a:gd name="T58" fmla="*/ 967 w 1136"/>
                <a:gd name="T59" fmla="*/ 78 h 907"/>
                <a:gd name="T60" fmla="*/ 999 w 1136"/>
                <a:gd name="T61" fmla="*/ 149 h 907"/>
                <a:gd name="T62" fmla="*/ 1035 w 1136"/>
                <a:gd name="T63" fmla="*/ 216 h 907"/>
                <a:gd name="T64" fmla="*/ 1072 w 1136"/>
                <a:gd name="T65" fmla="*/ 301 h 907"/>
                <a:gd name="T66" fmla="*/ 1108 w 1136"/>
                <a:gd name="T67" fmla="*/ 331 h 907"/>
                <a:gd name="T68" fmla="*/ 1129 w 1136"/>
                <a:gd name="T69" fmla="*/ 371 h 907"/>
                <a:gd name="T70" fmla="*/ 1104 w 1136"/>
                <a:gd name="T71" fmla="*/ 422 h 907"/>
                <a:gd name="T72" fmla="*/ 1018 w 1136"/>
                <a:gd name="T73" fmla="*/ 499 h 907"/>
                <a:gd name="T74" fmla="*/ 921 w 1136"/>
                <a:gd name="T75" fmla="*/ 519 h 907"/>
                <a:gd name="T76" fmla="*/ 904 w 1136"/>
                <a:gd name="T77" fmla="*/ 566 h 907"/>
                <a:gd name="T78" fmla="*/ 845 w 1136"/>
                <a:gd name="T79" fmla="*/ 594 h 907"/>
                <a:gd name="T80" fmla="*/ 769 w 1136"/>
                <a:gd name="T81" fmla="*/ 612 h 907"/>
                <a:gd name="T82" fmla="*/ 685 w 1136"/>
                <a:gd name="T83" fmla="*/ 594 h 907"/>
                <a:gd name="T84" fmla="*/ 641 w 1136"/>
                <a:gd name="T85" fmla="*/ 626 h 907"/>
                <a:gd name="T86" fmla="*/ 622 w 1136"/>
                <a:gd name="T87" fmla="*/ 688 h 907"/>
                <a:gd name="T88" fmla="*/ 702 w 1136"/>
                <a:gd name="T89" fmla="*/ 753 h 907"/>
                <a:gd name="T90" fmla="*/ 666 w 1136"/>
                <a:gd name="T91" fmla="*/ 815 h 907"/>
                <a:gd name="T92" fmla="*/ 746 w 1136"/>
                <a:gd name="T93" fmla="*/ 864 h 907"/>
                <a:gd name="T94" fmla="*/ 670 w 1136"/>
                <a:gd name="T95" fmla="*/ 900 h 907"/>
                <a:gd name="T96" fmla="*/ 622 w 1136"/>
                <a:gd name="T97" fmla="*/ 892 h 907"/>
                <a:gd name="T98" fmla="*/ 550 w 1136"/>
                <a:gd name="T99" fmla="*/ 874 h 907"/>
                <a:gd name="T100" fmla="*/ 516 w 1136"/>
                <a:gd name="T101" fmla="*/ 859 h 907"/>
                <a:gd name="T102" fmla="*/ 474 w 1136"/>
                <a:gd name="T103" fmla="*/ 847 h 907"/>
                <a:gd name="T104" fmla="*/ 428 w 1136"/>
                <a:gd name="T105" fmla="*/ 825 h 907"/>
                <a:gd name="T106" fmla="*/ 354 w 1136"/>
                <a:gd name="T107" fmla="*/ 807 h 90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36" h="907">
                  <a:moveTo>
                    <a:pt x="354" y="807"/>
                  </a:moveTo>
                  <a:lnTo>
                    <a:pt x="321" y="802"/>
                  </a:lnTo>
                  <a:lnTo>
                    <a:pt x="310" y="795"/>
                  </a:lnTo>
                  <a:lnTo>
                    <a:pt x="302" y="802"/>
                  </a:lnTo>
                  <a:lnTo>
                    <a:pt x="304" y="817"/>
                  </a:lnTo>
                  <a:lnTo>
                    <a:pt x="297" y="820"/>
                  </a:lnTo>
                  <a:lnTo>
                    <a:pt x="297" y="835"/>
                  </a:lnTo>
                  <a:lnTo>
                    <a:pt x="304" y="840"/>
                  </a:lnTo>
                  <a:lnTo>
                    <a:pt x="306" y="855"/>
                  </a:lnTo>
                  <a:lnTo>
                    <a:pt x="283" y="852"/>
                  </a:lnTo>
                  <a:lnTo>
                    <a:pt x="243" y="850"/>
                  </a:lnTo>
                  <a:lnTo>
                    <a:pt x="222" y="855"/>
                  </a:lnTo>
                  <a:lnTo>
                    <a:pt x="199" y="842"/>
                  </a:lnTo>
                  <a:lnTo>
                    <a:pt x="188" y="857"/>
                  </a:lnTo>
                  <a:lnTo>
                    <a:pt x="179" y="855"/>
                  </a:lnTo>
                  <a:lnTo>
                    <a:pt x="177" y="842"/>
                  </a:lnTo>
                  <a:lnTo>
                    <a:pt x="171" y="842"/>
                  </a:lnTo>
                  <a:lnTo>
                    <a:pt x="165" y="842"/>
                  </a:lnTo>
                  <a:lnTo>
                    <a:pt x="156" y="837"/>
                  </a:lnTo>
                  <a:lnTo>
                    <a:pt x="97" y="852"/>
                  </a:lnTo>
                  <a:lnTo>
                    <a:pt x="85" y="850"/>
                  </a:lnTo>
                  <a:lnTo>
                    <a:pt x="74" y="837"/>
                  </a:lnTo>
                  <a:lnTo>
                    <a:pt x="62" y="832"/>
                  </a:lnTo>
                  <a:lnTo>
                    <a:pt x="53" y="812"/>
                  </a:lnTo>
                  <a:lnTo>
                    <a:pt x="38" y="815"/>
                  </a:lnTo>
                  <a:lnTo>
                    <a:pt x="3" y="792"/>
                  </a:lnTo>
                  <a:lnTo>
                    <a:pt x="0" y="777"/>
                  </a:lnTo>
                  <a:lnTo>
                    <a:pt x="17" y="761"/>
                  </a:lnTo>
                  <a:lnTo>
                    <a:pt x="13" y="748"/>
                  </a:lnTo>
                  <a:lnTo>
                    <a:pt x="15" y="735"/>
                  </a:lnTo>
                  <a:lnTo>
                    <a:pt x="45" y="720"/>
                  </a:lnTo>
                  <a:lnTo>
                    <a:pt x="43" y="703"/>
                  </a:lnTo>
                  <a:lnTo>
                    <a:pt x="97" y="649"/>
                  </a:lnTo>
                  <a:lnTo>
                    <a:pt x="97" y="626"/>
                  </a:lnTo>
                  <a:lnTo>
                    <a:pt x="112" y="624"/>
                  </a:lnTo>
                  <a:lnTo>
                    <a:pt x="104" y="591"/>
                  </a:lnTo>
                  <a:lnTo>
                    <a:pt x="85" y="592"/>
                  </a:lnTo>
                  <a:lnTo>
                    <a:pt x="83" y="582"/>
                  </a:lnTo>
                  <a:lnTo>
                    <a:pt x="87" y="576"/>
                  </a:lnTo>
                  <a:lnTo>
                    <a:pt x="93" y="571"/>
                  </a:lnTo>
                  <a:lnTo>
                    <a:pt x="97" y="562"/>
                  </a:lnTo>
                  <a:lnTo>
                    <a:pt x="91" y="552"/>
                  </a:lnTo>
                  <a:lnTo>
                    <a:pt x="81" y="539"/>
                  </a:lnTo>
                  <a:lnTo>
                    <a:pt x="72" y="534"/>
                  </a:lnTo>
                  <a:lnTo>
                    <a:pt x="51" y="524"/>
                  </a:lnTo>
                  <a:lnTo>
                    <a:pt x="36" y="522"/>
                  </a:lnTo>
                  <a:lnTo>
                    <a:pt x="36" y="510"/>
                  </a:lnTo>
                  <a:lnTo>
                    <a:pt x="47" y="480"/>
                  </a:lnTo>
                  <a:lnTo>
                    <a:pt x="55" y="428"/>
                  </a:lnTo>
                  <a:lnTo>
                    <a:pt x="47" y="416"/>
                  </a:lnTo>
                  <a:lnTo>
                    <a:pt x="47" y="408"/>
                  </a:lnTo>
                  <a:lnTo>
                    <a:pt x="74" y="401"/>
                  </a:lnTo>
                  <a:lnTo>
                    <a:pt x="104" y="390"/>
                  </a:lnTo>
                  <a:lnTo>
                    <a:pt x="114" y="408"/>
                  </a:lnTo>
                  <a:lnTo>
                    <a:pt x="133" y="413"/>
                  </a:lnTo>
                  <a:lnTo>
                    <a:pt x="135" y="390"/>
                  </a:lnTo>
                  <a:lnTo>
                    <a:pt x="175" y="373"/>
                  </a:lnTo>
                  <a:lnTo>
                    <a:pt x="198" y="381"/>
                  </a:lnTo>
                  <a:lnTo>
                    <a:pt x="215" y="376"/>
                  </a:lnTo>
                  <a:lnTo>
                    <a:pt x="232" y="373"/>
                  </a:lnTo>
                  <a:lnTo>
                    <a:pt x="249" y="358"/>
                  </a:lnTo>
                  <a:lnTo>
                    <a:pt x="283" y="358"/>
                  </a:lnTo>
                  <a:lnTo>
                    <a:pt x="293" y="355"/>
                  </a:lnTo>
                  <a:lnTo>
                    <a:pt x="302" y="363"/>
                  </a:lnTo>
                  <a:lnTo>
                    <a:pt x="314" y="368"/>
                  </a:lnTo>
                  <a:lnTo>
                    <a:pt x="331" y="350"/>
                  </a:lnTo>
                  <a:lnTo>
                    <a:pt x="346" y="339"/>
                  </a:lnTo>
                  <a:lnTo>
                    <a:pt x="358" y="331"/>
                  </a:lnTo>
                  <a:lnTo>
                    <a:pt x="380" y="319"/>
                  </a:lnTo>
                  <a:lnTo>
                    <a:pt x="386" y="296"/>
                  </a:lnTo>
                  <a:lnTo>
                    <a:pt x="392" y="281"/>
                  </a:lnTo>
                  <a:lnTo>
                    <a:pt x="378" y="262"/>
                  </a:lnTo>
                  <a:lnTo>
                    <a:pt x="382" y="246"/>
                  </a:lnTo>
                  <a:lnTo>
                    <a:pt x="415" y="247"/>
                  </a:lnTo>
                  <a:lnTo>
                    <a:pt x="428" y="241"/>
                  </a:lnTo>
                  <a:lnTo>
                    <a:pt x="422" y="227"/>
                  </a:lnTo>
                  <a:lnTo>
                    <a:pt x="417" y="200"/>
                  </a:lnTo>
                  <a:lnTo>
                    <a:pt x="413" y="184"/>
                  </a:lnTo>
                  <a:lnTo>
                    <a:pt x="441" y="170"/>
                  </a:lnTo>
                  <a:lnTo>
                    <a:pt x="455" y="155"/>
                  </a:lnTo>
                  <a:lnTo>
                    <a:pt x="458" y="140"/>
                  </a:lnTo>
                  <a:lnTo>
                    <a:pt x="483" y="128"/>
                  </a:lnTo>
                  <a:lnTo>
                    <a:pt x="502" y="117"/>
                  </a:lnTo>
                  <a:lnTo>
                    <a:pt x="506" y="98"/>
                  </a:lnTo>
                  <a:lnTo>
                    <a:pt x="535" y="70"/>
                  </a:lnTo>
                  <a:lnTo>
                    <a:pt x="540" y="56"/>
                  </a:lnTo>
                  <a:lnTo>
                    <a:pt x="542" y="46"/>
                  </a:lnTo>
                  <a:lnTo>
                    <a:pt x="535" y="21"/>
                  </a:lnTo>
                  <a:lnTo>
                    <a:pt x="542" y="15"/>
                  </a:lnTo>
                  <a:lnTo>
                    <a:pt x="565" y="5"/>
                  </a:lnTo>
                  <a:lnTo>
                    <a:pt x="582" y="0"/>
                  </a:lnTo>
                  <a:lnTo>
                    <a:pt x="597" y="5"/>
                  </a:lnTo>
                  <a:lnTo>
                    <a:pt x="645" y="40"/>
                  </a:lnTo>
                  <a:lnTo>
                    <a:pt x="658" y="40"/>
                  </a:lnTo>
                  <a:lnTo>
                    <a:pt x="685" y="30"/>
                  </a:lnTo>
                  <a:lnTo>
                    <a:pt x="695" y="36"/>
                  </a:lnTo>
                  <a:lnTo>
                    <a:pt x="704" y="30"/>
                  </a:lnTo>
                  <a:lnTo>
                    <a:pt x="714" y="25"/>
                  </a:lnTo>
                  <a:lnTo>
                    <a:pt x="729" y="35"/>
                  </a:lnTo>
                  <a:lnTo>
                    <a:pt x="731" y="58"/>
                  </a:lnTo>
                  <a:lnTo>
                    <a:pt x="736" y="72"/>
                  </a:lnTo>
                  <a:lnTo>
                    <a:pt x="757" y="92"/>
                  </a:lnTo>
                  <a:lnTo>
                    <a:pt x="752" y="117"/>
                  </a:lnTo>
                  <a:lnTo>
                    <a:pt x="754" y="130"/>
                  </a:lnTo>
                  <a:lnTo>
                    <a:pt x="759" y="147"/>
                  </a:lnTo>
                  <a:lnTo>
                    <a:pt x="771" y="157"/>
                  </a:lnTo>
                  <a:lnTo>
                    <a:pt x="780" y="147"/>
                  </a:lnTo>
                  <a:lnTo>
                    <a:pt x="790" y="144"/>
                  </a:lnTo>
                  <a:lnTo>
                    <a:pt x="847" y="150"/>
                  </a:lnTo>
                  <a:lnTo>
                    <a:pt x="851" y="142"/>
                  </a:lnTo>
                  <a:lnTo>
                    <a:pt x="866" y="128"/>
                  </a:lnTo>
                  <a:lnTo>
                    <a:pt x="874" y="108"/>
                  </a:lnTo>
                  <a:lnTo>
                    <a:pt x="883" y="97"/>
                  </a:lnTo>
                  <a:lnTo>
                    <a:pt x="893" y="70"/>
                  </a:lnTo>
                  <a:lnTo>
                    <a:pt x="921" y="48"/>
                  </a:lnTo>
                  <a:lnTo>
                    <a:pt x="938" y="45"/>
                  </a:lnTo>
                  <a:lnTo>
                    <a:pt x="938" y="70"/>
                  </a:lnTo>
                  <a:lnTo>
                    <a:pt x="948" y="66"/>
                  </a:lnTo>
                  <a:lnTo>
                    <a:pt x="959" y="68"/>
                  </a:lnTo>
                  <a:lnTo>
                    <a:pt x="967" y="78"/>
                  </a:lnTo>
                  <a:lnTo>
                    <a:pt x="969" y="88"/>
                  </a:lnTo>
                  <a:lnTo>
                    <a:pt x="978" y="93"/>
                  </a:lnTo>
                  <a:lnTo>
                    <a:pt x="984" y="128"/>
                  </a:lnTo>
                  <a:lnTo>
                    <a:pt x="999" y="149"/>
                  </a:lnTo>
                  <a:lnTo>
                    <a:pt x="1007" y="164"/>
                  </a:lnTo>
                  <a:lnTo>
                    <a:pt x="1028" y="184"/>
                  </a:lnTo>
                  <a:lnTo>
                    <a:pt x="1026" y="202"/>
                  </a:lnTo>
                  <a:lnTo>
                    <a:pt x="1035" y="216"/>
                  </a:lnTo>
                  <a:lnTo>
                    <a:pt x="1045" y="224"/>
                  </a:lnTo>
                  <a:lnTo>
                    <a:pt x="1047" y="232"/>
                  </a:lnTo>
                  <a:lnTo>
                    <a:pt x="1045" y="288"/>
                  </a:lnTo>
                  <a:lnTo>
                    <a:pt x="1072" y="301"/>
                  </a:lnTo>
                  <a:lnTo>
                    <a:pt x="1081" y="313"/>
                  </a:lnTo>
                  <a:lnTo>
                    <a:pt x="1108" y="316"/>
                  </a:lnTo>
                  <a:lnTo>
                    <a:pt x="1112" y="321"/>
                  </a:lnTo>
                  <a:lnTo>
                    <a:pt x="1108" y="331"/>
                  </a:lnTo>
                  <a:lnTo>
                    <a:pt x="1098" y="341"/>
                  </a:lnTo>
                  <a:lnTo>
                    <a:pt x="1093" y="350"/>
                  </a:lnTo>
                  <a:lnTo>
                    <a:pt x="1093" y="358"/>
                  </a:lnTo>
                  <a:lnTo>
                    <a:pt x="1129" y="371"/>
                  </a:lnTo>
                  <a:lnTo>
                    <a:pt x="1135" y="381"/>
                  </a:lnTo>
                  <a:lnTo>
                    <a:pt x="1125" y="391"/>
                  </a:lnTo>
                  <a:lnTo>
                    <a:pt x="1110" y="411"/>
                  </a:lnTo>
                  <a:lnTo>
                    <a:pt x="1104" y="422"/>
                  </a:lnTo>
                  <a:lnTo>
                    <a:pt x="1085" y="423"/>
                  </a:lnTo>
                  <a:lnTo>
                    <a:pt x="1070" y="457"/>
                  </a:lnTo>
                  <a:lnTo>
                    <a:pt x="1026" y="448"/>
                  </a:lnTo>
                  <a:lnTo>
                    <a:pt x="1018" y="499"/>
                  </a:lnTo>
                  <a:lnTo>
                    <a:pt x="986" y="499"/>
                  </a:lnTo>
                  <a:lnTo>
                    <a:pt x="971" y="512"/>
                  </a:lnTo>
                  <a:lnTo>
                    <a:pt x="933" y="525"/>
                  </a:lnTo>
                  <a:lnTo>
                    <a:pt x="921" y="519"/>
                  </a:lnTo>
                  <a:lnTo>
                    <a:pt x="910" y="517"/>
                  </a:lnTo>
                  <a:lnTo>
                    <a:pt x="898" y="519"/>
                  </a:lnTo>
                  <a:lnTo>
                    <a:pt x="893" y="529"/>
                  </a:lnTo>
                  <a:lnTo>
                    <a:pt x="904" y="566"/>
                  </a:lnTo>
                  <a:lnTo>
                    <a:pt x="906" y="579"/>
                  </a:lnTo>
                  <a:lnTo>
                    <a:pt x="881" y="597"/>
                  </a:lnTo>
                  <a:lnTo>
                    <a:pt x="866" y="597"/>
                  </a:lnTo>
                  <a:lnTo>
                    <a:pt x="845" y="594"/>
                  </a:lnTo>
                  <a:lnTo>
                    <a:pt x="815" y="601"/>
                  </a:lnTo>
                  <a:lnTo>
                    <a:pt x="784" y="591"/>
                  </a:lnTo>
                  <a:lnTo>
                    <a:pt x="775" y="597"/>
                  </a:lnTo>
                  <a:lnTo>
                    <a:pt x="769" y="612"/>
                  </a:lnTo>
                  <a:lnTo>
                    <a:pt x="746" y="606"/>
                  </a:lnTo>
                  <a:lnTo>
                    <a:pt x="719" y="607"/>
                  </a:lnTo>
                  <a:lnTo>
                    <a:pt x="710" y="596"/>
                  </a:lnTo>
                  <a:lnTo>
                    <a:pt x="685" y="594"/>
                  </a:lnTo>
                  <a:lnTo>
                    <a:pt x="679" y="606"/>
                  </a:lnTo>
                  <a:lnTo>
                    <a:pt x="657" y="594"/>
                  </a:lnTo>
                  <a:lnTo>
                    <a:pt x="647" y="606"/>
                  </a:lnTo>
                  <a:lnTo>
                    <a:pt x="641" y="626"/>
                  </a:lnTo>
                  <a:lnTo>
                    <a:pt x="618" y="636"/>
                  </a:lnTo>
                  <a:lnTo>
                    <a:pt x="615" y="646"/>
                  </a:lnTo>
                  <a:lnTo>
                    <a:pt x="617" y="671"/>
                  </a:lnTo>
                  <a:lnTo>
                    <a:pt x="622" y="688"/>
                  </a:lnTo>
                  <a:lnTo>
                    <a:pt x="636" y="698"/>
                  </a:lnTo>
                  <a:lnTo>
                    <a:pt x="660" y="706"/>
                  </a:lnTo>
                  <a:lnTo>
                    <a:pt x="681" y="708"/>
                  </a:lnTo>
                  <a:lnTo>
                    <a:pt x="702" y="753"/>
                  </a:lnTo>
                  <a:lnTo>
                    <a:pt x="683" y="775"/>
                  </a:lnTo>
                  <a:lnTo>
                    <a:pt x="698" y="790"/>
                  </a:lnTo>
                  <a:lnTo>
                    <a:pt x="693" y="802"/>
                  </a:lnTo>
                  <a:lnTo>
                    <a:pt x="666" y="815"/>
                  </a:lnTo>
                  <a:lnTo>
                    <a:pt x="679" y="845"/>
                  </a:lnTo>
                  <a:lnTo>
                    <a:pt x="693" y="852"/>
                  </a:lnTo>
                  <a:lnTo>
                    <a:pt x="729" y="847"/>
                  </a:lnTo>
                  <a:lnTo>
                    <a:pt x="746" y="864"/>
                  </a:lnTo>
                  <a:lnTo>
                    <a:pt x="744" y="874"/>
                  </a:lnTo>
                  <a:lnTo>
                    <a:pt x="719" y="879"/>
                  </a:lnTo>
                  <a:lnTo>
                    <a:pt x="693" y="889"/>
                  </a:lnTo>
                  <a:lnTo>
                    <a:pt x="670" y="900"/>
                  </a:lnTo>
                  <a:lnTo>
                    <a:pt x="658" y="906"/>
                  </a:lnTo>
                  <a:lnTo>
                    <a:pt x="634" y="899"/>
                  </a:lnTo>
                  <a:lnTo>
                    <a:pt x="620" y="900"/>
                  </a:lnTo>
                  <a:lnTo>
                    <a:pt x="622" y="892"/>
                  </a:lnTo>
                  <a:lnTo>
                    <a:pt x="586" y="880"/>
                  </a:lnTo>
                  <a:lnTo>
                    <a:pt x="577" y="872"/>
                  </a:lnTo>
                  <a:lnTo>
                    <a:pt x="561" y="874"/>
                  </a:lnTo>
                  <a:lnTo>
                    <a:pt x="550" y="874"/>
                  </a:lnTo>
                  <a:lnTo>
                    <a:pt x="550" y="887"/>
                  </a:lnTo>
                  <a:lnTo>
                    <a:pt x="542" y="892"/>
                  </a:lnTo>
                  <a:lnTo>
                    <a:pt x="531" y="892"/>
                  </a:lnTo>
                  <a:lnTo>
                    <a:pt x="516" y="859"/>
                  </a:lnTo>
                  <a:lnTo>
                    <a:pt x="508" y="855"/>
                  </a:lnTo>
                  <a:lnTo>
                    <a:pt x="502" y="847"/>
                  </a:lnTo>
                  <a:lnTo>
                    <a:pt x="487" y="850"/>
                  </a:lnTo>
                  <a:lnTo>
                    <a:pt x="474" y="847"/>
                  </a:lnTo>
                  <a:lnTo>
                    <a:pt x="453" y="852"/>
                  </a:lnTo>
                  <a:lnTo>
                    <a:pt x="441" y="850"/>
                  </a:lnTo>
                  <a:lnTo>
                    <a:pt x="436" y="833"/>
                  </a:lnTo>
                  <a:lnTo>
                    <a:pt x="428" y="825"/>
                  </a:lnTo>
                  <a:lnTo>
                    <a:pt x="401" y="823"/>
                  </a:lnTo>
                  <a:lnTo>
                    <a:pt x="388" y="818"/>
                  </a:lnTo>
                  <a:lnTo>
                    <a:pt x="371" y="820"/>
                  </a:lnTo>
                  <a:lnTo>
                    <a:pt x="354" y="807"/>
                  </a:lnTo>
                </a:path>
              </a:pathLst>
            </a:custGeom>
            <a:solidFill>
              <a:srgbClr val="FFFFFF"/>
            </a:solidFill>
            <a:ln w="317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37" name="Freeform 26"/>
            <p:cNvSpPr>
              <a:spLocks/>
            </p:cNvSpPr>
            <p:nvPr/>
          </p:nvSpPr>
          <p:spPr bwMode="auto">
            <a:xfrm>
              <a:off x="2389" y="2718"/>
              <a:ext cx="571" cy="557"/>
            </a:xfrm>
            <a:custGeom>
              <a:avLst/>
              <a:gdLst>
                <a:gd name="T0" fmla="*/ 518 w 571"/>
                <a:gd name="T1" fmla="*/ 246 h 557"/>
                <a:gd name="T2" fmla="*/ 526 w 571"/>
                <a:gd name="T3" fmla="*/ 217 h 557"/>
                <a:gd name="T4" fmla="*/ 552 w 571"/>
                <a:gd name="T5" fmla="*/ 199 h 557"/>
                <a:gd name="T6" fmla="*/ 570 w 571"/>
                <a:gd name="T7" fmla="*/ 177 h 557"/>
                <a:gd name="T8" fmla="*/ 558 w 571"/>
                <a:gd name="T9" fmla="*/ 113 h 557"/>
                <a:gd name="T10" fmla="*/ 531 w 571"/>
                <a:gd name="T11" fmla="*/ 65 h 557"/>
                <a:gd name="T12" fmla="*/ 483 w 571"/>
                <a:gd name="T13" fmla="*/ 41 h 557"/>
                <a:gd name="T14" fmla="*/ 443 w 571"/>
                <a:gd name="T15" fmla="*/ 13 h 557"/>
                <a:gd name="T16" fmla="*/ 346 w 571"/>
                <a:gd name="T17" fmla="*/ 6 h 557"/>
                <a:gd name="T18" fmla="*/ 313 w 571"/>
                <a:gd name="T19" fmla="*/ 20 h 557"/>
                <a:gd name="T20" fmla="*/ 294 w 571"/>
                <a:gd name="T21" fmla="*/ 23 h 557"/>
                <a:gd name="T22" fmla="*/ 246 w 571"/>
                <a:gd name="T23" fmla="*/ 21 h 557"/>
                <a:gd name="T24" fmla="*/ 227 w 571"/>
                <a:gd name="T25" fmla="*/ 30 h 557"/>
                <a:gd name="T26" fmla="*/ 191 w 571"/>
                <a:gd name="T27" fmla="*/ 26 h 557"/>
                <a:gd name="T28" fmla="*/ 164 w 571"/>
                <a:gd name="T29" fmla="*/ 25 h 557"/>
                <a:gd name="T30" fmla="*/ 118 w 571"/>
                <a:gd name="T31" fmla="*/ 41 h 557"/>
                <a:gd name="T32" fmla="*/ 87 w 571"/>
                <a:gd name="T33" fmla="*/ 60 h 557"/>
                <a:gd name="T34" fmla="*/ 55 w 571"/>
                <a:gd name="T35" fmla="*/ 95 h 557"/>
                <a:gd name="T36" fmla="*/ 63 w 571"/>
                <a:gd name="T37" fmla="*/ 117 h 557"/>
                <a:gd name="T38" fmla="*/ 65 w 571"/>
                <a:gd name="T39" fmla="*/ 154 h 557"/>
                <a:gd name="T40" fmla="*/ 86 w 571"/>
                <a:gd name="T41" fmla="*/ 189 h 557"/>
                <a:gd name="T42" fmla="*/ 55 w 571"/>
                <a:gd name="T43" fmla="*/ 190 h 557"/>
                <a:gd name="T44" fmla="*/ 42 w 571"/>
                <a:gd name="T45" fmla="*/ 221 h 557"/>
                <a:gd name="T46" fmla="*/ 22 w 571"/>
                <a:gd name="T47" fmla="*/ 234 h 557"/>
                <a:gd name="T48" fmla="*/ 7 w 571"/>
                <a:gd name="T49" fmla="*/ 256 h 557"/>
                <a:gd name="T50" fmla="*/ 34 w 571"/>
                <a:gd name="T51" fmla="*/ 281 h 557"/>
                <a:gd name="T52" fmla="*/ 42 w 571"/>
                <a:gd name="T53" fmla="*/ 311 h 557"/>
                <a:gd name="T54" fmla="*/ 59 w 571"/>
                <a:gd name="T55" fmla="*/ 321 h 557"/>
                <a:gd name="T56" fmla="*/ 82 w 571"/>
                <a:gd name="T57" fmla="*/ 306 h 557"/>
                <a:gd name="T58" fmla="*/ 118 w 571"/>
                <a:gd name="T59" fmla="*/ 323 h 557"/>
                <a:gd name="T60" fmla="*/ 147 w 571"/>
                <a:gd name="T61" fmla="*/ 334 h 557"/>
                <a:gd name="T62" fmla="*/ 179 w 571"/>
                <a:gd name="T63" fmla="*/ 371 h 557"/>
                <a:gd name="T64" fmla="*/ 197 w 571"/>
                <a:gd name="T65" fmla="*/ 398 h 557"/>
                <a:gd name="T66" fmla="*/ 174 w 571"/>
                <a:gd name="T67" fmla="*/ 428 h 557"/>
                <a:gd name="T68" fmla="*/ 179 w 571"/>
                <a:gd name="T69" fmla="*/ 447 h 557"/>
                <a:gd name="T70" fmla="*/ 187 w 571"/>
                <a:gd name="T71" fmla="*/ 463 h 557"/>
                <a:gd name="T72" fmla="*/ 225 w 571"/>
                <a:gd name="T73" fmla="*/ 477 h 557"/>
                <a:gd name="T74" fmla="*/ 227 w 571"/>
                <a:gd name="T75" fmla="*/ 530 h 557"/>
                <a:gd name="T76" fmla="*/ 269 w 571"/>
                <a:gd name="T77" fmla="*/ 517 h 557"/>
                <a:gd name="T78" fmla="*/ 330 w 571"/>
                <a:gd name="T79" fmla="*/ 556 h 557"/>
                <a:gd name="T80" fmla="*/ 371 w 571"/>
                <a:gd name="T81" fmla="*/ 545 h 557"/>
                <a:gd name="T82" fmla="*/ 390 w 571"/>
                <a:gd name="T83" fmla="*/ 545 h 557"/>
                <a:gd name="T84" fmla="*/ 415 w 571"/>
                <a:gd name="T85" fmla="*/ 550 h 557"/>
                <a:gd name="T86" fmla="*/ 438 w 571"/>
                <a:gd name="T87" fmla="*/ 542 h 557"/>
                <a:gd name="T88" fmla="*/ 430 w 571"/>
                <a:gd name="T89" fmla="*/ 524 h 557"/>
                <a:gd name="T90" fmla="*/ 447 w 571"/>
                <a:gd name="T91" fmla="*/ 499 h 557"/>
                <a:gd name="T92" fmla="*/ 459 w 571"/>
                <a:gd name="T93" fmla="*/ 465 h 557"/>
                <a:gd name="T94" fmla="*/ 470 w 571"/>
                <a:gd name="T95" fmla="*/ 428 h 557"/>
                <a:gd name="T96" fmla="*/ 482 w 571"/>
                <a:gd name="T97" fmla="*/ 418 h 557"/>
                <a:gd name="T98" fmla="*/ 495 w 571"/>
                <a:gd name="T99" fmla="*/ 401 h 557"/>
                <a:gd name="T100" fmla="*/ 506 w 571"/>
                <a:gd name="T101" fmla="*/ 376 h 557"/>
                <a:gd name="T102" fmla="*/ 533 w 571"/>
                <a:gd name="T103" fmla="*/ 390 h 557"/>
                <a:gd name="T104" fmla="*/ 535 w 571"/>
                <a:gd name="T105" fmla="*/ 311 h 557"/>
                <a:gd name="T106" fmla="*/ 547 w 571"/>
                <a:gd name="T107" fmla="*/ 278 h 55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71" h="557">
                  <a:moveTo>
                    <a:pt x="537" y="267"/>
                  </a:moveTo>
                  <a:lnTo>
                    <a:pt x="518" y="246"/>
                  </a:lnTo>
                  <a:lnTo>
                    <a:pt x="520" y="224"/>
                  </a:lnTo>
                  <a:lnTo>
                    <a:pt x="526" y="217"/>
                  </a:lnTo>
                  <a:lnTo>
                    <a:pt x="543" y="212"/>
                  </a:lnTo>
                  <a:lnTo>
                    <a:pt x="552" y="199"/>
                  </a:lnTo>
                  <a:lnTo>
                    <a:pt x="564" y="190"/>
                  </a:lnTo>
                  <a:lnTo>
                    <a:pt x="570" y="177"/>
                  </a:lnTo>
                  <a:lnTo>
                    <a:pt x="556" y="132"/>
                  </a:lnTo>
                  <a:lnTo>
                    <a:pt x="558" y="113"/>
                  </a:lnTo>
                  <a:lnTo>
                    <a:pt x="543" y="78"/>
                  </a:lnTo>
                  <a:lnTo>
                    <a:pt x="531" y="65"/>
                  </a:lnTo>
                  <a:lnTo>
                    <a:pt x="522" y="60"/>
                  </a:lnTo>
                  <a:lnTo>
                    <a:pt x="483" y="41"/>
                  </a:lnTo>
                  <a:lnTo>
                    <a:pt x="472" y="11"/>
                  </a:lnTo>
                  <a:lnTo>
                    <a:pt x="443" y="13"/>
                  </a:lnTo>
                  <a:lnTo>
                    <a:pt x="390" y="8"/>
                  </a:lnTo>
                  <a:lnTo>
                    <a:pt x="346" y="6"/>
                  </a:lnTo>
                  <a:lnTo>
                    <a:pt x="328" y="0"/>
                  </a:lnTo>
                  <a:lnTo>
                    <a:pt x="313" y="20"/>
                  </a:lnTo>
                  <a:lnTo>
                    <a:pt x="300" y="15"/>
                  </a:lnTo>
                  <a:lnTo>
                    <a:pt x="294" y="23"/>
                  </a:lnTo>
                  <a:lnTo>
                    <a:pt x="265" y="11"/>
                  </a:lnTo>
                  <a:lnTo>
                    <a:pt x="246" y="21"/>
                  </a:lnTo>
                  <a:lnTo>
                    <a:pt x="241" y="33"/>
                  </a:lnTo>
                  <a:lnTo>
                    <a:pt x="227" y="30"/>
                  </a:lnTo>
                  <a:lnTo>
                    <a:pt x="206" y="23"/>
                  </a:lnTo>
                  <a:lnTo>
                    <a:pt x="191" y="26"/>
                  </a:lnTo>
                  <a:lnTo>
                    <a:pt x="177" y="26"/>
                  </a:lnTo>
                  <a:lnTo>
                    <a:pt x="164" y="25"/>
                  </a:lnTo>
                  <a:lnTo>
                    <a:pt x="124" y="31"/>
                  </a:lnTo>
                  <a:lnTo>
                    <a:pt x="118" y="41"/>
                  </a:lnTo>
                  <a:lnTo>
                    <a:pt x="112" y="60"/>
                  </a:lnTo>
                  <a:lnTo>
                    <a:pt x="87" y="60"/>
                  </a:lnTo>
                  <a:lnTo>
                    <a:pt x="55" y="85"/>
                  </a:lnTo>
                  <a:lnTo>
                    <a:pt x="55" y="95"/>
                  </a:lnTo>
                  <a:lnTo>
                    <a:pt x="63" y="105"/>
                  </a:lnTo>
                  <a:lnTo>
                    <a:pt x="63" y="117"/>
                  </a:lnTo>
                  <a:lnTo>
                    <a:pt x="59" y="140"/>
                  </a:lnTo>
                  <a:lnTo>
                    <a:pt x="65" y="154"/>
                  </a:lnTo>
                  <a:lnTo>
                    <a:pt x="86" y="170"/>
                  </a:lnTo>
                  <a:lnTo>
                    <a:pt x="86" y="189"/>
                  </a:lnTo>
                  <a:lnTo>
                    <a:pt x="68" y="185"/>
                  </a:lnTo>
                  <a:lnTo>
                    <a:pt x="55" y="190"/>
                  </a:lnTo>
                  <a:lnTo>
                    <a:pt x="59" y="212"/>
                  </a:lnTo>
                  <a:lnTo>
                    <a:pt x="42" y="221"/>
                  </a:lnTo>
                  <a:lnTo>
                    <a:pt x="36" y="232"/>
                  </a:lnTo>
                  <a:lnTo>
                    <a:pt x="22" y="234"/>
                  </a:lnTo>
                  <a:lnTo>
                    <a:pt x="21" y="247"/>
                  </a:lnTo>
                  <a:lnTo>
                    <a:pt x="7" y="256"/>
                  </a:lnTo>
                  <a:lnTo>
                    <a:pt x="0" y="271"/>
                  </a:lnTo>
                  <a:lnTo>
                    <a:pt x="34" y="281"/>
                  </a:lnTo>
                  <a:lnTo>
                    <a:pt x="42" y="289"/>
                  </a:lnTo>
                  <a:lnTo>
                    <a:pt x="42" y="311"/>
                  </a:lnTo>
                  <a:lnTo>
                    <a:pt x="49" y="318"/>
                  </a:lnTo>
                  <a:lnTo>
                    <a:pt x="59" y="321"/>
                  </a:lnTo>
                  <a:lnTo>
                    <a:pt x="70" y="316"/>
                  </a:lnTo>
                  <a:lnTo>
                    <a:pt x="82" y="306"/>
                  </a:lnTo>
                  <a:lnTo>
                    <a:pt x="109" y="308"/>
                  </a:lnTo>
                  <a:lnTo>
                    <a:pt x="118" y="323"/>
                  </a:lnTo>
                  <a:lnTo>
                    <a:pt x="133" y="334"/>
                  </a:lnTo>
                  <a:lnTo>
                    <a:pt x="147" y="334"/>
                  </a:lnTo>
                  <a:lnTo>
                    <a:pt x="137" y="351"/>
                  </a:lnTo>
                  <a:lnTo>
                    <a:pt x="179" y="371"/>
                  </a:lnTo>
                  <a:lnTo>
                    <a:pt x="191" y="381"/>
                  </a:lnTo>
                  <a:lnTo>
                    <a:pt x="197" y="398"/>
                  </a:lnTo>
                  <a:lnTo>
                    <a:pt x="175" y="417"/>
                  </a:lnTo>
                  <a:lnTo>
                    <a:pt x="174" y="428"/>
                  </a:lnTo>
                  <a:lnTo>
                    <a:pt x="179" y="435"/>
                  </a:lnTo>
                  <a:lnTo>
                    <a:pt x="179" y="447"/>
                  </a:lnTo>
                  <a:lnTo>
                    <a:pt x="174" y="457"/>
                  </a:lnTo>
                  <a:lnTo>
                    <a:pt x="187" y="463"/>
                  </a:lnTo>
                  <a:lnTo>
                    <a:pt x="197" y="475"/>
                  </a:lnTo>
                  <a:lnTo>
                    <a:pt x="225" y="477"/>
                  </a:lnTo>
                  <a:lnTo>
                    <a:pt x="214" y="497"/>
                  </a:lnTo>
                  <a:lnTo>
                    <a:pt x="227" y="530"/>
                  </a:lnTo>
                  <a:lnTo>
                    <a:pt x="250" y="520"/>
                  </a:lnTo>
                  <a:lnTo>
                    <a:pt x="269" y="517"/>
                  </a:lnTo>
                  <a:lnTo>
                    <a:pt x="283" y="520"/>
                  </a:lnTo>
                  <a:lnTo>
                    <a:pt x="330" y="556"/>
                  </a:lnTo>
                  <a:lnTo>
                    <a:pt x="344" y="556"/>
                  </a:lnTo>
                  <a:lnTo>
                    <a:pt x="371" y="545"/>
                  </a:lnTo>
                  <a:lnTo>
                    <a:pt x="380" y="552"/>
                  </a:lnTo>
                  <a:lnTo>
                    <a:pt x="390" y="545"/>
                  </a:lnTo>
                  <a:lnTo>
                    <a:pt x="399" y="542"/>
                  </a:lnTo>
                  <a:lnTo>
                    <a:pt x="415" y="550"/>
                  </a:lnTo>
                  <a:lnTo>
                    <a:pt x="432" y="549"/>
                  </a:lnTo>
                  <a:lnTo>
                    <a:pt x="438" y="542"/>
                  </a:lnTo>
                  <a:lnTo>
                    <a:pt x="436" y="529"/>
                  </a:lnTo>
                  <a:lnTo>
                    <a:pt x="430" y="524"/>
                  </a:lnTo>
                  <a:lnTo>
                    <a:pt x="426" y="512"/>
                  </a:lnTo>
                  <a:lnTo>
                    <a:pt x="447" y="499"/>
                  </a:lnTo>
                  <a:lnTo>
                    <a:pt x="459" y="477"/>
                  </a:lnTo>
                  <a:lnTo>
                    <a:pt x="459" y="465"/>
                  </a:lnTo>
                  <a:lnTo>
                    <a:pt x="451" y="450"/>
                  </a:lnTo>
                  <a:lnTo>
                    <a:pt x="470" y="428"/>
                  </a:lnTo>
                  <a:lnTo>
                    <a:pt x="478" y="425"/>
                  </a:lnTo>
                  <a:lnTo>
                    <a:pt x="482" y="418"/>
                  </a:lnTo>
                  <a:lnTo>
                    <a:pt x="487" y="413"/>
                  </a:lnTo>
                  <a:lnTo>
                    <a:pt x="495" y="401"/>
                  </a:lnTo>
                  <a:lnTo>
                    <a:pt x="493" y="383"/>
                  </a:lnTo>
                  <a:lnTo>
                    <a:pt x="506" y="376"/>
                  </a:lnTo>
                  <a:lnTo>
                    <a:pt x="518" y="385"/>
                  </a:lnTo>
                  <a:lnTo>
                    <a:pt x="533" y="390"/>
                  </a:lnTo>
                  <a:lnTo>
                    <a:pt x="537" y="356"/>
                  </a:lnTo>
                  <a:lnTo>
                    <a:pt x="535" y="311"/>
                  </a:lnTo>
                  <a:lnTo>
                    <a:pt x="547" y="293"/>
                  </a:lnTo>
                  <a:lnTo>
                    <a:pt x="547" y="278"/>
                  </a:lnTo>
                  <a:lnTo>
                    <a:pt x="537" y="26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38" name="Freeform 27"/>
            <p:cNvSpPr>
              <a:spLocks/>
            </p:cNvSpPr>
            <p:nvPr/>
          </p:nvSpPr>
          <p:spPr bwMode="auto">
            <a:xfrm>
              <a:off x="4771" y="3903"/>
              <a:ext cx="326" cy="613"/>
            </a:xfrm>
            <a:custGeom>
              <a:avLst/>
              <a:gdLst>
                <a:gd name="T0" fmla="*/ 281 w 326"/>
                <a:gd name="T1" fmla="*/ 401 h 613"/>
                <a:gd name="T2" fmla="*/ 317 w 326"/>
                <a:gd name="T3" fmla="*/ 341 h 613"/>
                <a:gd name="T4" fmla="*/ 315 w 326"/>
                <a:gd name="T5" fmla="*/ 285 h 613"/>
                <a:gd name="T6" fmla="*/ 305 w 326"/>
                <a:gd name="T7" fmla="*/ 168 h 613"/>
                <a:gd name="T8" fmla="*/ 277 w 326"/>
                <a:gd name="T9" fmla="*/ 105 h 613"/>
                <a:gd name="T10" fmla="*/ 277 w 326"/>
                <a:gd name="T11" fmla="*/ 21 h 613"/>
                <a:gd name="T12" fmla="*/ 256 w 326"/>
                <a:gd name="T13" fmla="*/ 0 h 613"/>
                <a:gd name="T14" fmla="*/ 235 w 326"/>
                <a:gd name="T15" fmla="*/ 21 h 613"/>
                <a:gd name="T16" fmla="*/ 229 w 326"/>
                <a:gd name="T17" fmla="*/ 48 h 613"/>
                <a:gd name="T18" fmla="*/ 229 w 326"/>
                <a:gd name="T19" fmla="*/ 68 h 613"/>
                <a:gd name="T20" fmla="*/ 241 w 326"/>
                <a:gd name="T21" fmla="*/ 108 h 613"/>
                <a:gd name="T22" fmla="*/ 235 w 326"/>
                <a:gd name="T23" fmla="*/ 115 h 613"/>
                <a:gd name="T24" fmla="*/ 203 w 326"/>
                <a:gd name="T25" fmla="*/ 105 h 613"/>
                <a:gd name="T26" fmla="*/ 153 w 326"/>
                <a:gd name="T27" fmla="*/ 123 h 613"/>
                <a:gd name="T28" fmla="*/ 140 w 326"/>
                <a:gd name="T29" fmla="*/ 140 h 613"/>
                <a:gd name="T30" fmla="*/ 100 w 326"/>
                <a:gd name="T31" fmla="*/ 147 h 613"/>
                <a:gd name="T32" fmla="*/ 77 w 326"/>
                <a:gd name="T33" fmla="*/ 155 h 613"/>
                <a:gd name="T34" fmla="*/ 66 w 326"/>
                <a:gd name="T35" fmla="*/ 172 h 613"/>
                <a:gd name="T36" fmla="*/ 51 w 326"/>
                <a:gd name="T37" fmla="*/ 165 h 613"/>
                <a:gd name="T38" fmla="*/ 39 w 326"/>
                <a:gd name="T39" fmla="*/ 187 h 613"/>
                <a:gd name="T40" fmla="*/ 30 w 326"/>
                <a:gd name="T41" fmla="*/ 224 h 613"/>
                <a:gd name="T42" fmla="*/ 11 w 326"/>
                <a:gd name="T43" fmla="*/ 240 h 613"/>
                <a:gd name="T44" fmla="*/ 9 w 326"/>
                <a:gd name="T45" fmla="*/ 260 h 613"/>
                <a:gd name="T46" fmla="*/ 24 w 326"/>
                <a:gd name="T47" fmla="*/ 272 h 613"/>
                <a:gd name="T48" fmla="*/ 43 w 326"/>
                <a:gd name="T49" fmla="*/ 284 h 613"/>
                <a:gd name="T50" fmla="*/ 13 w 326"/>
                <a:gd name="T51" fmla="*/ 304 h 613"/>
                <a:gd name="T52" fmla="*/ 41 w 326"/>
                <a:gd name="T53" fmla="*/ 347 h 613"/>
                <a:gd name="T54" fmla="*/ 53 w 326"/>
                <a:gd name="T55" fmla="*/ 349 h 613"/>
                <a:gd name="T56" fmla="*/ 47 w 326"/>
                <a:gd name="T57" fmla="*/ 376 h 613"/>
                <a:gd name="T58" fmla="*/ 45 w 326"/>
                <a:gd name="T59" fmla="*/ 391 h 613"/>
                <a:gd name="T60" fmla="*/ 32 w 326"/>
                <a:gd name="T61" fmla="*/ 411 h 613"/>
                <a:gd name="T62" fmla="*/ 57 w 326"/>
                <a:gd name="T63" fmla="*/ 419 h 613"/>
                <a:gd name="T64" fmla="*/ 87 w 326"/>
                <a:gd name="T65" fmla="*/ 419 h 613"/>
                <a:gd name="T66" fmla="*/ 72 w 326"/>
                <a:gd name="T67" fmla="*/ 438 h 613"/>
                <a:gd name="T68" fmla="*/ 72 w 326"/>
                <a:gd name="T69" fmla="*/ 453 h 613"/>
                <a:gd name="T70" fmla="*/ 60 w 326"/>
                <a:gd name="T71" fmla="*/ 468 h 613"/>
                <a:gd name="T72" fmla="*/ 45 w 326"/>
                <a:gd name="T73" fmla="*/ 479 h 613"/>
                <a:gd name="T74" fmla="*/ 58 w 326"/>
                <a:gd name="T75" fmla="*/ 484 h 613"/>
                <a:gd name="T76" fmla="*/ 81 w 326"/>
                <a:gd name="T77" fmla="*/ 488 h 613"/>
                <a:gd name="T78" fmla="*/ 98 w 326"/>
                <a:gd name="T79" fmla="*/ 498 h 613"/>
                <a:gd name="T80" fmla="*/ 110 w 326"/>
                <a:gd name="T81" fmla="*/ 508 h 613"/>
                <a:gd name="T82" fmla="*/ 89 w 326"/>
                <a:gd name="T83" fmla="*/ 536 h 613"/>
                <a:gd name="T84" fmla="*/ 95 w 326"/>
                <a:gd name="T85" fmla="*/ 550 h 613"/>
                <a:gd name="T86" fmla="*/ 102 w 326"/>
                <a:gd name="T87" fmla="*/ 560 h 613"/>
                <a:gd name="T88" fmla="*/ 133 w 326"/>
                <a:gd name="T89" fmla="*/ 571 h 613"/>
                <a:gd name="T90" fmla="*/ 174 w 326"/>
                <a:gd name="T91" fmla="*/ 575 h 613"/>
                <a:gd name="T92" fmla="*/ 193 w 326"/>
                <a:gd name="T93" fmla="*/ 585 h 613"/>
                <a:gd name="T94" fmla="*/ 207 w 326"/>
                <a:gd name="T95" fmla="*/ 606 h 613"/>
                <a:gd name="T96" fmla="*/ 239 w 326"/>
                <a:gd name="T97" fmla="*/ 595 h 613"/>
                <a:gd name="T98" fmla="*/ 229 w 326"/>
                <a:gd name="T99" fmla="*/ 581 h 613"/>
                <a:gd name="T100" fmla="*/ 247 w 326"/>
                <a:gd name="T101" fmla="*/ 545 h 613"/>
                <a:gd name="T102" fmla="*/ 260 w 326"/>
                <a:gd name="T103" fmla="*/ 525 h 613"/>
                <a:gd name="T104" fmla="*/ 250 w 326"/>
                <a:gd name="T105" fmla="*/ 518 h 613"/>
                <a:gd name="T106" fmla="*/ 279 w 326"/>
                <a:gd name="T107" fmla="*/ 494 h 61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6" h="613">
                  <a:moveTo>
                    <a:pt x="279" y="423"/>
                  </a:moveTo>
                  <a:lnTo>
                    <a:pt x="281" y="401"/>
                  </a:lnTo>
                  <a:lnTo>
                    <a:pt x="288" y="382"/>
                  </a:lnTo>
                  <a:lnTo>
                    <a:pt x="317" y="341"/>
                  </a:lnTo>
                  <a:lnTo>
                    <a:pt x="325" y="300"/>
                  </a:lnTo>
                  <a:lnTo>
                    <a:pt x="315" y="285"/>
                  </a:lnTo>
                  <a:lnTo>
                    <a:pt x="321" y="270"/>
                  </a:lnTo>
                  <a:lnTo>
                    <a:pt x="305" y="168"/>
                  </a:lnTo>
                  <a:lnTo>
                    <a:pt x="277" y="132"/>
                  </a:lnTo>
                  <a:lnTo>
                    <a:pt x="277" y="105"/>
                  </a:lnTo>
                  <a:lnTo>
                    <a:pt x="285" y="66"/>
                  </a:lnTo>
                  <a:lnTo>
                    <a:pt x="277" y="21"/>
                  </a:lnTo>
                  <a:lnTo>
                    <a:pt x="277" y="15"/>
                  </a:lnTo>
                  <a:lnTo>
                    <a:pt x="256" y="0"/>
                  </a:lnTo>
                  <a:lnTo>
                    <a:pt x="233" y="3"/>
                  </a:lnTo>
                  <a:lnTo>
                    <a:pt x="235" y="21"/>
                  </a:lnTo>
                  <a:lnTo>
                    <a:pt x="241" y="36"/>
                  </a:lnTo>
                  <a:lnTo>
                    <a:pt x="229" y="48"/>
                  </a:lnTo>
                  <a:lnTo>
                    <a:pt x="235" y="56"/>
                  </a:lnTo>
                  <a:lnTo>
                    <a:pt x="229" y="68"/>
                  </a:lnTo>
                  <a:lnTo>
                    <a:pt x="245" y="98"/>
                  </a:lnTo>
                  <a:lnTo>
                    <a:pt x="241" y="108"/>
                  </a:lnTo>
                  <a:lnTo>
                    <a:pt x="233" y="110"/>
                  </a:lnTo>
                  <a:lnTo>
                    <a:pt x="235" y="115"/>
                  </a:lnTo>
                  <a:lnTo>
                    <a:pt x="222" y="118"/>
                  </a:lnTo>
                  <a:lnTo>
                    <a:pt x="203" y="105"/>
                  </a:lnTo>
                  <a:lnTo>
                    <a:pt x="174" y="108"/>
                  </a:lnTo>
                  <a:lnTo>
                    <a:pt x="153" y="123"/>
                  </a:lnTo>
                  <a:lnTo>
                    <a:pt x="152" y="132"/>
                  </a:lnTo>
                  <a:lnTo>
                    <a:pt x="140" y="140"/>
                  </a:lnTo>
                  <a:lnTo>
                    <a:pt x="127" y="138"/>
                  </a:lnTo>
                  <a:lnTo>
                    <a:pt x="100" y="147"/>
                  </a:lnTo>
                  <a:lnTo>
                    <a:pt x="95" y="150"/>
                  </a:lnTo>
                  <a:lnTo>
                    <a:pt x="77" y="155"/>
                  </a:lnTo>
                  <a:lnTo>
                    <a:pt x="76" y="165"/>
                  </a:lnTo>
                  <a:lnTo>
                    <a:pt x="66" y="172"/>
                  </a:lnTo>
                  <a:lnTo>
                    <a:pt x="53" y="162"/>
                  </a:lnTo>
                  <a:lnTo>
                    <a:pt x="51" y="165"/>
                  </a:lnTo>
                  <a:lnTo>
                    <a:pt x="49" y="180"/>
                  </a:lnTo>
                  <a:lnTo>
                    <a:pt x="39" y="187"/>
                  </a:lnTo>
                  <a:lnTo>
                    <a:pt x="32" y="207"/>
                  </a:lnTo>
                  <a:lnTo>
                    <a:pt x="30" y="224"/>
                  </a:lnTo>
                  <a:lnTo>
                    <a:pt x="20" y="224"/>
                  </a:lnTo>
                  <a:lnTo>
                    <a:pt x="11" y="240"/>
                  </a:lnTo>
                  <a:lnTo>
                    <a:pt x="0" y="244"/>
                  </a:lnTo>
                  <a:lnTo>
                    <a:pt x="9" y="260"/>
                  </a:lnTo>
                  <a:lnTo>
                    <a:pt x="20" y="255"/>
                  </a:lnTo>
                  <a:lnTo>
                    <a:pt x="24" y="272"/>
                  </a:lnTo>
                  <a:lnTo>
                    <a:pt x="36" y="272"/>
                  </a:lnTo>
                  <a:lnTo>
                    <a:pt x="43" y="284"/>
                  </a:lnTo>
                  <a:lnTo>
                    <a:pt x="3" y="297"/>
                  </a:lnTo>
                  <a:lnTo>
                    <a:pt x="13" y="304"/>
                  </a:lnTo>
                  <a:lnTo>
                    <a:pt x="13" y="327"/>
                  </a:lnTo>
                  <a:lnTo>
                    <a:pt x="41" y="347"/>
                  </a:lnTo>
                  <a:lnTo>
                    <a:pt x="47" y="346"/>
                  </a:lnTo>
                  <a:lnTo>
                    <a:pt x="53" y="349"/>
                  </a:lnTo>
                  <a:lnTo>
                    <a:pt x="60" y="367"/>
                  </a:lnTo>
                  <a:lnTo>
                    <a:pt x="47" y="376"/>
                  </a:lnTo>
                  <a:lnTo>
                    <a:pt x="41" y="384"/>
                  </a:lnTo>
                  <a:lnTo>
                    <a:pt x="45" y="391"/>
                  </a:lnTo>
                  <a:lnTo>
                    <a:pt x="17" y="399"/>
                  </a:lnTo>
                  <a:lnTo>
                    <a:pt x="32" y="411"/>
                  </a:lnTo>
                  <a:lnTo>
                    <a:pt x="28" y="424"/>
                  </a:lnTo>
                  <a:lnTo>
                    <a:pt x="57" y="419"/>
                  </a:lnTo>
                  <a:lnTo>
                    <a:pt x="72" y="411"/>
                  </a:lnTo>
                  <a:lnTo>
                    <a:pt x="87" y="419"/>
                  </a:lnTo>
                  <a:lnTo>
                    <a:pt x="81" y="436"/>
                  </a:lnTo>
                  <a:lnTo>
                    <a:pt x="72" y="438"/>
                  </a:lnTo>
                  <a:lnTo>
                    <a:pt x="77" y="448"/>
                  </a:lnTo>
                  <a:lnTo>
                    <a:pt x="72" y="453"/>
                  </a:lnTo>
                  <a:lnTo>
                    <a:pt x="62" y="453"/>
                  </a:lnTo>
                  <a:lnTo>
                    <a:pt x="60" y="468"/>
                  </a:lnTo>
                  <a:lnTo>
                    <a:pt x="45" y="471"/>
                  </a:lnTo>
                  <a:lnTo>
                    <a:pt x="45" y="479"/>
                  </a:lnTo>
                  <a:lnTo>
                    <a:pt x="53" y="481"/>
                  </a:lnTo>
                  <a:lnTo>
                    <a:pt x="58" y="484"/>
                  </a:lnTo>
                  <a:lnTo>
                    <a:pt x="76" y="483"/>
                  </a:lnTo>
                  <a:lnTo>
                    <a:pt x="81" y="488"/>
                  </a:lnTo>
                  <a:lnTo>
                    <a:pt x="95" y="486"/>
                  </a:lnTo>
                  <a:lnTo>
                    <a:pt x="98" y="498"/>
                  </a:lnTo>
                  <a:lnTo>
                    <a:pt x="121" y="498"/>
                  </a:lnTo>
                  <a:lnTo>
                    <a:pt x="110" y="508"/>
                  </a:lnTo>
                  <a:lnTo>
                    <a:pt x="81" y="525"/>
                  </a:lnTo>
                  <a:lnTo>
                    <a:pt x="89" y="536"/>
                  </a:lnTo>
                  <a:lnTo>
                    <a:pt x="87" y="540"/>
                  </a:lnTo>
                  <a:lnTo>
                    <a:pt x="95" y="550"/>
                  </a:lnTo>
                  <a:lnTo>
                    <a:pt x="102" y="551"/>
                  </a:lnTo>
                  <a:lnTo>
                    <a:pt x="102" y="560"/>
                  </a:lnTo>
                  <a:lnTo>
                    <a:pt x="121" y="565"/>
                  </a:lnTo>
                  <a:lnTo>
                    <a:pt x="133" y="571"/>
                  </a:lnTo>
                  <a:lnTo>
                    <a:pt x="144" y="575"/>
                  </a:lnTo>
                  <a:lnTo>
                    <a:pt x="174" y="575"/>
                  </a:lnTo>
                  <a:lnTo>
                    <a:pt x="180" y="588"/>
                  </a:lnTo>
                  <a:lnTo>
                    <a:pt x="193" y="585"/>
                  </a:lnTo>
                  <a:lnTo>
                    <a:pt x="193" y="606"/>
                  </a:lnTo>
                  <a:lnTo>
                    <a:pt x="207" y="606"/>
                  </a:lnTo>
                  <a:lnTo>
                    <a:pt x="224" y="612"/>
                  </a:lnTo>
                  <a:lnTo>
                    <a:pt x="239" y="595"/>
                  </a:lnTo>
                  <a:lnTo>
                    <a:pt x="228" y="596"/>
                  </a:lnTo>
                  <a:lnTo>
                    <a:pt x="229" y="581"/>
                  </a:lnTo>
                  <a:lnTo>
                    <a:pt x="241" y="578"/>
                  </a:lnTo>
                  <a:lnTo>
                    <a:pt x="247" y="545"/>
                  </a:lnTo>
                  <a:lnTo>
                    <a:pt x="269" y="528"/>
                  </a:lnTo>
                  <a:lnTo>
                    <a:pt x="260" y="525"/>
                  </a:lnTo>
                  <a:lnTo>
                    <a:pt x="248" y="526"/>
                  </a:lnTo>
                  <a:lnTo>
                    <a:pt x="250" y="518"/>
                  </a:lnTo>
                  <a:lnTo>
                    <a:pt x="271" y="506"/>
                  </a:lnTo>
                  <a:lnTo>
                    <a:pt x="279" y="494"/>
                  </a:lnTo>
                  <a:lnTo>
                    <a:pt x="279" y="42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39" name="Freeform 28"/>
            <p:cNvSpPr>
              <a:spLocks/>
            </p:cNvSpPr>
            <p:nvPr/>
          </p:nvSpPr>
          <p:spPr bwMode="auto">
            <a:xfrm>
              <a:off x="3275" y="2682"/>
              <a:ext cx="1011" cy="877"/>
            </a:xfrm>
            <a:custGeom>
              <a:avLst/>
              <a:gdLst>
                <a:gd name="T0" fmla="*/ 280 w 1011"/>
                <a:gd name="T1" fmla="*/ 88 h 877"/>
                <a:gd name="T2" fmla="*/ 189 w 1011"/>
                <a:gd name="T3" fmla="*/ 115 h 877"/>
                <a:gd name="T4" fmla="*/ 119 w 1011"/>
                <a:gd name="T5" fmla="*/ 130 h 877"/>
                <a:gd name="T6" fmla="*/ 60 w 1011"/>
                <a:gd name="T7" fmla="*/ 108 h 877"/>
                <a:gd name="T8" fmla="*/ 36 w 1011"/>
                <a:gd name="T9" fmla="*/ 196 h 877"/>
                <a:gd name="T10" fmla="*/ 3 w 1011"/>
                <a:gd name="T11" fmla="*/ 215 h 877"/>
                <a:gd name="T12" fmla="*/ 26 w 1011"/>
                <a:gd name="T13" fmla="*/ 312 h 877"/>
                <a:gd name="T14" fmla="*/ 60 w 1011"/>
                <a:gd name="T15" fmla="*/ 425 h 877"/>
                <a:gd name="T16" fmla="*/ 149 w 1011"/>
                <a:gd name="T17" fmla="*/ 425 h 877"/>
                <a:gd name="T18" fmla="*/ 203 w 1011"/>
                <a:gd name="T19" fmla="*/ 467 h 877"/>
                <a:gd name="T20" fmla="*/ 199 w 1011"/>
                <a:gd name="T21" fmla="*/ 535 h 877"/>
                <a:gd name="T22" fmla="*/ 163 w 1011"/>
                <a:gd name="T23" fmla="*/ 584 h 877"/>
                <a:gd name="T24" fmla="*/ 75 w 1011"/>
                <a:gd name="T25" fmla="*/ 644 h 877"/>
                <a:gd name="T26" fmla="*/ 81 w 1011"/>
                <a:gd name="T27" fmla="*/ 720 h 877"/>
                <a:gd name="T28" fmla="*/ 115 w 1011"/>
                <a:gd name="T29" fmla="*/ 814 h 877"/>
                <a:gd name="T30" fmla="*/ 193 w 1011"/>
                <a:gd name="T31" fmla="*/ 814 h 877"/>
                <a:gd name="T32" fmla="*/ 246 w 1011"/>
                <a:gd name="T33" fmla="*/ 810 h 877"/>
                <a:gd name="T34" fmla="*/ 294 w 1011"/>
                <a:gd name="T35" fmla="*/ 800 h 877"/>
                <a:gd name="T36" fmla="*/ 372 w 1011"/>
                <a:gd name="T37" fmla="*/ 825 h 877"/>
                <a:gd name="T38" fmla="*/ 425 w 1011"/>
                <a:gd name="T39" fmla="*/ 820 h 877"/>
                <a:gd name="T40" fmla="*/ 451 w 1011"/>
                <a:gd name="T41" fmla="*/ 814 h 877"/>
                <a:gd name="T42" fmla="*/ 444 w 1011"/>
                <a:gd name="T43" fmla="*/ 837 h 877"/>
                <a:gd name="T44" fmla="*/ 503 w 1011"/>
                <a:gd name="T45" fmla="*/ 835 h 877"/>
                <a:gd name="T46" fmla="*/ 550 w 1011"/>
                <a:gd name="T47" fmla="*/ 876 h 877"/>
                <a:gd name="T48" fmla="*/ 603 w 1011"/>
                <a:gd name="T49" fmla="*/ 864 h 877"/>
                <a:gd name="T50" fmla="*/ 579 w 1011"/>
                <a:gd name="T51" fmla="*/ 804 h 877"/>
                <a:gd name="T52" fmla="*/ 523 w 1011"/>
                <a:gd name="T53" fmla="*/ 767 h 877"/>
                <a:gd name="T54" fmla="*/ 560 w 1011"/>
                <a:gd name="T55" fmla="*/ 747 h 877"/>
                <a:gd name="T56" fmla="*/ 580 w 1011"/>
                <a:gd name="T57" fmla="*/ 707 h 877"/>
                <a:gd name="T58" fmla="*/ 624 w 1011"/>
                <a:gd name="T59" fmla="*/ 659 h 877"/>
                <a:gd name="T60" fmla="*/ 689 w 1011"/>
                <a:gd name="T61" fmla="*/ 612 h 877"/>
                <a:gd name="T62" fmla="*/ 748 w 1011"/>
                <a:gd name="T63" fmla="*/ 600 h 877"/>
                <a:gd name="T64" fmla="*/ 772 w 1011"/>
                <a:gd name="T65" fmla="*/ 558 h 877"/>
                <a:gd name="T66" fmla="*/ 753 w 1011"/>
                <a:gd name="T67" fmla="*/ 502 h 877"/>
                <a:gd name="T68" fmla="*/ 814 w 1011"/>
                <a:gd name="T69" fmla="*/ 525 h 877"/>
                <a:gd name="T70" fmla="*/ 924 w 1011"/>
                <a:gd name="T71" fmla="*/ 492 h 877"/>
                <a:gd name="T72" fmla="*/ 953 w 1011"/>
                <a:gd name="T73" fmla="*/ 462 h 877"/>
                <a:gd name="T74" fmla="*/ 994 w 1011"/>
                <a:gd name="T75" fmla="*/ 417 h 877"/>
                <a:gd name="T76" fmla="*/ 972 w 1011"/>
                <a:gd name="T77" fmla="*/ 343 h 877"/>
                <a:gd name="T78" fmla="*/ 918 w 1011"/>
                <a:gd name="T79" fmla="*/ 288 h 877"/>
                <a:gd name="T80" fmla="*/ 894 w 1011"/>
                <a:gd name="T81" fmla="*/ 238 h 877"/>
                <a:gd name="T82" fmla="*/ 926 w 1011"/>
                <a:gd name="T83" fmla="*/ 228 h 877"/>
                <a:gd name="T84" fmla="*/ 941 w 1011"/>
                <a:gd name="T85" fmla="*/ 168 h 877"/>
                <a:gd name="T86" fmla="*/ 877 w 1011"/>
                <a:gd name="T87" fmla="*/ 110 h 877"/>
                <a:gd name="T88" fmla="*/ 896 w 1011"/>
                <a:gd name="T89" fmla="*/ 63 h 877"/>
                <a:gd name="T90" fmla="*/ 877 w 1011"/>
                <a:gd name="T91" fmla="*/ 10 h 877"/>
                <a:gd name="T92" fmla="*/ 791 w 1011"/>
                <a:gd name="T93" fmla="*/ 3 h 877"/>
                <a:gd name="T94" fmla="*/ 742 w 1011"/>
                <a:gd name="T95" fmla="*/ 21 h 877"/>
                <a:gd name="T96" fmla="*/ 715 w 1011"/>
                <a:gd name="T97" fmla="*/ 75 h 877"/>
                <a:gd name="T98" fmla="*/ 679 w 1011"/>
                <a:gd name="T99" fmla="*/ 116 h 877"/>
                <a:gd name="T100" fmla="*/ 673 w 1011"/>
                <a:gd name="T101" fmla="*/ 95 h 877"/>
                <a:gd name="T102" fmla="*/ 691 w 1011"/>
                <a:gd name="T103" fmla="*/ 36 h 877"/>
                <a:gd name="T104" fmla="*/ 594 w 1011"/>
                <a:gd name="T105" fmla="*/ 91 h 877"/>
                <a:gd name="T106" fmla="*/ 542 w 1011"/>
                <a:gd name="T107" fmla="*/ 76 h 877"/>
                <a:gd name="T108" fmla="*/ 480 w 1011"/>
                <a:gd name="T109" fmla="*/ 70 h 877"/>
                <a:gd name="T110" fmla="*/ 434 w 1011"/>
                <a:gd name="T111" fmla="*/ 25 h 877"/>
                <a:gd name="T112" fmla="*/ 341 w 1011"/>
                <a:gd name="T113" fmla="*/ 30 h 877"/>
                <a:gd name="T114" fmla="*/ 324 w 1011"/>
                <a:gd name="T115" fmla="*/ 103 h 877"/>
                <a:gd name="T116" fmla="*/ 368 w 1011"/>
                <a:gd name="T117" fmla="*/ 764 h 877"/>
                <a:gd name="T118" fmla="*/ 381 w 1011"/>
                <a:gd name="T119" fmla="*/ 807 h 877"/>
                <a:gd name="T120" fmla="*/ 353 w 1011"/>
                <a:gd name="T121" fmla="*/ 780 h 8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011" h="877">
                  <a:moveTo>
                    <a:pt x="317" y="128"/>
                  </a:moveTo>
                  <a:lnTo>
                    <a:pt x="298" y="128"/>
                  </a:lnTo>
                  <a:lnTo>
                    <a:pt x="282" y="125"/>
                  </a:lnTo>
                  <a:lnTo>
                    <a:pt x="280" y="88"/>
                  </a:lnTo>
                  <a:lnTo>
                    <a:pt x="243" y="95"/>
                  </a:lnTo>
                  <a:lnTo>
                    <a:pt x="205" y="90"/>
                  </a:lnTo>
                  <a:lnTo>
                    <a:pt x="195" y="96"/>
                  </a:lnTo>
                  <a:lnTo>
                    <a:pt x="189" y="115"/>
                  </a:lnTo>
                  <a:lnTo>
                    <a:pt x="184" y="130"/>
                  </a:lnTo>
                  <a:lnTo>
                    <a:pt x="172" y="136"/>
                  </a:lnTo>
                  <a:lnTo>
                    <a:pt x="148" y="135"/>
                  </a:lnTo>
                  <a:lnTo>
                    <a:pt x="119" y="130"/>
                  </a:lnTo>
                  <a:lnTo>
                    <a:pt x="102" y="133"/>
                  </a:lnTo>
                  <a:lnTo>
                    <a:pt x="89" y="138"/>
                  </a:lnTo>
                  <a:lnTo>
                    <a:pt x="55" y="120"/>
                  </a:lnTo>
                  <a:lnTo>
                    <a:pt x="60" y="108"/>
                  </a:lnTo>
                  <a:lnTo>
                    <a:pt x="60" y="96"/>
                  </a:lnTo>
                  <a:lnTo>
                    <a:pt x="43" y="105"/>
                  </a:lnTo>
                  <a:lnTo>
                    <a:pt x="24" y="111"/>
                  </a:lnTo>
                  <a:lnTo>
                    <a:pt x="36" y="196"/>
                  </a:lnTo>
                  <a:lnTo>
                    <a:pt x="32" y="206"/>
                  </a:lnTo>
                  <a:lnTo>
                    <a:pt x="22" y="210"/>
                  </a:lnTo>
                  <a:lnTo>
                    <a:pt x="5" y="206"/>
                  </a:lnTo>
                  <a:lnTo>
                    <a:pt x="3" y="215"/>
                  </a:lnTo>
                  <a:lnTo>
                    <a:pt x="0" y="228"/>
                  </a:lnTo>
                  <a:lnTo>
                    <a:pt x="11" y="238"/>
                  </a:lnTo>
                  <a:lnTo>
                    <a:pt x="3" y="276"/>
                  </a:lnTo>
                  <a:lnTo>
                    <a:pt x="26" y="312"/>
                  </a:lnTo>
                  <a:lnTo>
                    <a:pt x="32" y="330"/>
                  </a:lnTo>
                  <a:lnTo>
                    <a:pt x="68" y="357"/>
                  </a:lnTo>
                  <a:lnTo>
                    <a:pt x="68" y="413"/>
                  </a:lnTo>
                  <a:lnTo>
                    <a:pt x="60" y="425"/>
                  </a:lnTo>
                  <a:lnTo>
                    <a:pt x="58" y="437"/>
                  </a:lnTo>
                  <a:lnTo>
                    <a:pt x="79" y="430"/>
                  </a:lnTo>
                  <a:lnTo>
                    <a:pt x="106" y="438"/>
                  </a:lnTo>
                  <a:lnTo>
                    <a:pt x="149" y="425"/>
                  </a:lnTo>
                  <a:lnTo>
                    <a:pt x="161" y="430"/>
                  </a:lnTo>
                  <a:lnTo>
                    <a:pt x="187" y="433"/>
                  </a:lnTo>
                  <a:lnTo>
                    <a:pt x="193" y="438"/>
                  </a:lnTo>
                  <a:lnTo>
                    <a:pt x="203" y="467"/>
                  </a:lnTo>
                  <a:lnTo>
                    <a:pt x="233" y="475"/>
                  </a:lnTo>
                  <a:lnTo>
                    <a:pt x="231" y="498"/>
                  </a:lnTo>
                  <a:lnTo>
                    <a:pt x="205" y="523"/>
                  </a:lnTo>
                  <a:lnTo>
                    <a:pt x="199" y="535"/>
                  </a:lnTo>
                  <a:lnTo>
                    <a:pt x="199" y="552"/>
                  </a:lnTo>
                  <a:lnTo>
                    <a:pt x="186" y="560"/>
                  </a:lnTo>
                  <a:lnTo>
                    <a:pt x="178" y="577"/>
                  </a:lnTo>
                  <a:lnTo>
                    <a:pt x="163" y="584"/>
                  </a:lnTo>
                  <a:lnTo>
                    <a:pt x="146" y="612"/>
                  </a:lnTo>
                  <a:lnTo>
                    <a:pt x="104" y="619"/>
                  </a:lnTo>
                  <a:lnTo>
                    <a:pt x="87" y="627"/>
                  </a:lnTo>
                  <a:lnTo>
                    <a:pt x="75" y="644"/>
                  </a:lnTo>
                  <a:lnTo>
                    <a:pt x="68" y="660"/>
                  </a:lnTo>
                  <a:lnTo>
                    <a:pt x="64" y="679"/>
                  </a:lnTo>
                  <a:lnTo>
                    <a:pt x="68" y="707"/>
                  </a:lnTo>
                  <a:lnTo>
                    <a:pt x="81" y="720"/>
                  </a:lnTo>
                  <a:lnTo>
                    <a:pt x="91" y="739"/>
                  </a:lnTo>
                  <a:lnTo>
                    <a:pt x="96" y="764"/>
                  </a:lnTo>
                  <a:lnTo>
                    <a:pt x="117" y="782"/>
                  </a:lnTo>
                  <a:lnTo>
                    <a:pt x="115" y="814"/>
                  </a:lnTo>
                  <a:lnTo>
                    <a:pt x="130" y="810"/>
                  </a:lnTo>
                  <a:lnTo>
                    <a:pt x="149" y="815"/>
                  </a:lnTo>
                  <a:lnTo>
                    <a:pt x="174" y="830"/>
                  </a:lnTo>
                  <a:lnTo>
                    <a:pt x="193" y="814"/>
                  </a:lnTo>
                  <a:lnTo>
                    <a:pt x="201" y="809"/>
                  </a:lnTo>
                  <a:lnTo>
                    <a:pt x="212" y="810"/>
                  </a:lnTo>
                  <a:lnTo>
                    <a:pt x="225" y="822"/>
                  </a:lnTo>
                  <a:lnTo>
                    <a:pt x="246" y="810"/>
                  </a:lnTo>
                  <a:lnTo>
                    <a:pt x="267" y="817"/>
                  </a:lnTo>
                  <a:lnTo>
                    <a:pt x="294" y="824"/>
                  </a:lnTo>
                  <a:lnTo>
                    <a:pt x="299" y="810"/>
                  </a:lnTo>
                  <a:lnTo>
                    <a:pt x="294" y="800"/>
                  </a:lnTo>
                  <a:lnTo>
                    <a:pt x="315" y="797"/>
                  </a:lnTo>
                  <a:lnTo>
                    <a:pt x="330" y="804"/>
                  </a:lnTo>
                  <a:lnTo>
                    <a:pt x="336" y="825"/>
                  </a:lnTo>
                  <a:lnTo>
                    <a:pt x="372" y="825"/>
                  </a:lnTo>
                  <a:lnTo>
                    <a:pt x="404" y="819"/>
                  </a:lnTo>
                  <a:lnTo>
                    <a:pt x="408" y="814"/>
                  </a:lnTo>
                  <a:lnTo>
                    <a:pt x="415" y="814"/>
                  </a:lnTo>
                  <a:lnTo>
                    <a:pt x="425" y="820"/>
                  </a:lnTo>
                  <a:lnTo>
                    <a:pt x="430" y="820"/>
                  </a:lnTo>
                  <a:lnTo>
                    <a:pt x="442" y="814"/>
                  </a:lnTo>
                  <a:lnTo>
                    <a:pt x="446" y="812"/>
                  </a:lnTo>
                  <a:lnTo>
                    <a:pt x="451" y="814"/>
                  </a:lnTo>
                  <a:lnTo>
                    <a:pt x="449" y="820"/>
                  </a:lnTo>
                  <a:lnTo>
                    <a:pt x="444" y="822"/>
                  </a:lnTo>
                  <a:lnTo>
                    <a:pt x="442" y="829"/>
                  </a:lnTo>
                  <a:lnTo>
                    <a:pt x="444" y="837"/>
                  </a:lnTo>
                  <a:lnTo>
                    <a:pt x="448" y="842"/>
                  </a:lnTo>
                  <a:lnTo>
                    <a:pt x="474" y="835"/>
                  </a:lnTo>
                  <a:lnTo>
                    <a:pt x="487" y="844"/>
                  </a:lnTo>
                  <a:lnTo>
                    <a:pt x="503" y="835"/>
                  </a:lnTo>
                  <a:lnTo>
                    <a:pt x="510" y="839"/>
                  </a:lnTo>
                  <a:lnTo>
                    <a:pt x="518" y="859"/>
                  </a:lnTo>
                  <a:lnTo>
                    <a:pt x="531" y="876"/>
                  </a:lnTo>
                  <a:lnTo>
                    <a:pt x="550" y="876"/>
                  </a:lnTo>
                  <a:lnTo>
                    <a:pt x="560" y="870"/>
                  </a:lnTo>
                  <a:lnTo>
                    <a:pt x="571" y="850"/>
                  </a:lnTo>
                  <a:lnTo>
                    <a:pt x="590" y="867"/>
                  </a:lnTo>
                  <a:lnTo>
                    <a:pt x="603" y="864"/>
                  </a:lnTo>
                  <a:lnTo>
                    <a:pt x="601" y="844"/>
                  </a:lnTo>
                  <a:lnTo>
                    <a:pt x="596" y="825"/>
                  </a:lnTo>
                  <a:lnTo>
                    <a:pt x="580" y="817"/>
                  </a:lnTo>
                  <a:lnTo>
                    <a:pt x="579" y="804"/>
                  </a:lnTo>
                  <a:lnTo>
                    <a:pt x="556" y="799"/>
                  </a:lnTo>
                  <a:lnTo>
                    <a:pt x="541" y="792"/>
                  </a:lnTo>
                  <a:lnTo>
                    <a:pt x="529" y="782"/>
                  </a:lnTo>
                  <a:lnTo>
                    <a:pt x="523" y="767"/>
                  </a:lnTo>
                  <a:lnTo>
                    <a:pt x="535" y="762"/>
                  </a:lnTo>
                  <a:lnTo>
                    <a:pt x="529" y="752"/>
                  </a:lnTo>
                  <a:lnTo>
                    <a:pt x="535" y="744"/>
                  </a:lnTo>
                  <a:lnTo>
                    <a:pt x="560" y="747"/>
                  </a:lnTo>
                  <a:lnTo>
                    <a:pt x="573" y="747"/>
                  </a:lnTo>
                  <a:lnTo>
                    <a:pt x="580" y="735"/>
                  </a:lnTo>
                  <a:lnTo>
                    <a:pt x="569" y="720"/>
                  </a:lnTo>
                  <a:lnTo>
                    <a:pt x="580" y="707"/>
                  </a:lnTo>
                  <a:lnTo>
                    <a:pt x="586" y="687"/>
                  </a:lnTo>
                  <a:lnTo>
                    <a:pt x="611" y="684"/>
                  </a:lnTo>
                  <a:lnTo>
                    <a:pt x="632" y="670"/>
                  </a:lnTo>
                  <a:lnTo>
                    <a:pt x="624" y="659"/>
                  </a:lnTo>
                  <a:lnTo>
                    <a:pt x="635" y="644"/>
                  </a:lnTo>
                  <a:lnTo>
                    <a:pt x="668" y="644"/>
                  </a:lnTo>
                  <a:lnTo>
                    <a:pt x="673" y="624"/>
                  </a:lnTo>
                  <a:lnTo>
                    <a:pt x="689" y="612"/>
                  </a:lnTo>
                  <a:lnTo>
                    <a:pt x="704" y="617"/>
                  </a:lnTo>
                  <a:lnTo>
                    <a:pt x="715" y="604"/>
                  </a:lnTo>
                  <a:lnTo>
                    <a:pt x="730" y="600"/>
                  </a:lnTo>
                  <a:lnTo>
                    <a:pt x="748" y="600"/>
                  </a:lnTo>
                  <a:lnTo>
                    <a:pt x="761" y="595"/>
                  </a:lnTo>
                  <a:lnTo>
                    <a:pt x="785" y="599"/>
                  </a:lnTo>
                  <a:lnTo>
                    <a:pt x="787" y="582"/>
                  </a:lnTo>
                  <a:lnTo>
                    <a:pt x="772" y="558"/>
                  </a:lnTo>
                  <a:lnTo>
                    <a:pt x="770" y="550"/>
                  </a:lnTo>
                  <a:lnTo>
                    <a:pt x="746" y="545"/>
                  </a:lnTo>
                  <a:lnTo>
                    <a:pt x="742" y="528"/>
                  </a:lnTo>
                  <a:lnTo>
                    <a:pt x="753" y="502"/>
                  </a:lnTo>
                  <a:lnTo>
                    <a:pt x="770" y="502"/>
                  </a:lnTo>
                  <a:lnTo>
                    <a:pt x="784" y="508"/>
                  </a:lnTo>
                  <a:lnTo>
                    <a:pt x="793" y="523"/>
                  </a:lnTo>
                  <a:lnTo>
                    <a:pt x="814" y="525"/>
                  </a:lnTo>
                  <a:lnTo>
                    <a:pt x="825" y="510"/>
                  </a:lnTo>
                  <a:lnTo>
                    <a:pt x="858" y="500"/>
                  </a:lnTo>
                  <a:lnTo>
                    <a:pt x="897" y="483"/>
                  </a:lnTo>
                  <a:lnTo>
                    <a:pt x="924" y="492"/>
                  </a:lnTo>
                  <a:lnTo>
                    <a:pt x="935" y="487"/>
                  </a:lnTo>
                  <a:lnTo>
                    <a:pt x="930" y="478"/>
                  </a:lnTo>
                  <a:lnTo>
                    <a:pt x="947" y="470"/>
                  </a:lnTo>
                  <a:lnTo>
                    <a:pt x="953" y="462"/>
                  </a:lnTo>
                  <a:lnTo>
                    <a:pt x="962" y="457"/>
                  </a:lnTo>
                  <a:lnTo>
                    <a:pt x="987" y="455"/>
                  </a:lnTo>
                  <a:lnTo>
                    <a:pt x="1000" y="435"/>
                  </a:lnTo>
                  <a:lnTo>
                    <a:pt x="994" y="417"/>
                  </a:lnTo>
                  <a:lnTo>
                    <a:pt x="1010" y="393"/>
                  </a:lnTo>
                  <a:lnTo>
                    <a:pt x="1000" y="378"/>
                  </a:lnTo>
                  <a:lnTo>
                    <a:pt x="977" y="362"/>
                  </a:lnTo>
                  <a:lnTo>
                    <a:pt x="972" y="343"/>
                  </a:lnTo>
                  <a:lnTo>
                    <a:pt x="953" y="337"/>
                  </a:lnTo>
                  <a:lnTo>
                    <a:pt x="953" y="295"/>
                  </a:lnTo>
                  <a:lnTo>
                    <a:pt x="928" y="295"/>
                  </a:lnTo>
                  <a:lnTo>
                    <a:pt x="918" y="288"/>
                  </a:lnTo>
                  <a:lnTo>
                    <a:pt x="905" y="281"/>
                  </a:lnTo>
                  <a:lnTo>
                    <a:pt x="899" y="276"/>
                  </a:lnTo>
                  <a:lnTo>
                    <a:pt x="892" y="251"/>
                  </a:lnTo>
                  <a:lnTo>
                    <a:pt x="894" y="238"/>
                  </a:lnTo>
                  <a:lnTo>
                    <a:pt x="899" y="236"/>
                  </a:lnTo>
                  <a:lnTo>
                    <a:pt x="916" y="231"/>
                  </a:lnTo>
                  <a:lnTo>
                    <a:pt x="918" y="228"/>
                  </a:lnTo>
                  <a:lnTo>
                    <a:pt x="926" y="228"/>
                  </a:lnTo>
                  <a:lnTo>
                    <a:pt x="939" y="218"/>
                  </a:lnTo>
                  <a:lnTo>
                    <a:pt x="954" y="193"/>
                  </a:lnTo>
                  <a:lnTo>
                    <a:pt x="953" y="178"/>
                  </a:lnTo>
                  <a:lnTo>
                    <a:pt x="941" y="168"/>
                  </a:lnTo>
                  <a:lnTo>
                    <a:pt x="916" y="145"/>
                  </a:lnTo>
                  <a:lnTo>
                    <a:pt x="903" y="141"/>
                  </a:lnTo>
                  <a:lnTo>
                    <a:pt x="905" y="113"/>
                  </a:lnTo>
                  <a:lnTo>
                    <a:pt x="877" y="110"/>
                  </a:lnTo>
                  <a:lnTo>
                    <a:pt x="880" y="93"/>
                  </a:lnTo>
                  <a:lnTo>
                    <a:pt x="877" y="78"/>
                  </a:lnTo>
                  <a:lnTo>
                    <a:pt x="890" y="71"/>
                  </a:lnTo>
                  <a:lnTo>
                    <a:pt x="896" y="63"/>
                  </a:lnTo>
                  <a:lnTo>
                    <a:pt x="890" y="50"/>
                  </a:lnTo>
                  <a:lnTo>
                    <a:pt x="880" y="40"/>
                  </a:lnTo>
                  <a:lnTo>
                    <a:pt x="869" y="40"/>
                  </a:lnTo>
                  <a:lnTo>
                    <a:pt x="877" y="10"/>
                  </a:lnTo>
                  <a:lnTo>
                    <a:pt x="852" y="3"/>
                  </a:lnTo>
                  <a:lnTo>
                    <a:pt x="835" y="3"/>
                  </a:lnTo>
                  <a:lnTo>
                    <a:pt x="823" y="0"/>
                  </a:lnTo>
                  <a:lnTo>
                    <a:pt x="791" y="3"/>
                  </a:lnTo>
                  <a:lnTo>
                    <a:pt x="778" y="20"/>
                  </a:lnTo>
                  <a:lnTo>
                    <a:pt x="768" y="21"/>
                  </a:lnTo>
                  <a:lnTo>
                    <a:pt x="761" y="28"/>
                  </a:lnTo>
                  <a:lnTo>
                    <a:pt x="742" y="21"/>
                  </a:lnTo>
                  <a:lnTo>
                    <a:pt x="719" y="41"/>
                  </a:lnTo>
                  <a:lnTo>
                    <a:pt x="708" y="63"/>
                  </a:lnTo>
                  <a:lnTo>
                    <a:pt x="723" y="61"/>
                  </a:lnTo>
                  <a:lnTo>
                    <a:pt x="715" y="75"/>
                  </a:lnTo>
                  <a:lnTo>
                    <a:pt x="729" y="78"/>
                  </a:lnTo>
                  <a:lnTo>
                    <a:pt x="704" y="113"/>
                  </a:lnTo>
                  <a:lnTo>
                    <a:pt x="694" y="116"/>
                  </a:lnTo>
                  <a:lnTo>
                    <a:pt x="679" y="116"/>
                  </a:lnTo>
                  <a:lnTo>
                    <a:pt x="662" y="123"/>
                  </a:lnTo>
                  <a:lnTo>
                    <a:pt x="641" y="123"/>
                  </a:lnTo>
                  <a:lnTo>
                    <a:pt x="645" y="101"/>
                  </a:lnTo>
                  <a:lnTo>
                    <a:pt x="673" y="95"/>
                  </a:lnTo>
                  <a:lnTo>
                    <a:pt x="681" y="88"/>
                  </a:lnTo>
                  <a:lnTo>
                    <a:pt x="677" y="76"/>
                  </a:lnTo>
                  <a:lnTo>
                    <a:pt x="698" y="41"/>
                  </a:lnTo>
                  <a:lnTo>
                    <a:pt x="691" y="36"/>
                  </a:lnTo>
                  <a:lnTo>
                    <a:pt x="654" y="25"/>
                  </a:lnTo>
                  <a:lnTo>
                    <a:pt x="618" y="75"/>
                  </a:lnTo>
                  <a:lnTo>
                    <a:pt x="609" y="85"/>
                  </a:lnTo>
                  <a:lnTo>
                    <a:pt x="594" y="91"/>
                  </a:lnTo>
                  <a:lnTo>
                    <a:pt x="577" y="91"/>
                  </a:lnTo>
                  <a:lnTo>
                    <a:pt x="575" y="71"/>
                  </a:lnTo>
                  <a:lnTo>
                    <a:pt x="550" y="65"/>
                  </a:lnTo>
                  <a:lnTo>
                    <a:pt x="542" y="76"/>
                  </a:lnTo>
                  <a:lnTo>
                    <a:pt x="516" y="95"/>
                  </a:lnTo>
                  <a:lnTo>
                    <a:pt x="505" y="93"/>
                  </a:lnTo>
                  <a:lnTo>
                    <a:pt x="499" y="71"/>
                  </a:lnTo>
                  <a:lnTo>
                    <a:pt x="480" y="70"/>
                  </a:lnTo>
                  <a:lnTo>
                    <a:pt x="472" y="46"/>
                  </a:lnTo>
                  <a:lnTo>
                    <a:pt x="457" y="43"/>
                  </a:lnTo>
                  <a:lnTo>
                    <a:pt x="453" y="28"/>
                  </a:lnTo>
                  <a:lnTo>
                    <a:pt x="434" y="25"/>
                  </a:lnTo>
                  <a:lnTo>
                    <a:pt x="415" y="6"/>
                  </a:lnTo>
                  <a:lnTo>
                    <a:pt x="383" y="16"/>
                  </a:lnTo>
                  <a:lnTo>
                    <a:pt x="353" y="6"/>
                  </a:lnTo>
                  <a:lnTo>
                    <a:pt x="341" y="30"/>
                  </a:lnTo>
                  <a:lnTo>
                    <a:pt x="341" y="48"/>
                  </a:lnTo>
                  <a:lnTo>
                    <a:pt x="330" y="65"/>
                  </a:lnTo>
                  <a:lnTo>
                    <a:pt x="322" y="85"/>
                  </a:lnTo>
                  <a:lnTo>
                    <a:pt x="324" y="103"/>
                  </a:lnTo>
                  <a:lnTo>
                    <a:pt x="317" y="128"/>
                  </a:lnTo>
                  <a:lnTo>
                    <a:pt x="353" y="780"/>
                  </a:lnTo>
                  <a:lnTo>
                    <a:pt x="356" y="772"/>
                  </a:lnTo>
                  <a:lnTo>
                    <a:pt x="368" y="764"/>
                  </a:lnTo>
                  <a:lnTo>
                    <a:pt x="396" y="772"/>
                  </a:lnTo>
                  <a:lnTo>
                    <a:pt x="398" y="789"/>
                  </a:lnTo>
                  <a:lnTo>
                    <a:pt x="392" y="799"/>
                  </a:lnTo>
                  <a:lnTo>
                    <a:pt x="381" y="807"/>
                  </a:lnTo>
                  <a:lnTo>
                    <a:pt x="366" y="807"/>
                  </a:lnTo>
                  <a:lnTo>
                    <a:pt x="360" y="804"/>
                  </a:lnTo>
                  <a:lnTo>
                    <a:pt x="356" y="797"/>
                  </a:lnTo>
                  <a:lnTo>
                    <a:pt x="353" y="780"/>
                  </a:lnTo>
                  <a:lnTo>
                    <a:pt x="317" y="1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40" name="Freeform 29"/>
            <p:cNvSpPr>
              <a:spLocks/>
            </p:cNvSpPr>
            <p:nvPr/>
          </p:nvSpPr>
          <p:spPr bwMode="auto">
            <a:xfrm>
              <a:off x="3275" y="2682"/>
              <a:ext cx="1011" cy="877"/>
            </a:xfrm>
            <a:custGeom>
              <a:avLst/>
              <a:gdLst>
                <a:gd name="T0" fmla="*/ 280 w 1011"/>
                <a:gd name="T1" fmla="*/ 88 h 877"/>
                <a:gd name="T2" fmla="*/ 189 w 1011"/>
                <a:gd name="T3" fmla="*/ 115 h 877"/>
                <a:gd name="T4" fmla="*/ 119 w 1011"/>
                <a:gd name="T5" fmla="*/ 130 h 877"/>
                <a:gd name="T6" fmla="*/ 60 w 1011"/>
                <a:gd name="T7" fmla="*/ 108 h 877"/>
                <a:gd name="T8" fmla="*/ 36 w 1011"/>
                <a:gd name="T9" fmla="*/ 196 h 877"/>
                <a:gd name="T10" fmla="*/ 3 w 1011"/>
                <a:gd name="T11" fmla="*/ 215 h 877"/>
                <a:gd name="T12" fmla="*/ 26 w 1011"/>
                <a:gd name="T13" fmla="*/ 312 h 877"/>
                <a:gd name="T14" fmla="*/ 60 w 1011"/>
                <a:gd name="T15" fmla="*/ 425 h 877"/>
                <a:gd name="T16" fmla="*/ 149 w 1011"/>
                <a:gd name="T17" fmla="*/ 425 h 877"/>
                <a:gd name="T18" fmla="*/ 203 w 1011"/>
                <a:gd name="T19" fmla="*/ 467 h 877"/>
                <a:gd name="T20" fmla="*/ 199 w 1011"/>
                <a:gd name="T21" fmla="*/ 535 h 877"/>
                <a:gd name="T22" fmla="*/ 163 w 1011"/>
                <a:gd name="T23" fmla="*/ 584 h 877"/>
                <a:gd name="T24" fmla="*/ 75 w 1011"/>
                <a:gd name="T25" fmla="*/ 644 h 877"/>
                <a:gd name="T26" fmla="*/ 81 w 1011"/>
                <a:gd name="T27" fmla="*/ 720 h 877"/>
                <a:gd name="T28" fmla="*/ 115 w 1011"/>
                <a:gd name="T29" fmla="*/ 814 h 877"/>
                <a:gd name="T30" fmla="*/ 193 w 1011"/>
                <a:gd name="T31" fmla="*/ 814 h 877"/>
                <a:gd name="T32" fmla="*/ 246 w 1011"/>
                <a:gd name="T33" fmla="*/ 810 h 877"/>
                <a:gd name="T34" fmla="*/ 294 w 1011"/>
                <a:gd name="T35" fmla="*/ 800 h 877"/>
                <a:gd name="T36" fmla="*/ 372 w 1011"/>
                <a:gd name="T37" fmla="*/ 825 h 877"/>
                <a:gd name="T38" fmla="*/ 425 w 1011"/>
                <a:gd name="T39" fmla="*/ 820 h 877"/>
                <a:gd name="T40" fmla="*/ 451 w 1011"/>
                <a:gd name="T41" fmla="*/ 814 h 877"/>
                <a:gd name="T42" fmla="*/ 444 w 1011"/>
                <a:gd name="T43" fmla="*/ 837 h 877"/>
                <a:gd name="T44" fmla="*/ 503 w 1011"/>
                <a:gd name="T45" fmla="*/ 835 h 877"/>
                <a:gd name="T46" fmla="*/ 550 w 1011"/>
                <a:gd name="T47" fmla="*/ 876 h 877"/>
                <a:gd name="T48" fmla="*/ 603 w 1011"/>
                <a:gd name="T49" fmla="*/ 864 h 877"/>
                <a:gd name="T50" fmla="*/ 579 w 1011"/>
                <a:gd name="T51" fmla="*/ 804 h 877"/>
                <a:gd name="T52" fmla="*/ 523 w 1011"/>
                <a:gd name="T53" fmla="*/ 767 h 877"/>
                <a:gd name="T54" fmla="*/ 560 w 1011"/>
                <a:gd name="T55" fmla="*/ 747 h 877"/>
                <a:gd name="T56" fmla="*/ 580 w 1011"/>
                <a:gd name="T57" fmla="*/ 707 h 877"/>
                <a:gd name="T58" fmla="*/ 624 w 1011"/>
                <a:gd name="T59" fmla="*/ 659 h 877"/>
                <a:gd name="T60" fmla="*/ 689 w 1011"/>
                <a:gd name="T61" fmla="*/ 612 h 877"/>
                <a:gd name="T62" fmla="*/ 748 w 1011"/>
                <a:gd name="T63" fmla="*/ 600 h 877"/>
                <a:gd name="T64" fmla="*/ 772 w 1011"/>
                <a:gd name="T65" fmla="*/ 558 h 877"/>
                <a:gd name="T66" fmla="*/ 753 w 1011"/>
                <a:gd name="T67" fmla="*/ 502 h 877"/>
                <a:gd name="T68" fmla="*/ 814 w 1011"/>
                <a:gd name="T69" fmla="*/ 525 h 877"/>
                <a:gd name="T70" fmla="*/ 924 w 1011"/>
                <a:gd name="T71" fmla="*/ 492 h 877"/>
                <a:gd name="T72" fmla="*/ 953 w 1011"/>
                <a:gd name="T73" fmla="*/ 462 h 877"/>
                <a:gd name="T74" fmla="*/ 994 w 1011"/>
                <a:gd name="T75" fmla="*/ 417 h 877"/>
                <a:gd name="T76" fmla="*/ 972 w 1011"/>
                <a:gd name="T77" fmla="*/ 343 h 877"/>
                <a:gd name="T78" fmla="*/ 918 w 1011"/>
                <a:gd name="T79" fmla="*/ 288 h 877"/>
                <a:gd name="T80" fmla="*/ 894 w 1011"/>
                <a:gd name="T81" fmla="*/ 238 h 877"/>
                <a:gd name="T82" fmla="*/ 926 w 1011"/>
                <a:gd name="T83" fmla="*/ 228 h 877"/>
                <a:gd name="T84" fmla="*/ 941 w 1011"/>
                <a:gd name="T85" fmla="*/ 168 h 877"/>
                <a:gd name="T86" fmla="*/ 877 w 1011"/>
                <a:gd name="T87" fmla="*/ 110 h 877"/>
                <a:gd name="T88" fmla="*/ 896 w 1011"/>
                <a:gd name="T89" fmla="*/ 63 h 877"/>
                <a:gd name="T90" fmla="*/ 877 w 1011"/>
                <a:gd name="T91" fmla="*/ 10 h 877"/>
                <a:gd name="T92" fmla="*/ 791 w 1011"/>
                <a:gd name="T93" fmla="*/ 3 h 877"/>
                <a:gd name="T94" fmla="*/ 742 w 1011"/>
                <a:gd name="T95" fmla="*/ 21 h 877"/>
                <a:gd name="T96" fmla="*/ 715 w 1011"/>
                <a:gd name="T97" fmla="*/ 75 h 877"/>
                <a:gd name="T98" fmla="*/ 679 w 1011"/>
                <a:gd name="T99" fmla="*/ 116 h 877"/>
                <a:gd name="T100" fmla="*/ 673 w 1011"/>
                <a:gd name="T101" fmla="*/ 95 h 877"/>
                <a:gd name="T102" fmla="*/ 691 w 1011"/>
                <a:gd name="T103" fmla="*/ 36 h 877"/>
                <a:gd name="T104" fmla="*/ 594 w 1011"/>
                <a:gd name="T105" fmla="*/ 91 h 877"/>
                <a:gd name="T106" fmla="*/ 542 w 1011"/>
                <a:gd name="T107" fmla="*/ 76 h 877"/>
                <a:gd name="T108" fmla="*/ 480 w 1011"/>
                <a:gd name="T109" fmla="*/ 70 h 877"/>
                <a:gd name="T110" fmla="*/ 434 w 1011"/>
                <a:gd name="T111" fmla="*/ 25 h 877"/>
                <a:gd name="T112" fmla="*/ 341 w 1011"/>
                <a:gd name="T113" fmla="*/ 30 h 877"/>
                <a:gd name="T114" fmla="*/ 324 w 1011"/>
                <a:gd name="T115" fmla="*/ 103 h 8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11" h="877">
                  <a:moveTo>
                    <a:pt x="317" y="128"/>
                  </a:moveTo>
                  <a:lnTo>
                    <a:pt x="298" y="128"/>
                  </a:lnTo>
                  <a:lnTo>
                    <a:pt x="282" y="125"/>
                  </a:lnTo>
                  <a:lnTo>
                    <a:pt x="280" y="88"/>
                  </a:lnTo>
                  <a:lnTo>
                    <a:pt x="243" y="95"/>
                  </a:lnTo>
                  <a:lnTo>
                    <a:pt x="205" y="90"/>
                  </a:lnTo>
                  <a:lnTo>
                    <a:pt x="195" y="96"/>
                  </a:lnTo>
                  <a:lnTo>
                    <a:pt x="189" y="115"/>
                  </a:lnTo>
                  <a:lnTo>
                    <a:pt x="184" y="130"/>
                  </a:lnTo>
                  <a:lnTo>
                    <a:pt x="172" y="136"/>
                  </a:lnTo>
                  <a:lnTo>
                    <a:pt x="148" y="135"/>
                  </a:lnTo>
                  <a:lnTo>
                    <a:pt x="119" y="130"/>
                  </a:lnTo>
                  <a:lnTo>
                    <a:pt x="102" y="133"/>
                  </a:lnTo>
                  <a:lnTo>
                    <a:pt x="89" y="138"/>
                  </a:lnTo>
                  <a:lnTo>
                    <a:pt x="55" y="120"/>
                  </a:lnTo>
                  <a:lnTo>
                    <a:pt x="60" y="108"/>
                  </a:lnTo>
                  <a:lnTo>
                    <a:pt x="60" y="96"/>
                  </a:lnTo>
                  <a:lnTo>
                    <a:pt x="43" y="105"/>
                  </a:lnTo>
                  <a:lnTo>
                    <a:pt x="24" y="111"/>
                  </a:lnTo>
                  <a:lnTo>
                    <a:pt x="36" y="196"/>
                  </a:lnTo>
                  <a:lnTo>
                    <a:pt x="32" y="206"/>
                  </a:lnTo>
                  <a:lnTo>
                    <a:pt x="22" y="210"/>
                  </a:lnTo>
                  <a:lnTo>
                    <a:pt x="5" y="206"/>
                  </a:lnTo>
                  <a:lnTo>
                    <a:pt x="3" y="215"/>
                  </a:lnTo>
                  <a:lnTo>
                    <a:pt x="0" y="228"/>
                  </a:lnTo>
                  <a:lnTo>
                    <a:pt x="11" y="238"/>
                  </a:lnTo>
                  <a:lnTo>
                    <a:pt x="3" y="276"/>
                  </a:lnTo>
                  <a:lnTo>
                    <a:pt x="26" y="312"/>
                  </a:lnTo>
                  <a:lnTo>
                    <a:pt x="32" y="330"/>
                  </a:lnTo>
                  <a:lnTo>
                    <a:pt x="68" y="357"/>
                  </a:lnTo>
                  <a:lnTo>
                    <a:pt x="68" y="413"/>
                  </a:lnTo>
                  <a:lnTo>
                    <a:pt x="60" y="425"/>
                  </a:lnTo>
                  <a:lnTo>
                    <a:pt x="58" y="437"/>
                  </a:lnTo>
                  <a:lnTo>
                    <a:pt x="79" y="430"/>
                  </a:lnTo>
                  <a:lnTo>
                    <a:pt x="106" y="438"/>
                  </a:lnTo>
                  <a:lnTo>
                    <a:pt x="149" y="425"/>
                  </a:lnTo>
                  <a:lnTo>
                    <a:pt x="161" y="430"/>
                  </a:lnTo>
                  <a:lnTo>
                    <a:pt x="187" y="433"/>
                  </a:lnTo>
                  <a:lnTo>
                    <a:pt x="193" y="438"/>
                  </a:lnTo>
                  <a:lnTo>
                    <a:pt x="203" y="467"/>
                  </a:lnTo>
                  <a:lnTo>
                    <a:pt x="233" y="475"/>
                  </a:lnTo>
                  <a:lnTo>
                    <a:pt x="231" y="498"/>
                  </a:lnTo>
                  <a:lnTo>
                    <a:pt x="205" y="523"/>
                  </a:lnTo>
                  <a:lnTo>
                    <a:pt x="199" y="535"/>
                  </a:lnTo>
                  <a:lnTo>
                    <a:pt x="199" y="552"/>
                  </a:lnTo>
                  <a:lnTo>
                    <a:pt x="186" y="560"/>
                  </a:lnTo>
                  <a:lnTo>
                    <a:pt x="178" y="577"/>
                  </a:lnTo>
                  <a:lnTo>
                    <a:pt x="163" y="584"/>
                  </a:lnTo>
                  <a:lnTo>
                    <a:pt x="146" y="612"/>
                  </a:lnTo>
                  <a:lnTo>
                    <a:pt x="104" y="619"/>
                  </a:lnTo>
                  <a:lnTo>
                    <a:pt x="87" y="627"/>
                  </a:lnTo>
                  <a:lnTo>
                    <a:pt x="75" y="644"/>
                  </a:lnTo>
                  <a:lnTo>
                    <a:pt x="68" y="660"/>
                  </a:lnTo>
                  <a:lnTo>
                    <a:pt x="64" y="679"/>
                  </a:lnTo>
                  <a:lnTo>
                    <a:pt x="68" y="707"/>
                  </a:lnTo>
                  <a:lnTo>
                    <a:pt x="81" y="720"/>
                  </a:lnTo>
                  <a:lnTo>
                    <a:pt x="91" y="739"/>
                  </a:lnTo>
                  <a:lnTo>
                    <a:pt x="96" y="764"/>
                  </a:lnTo>
                  <a:lnTo>
                    <a:pt x="117" y="782"/>
                  </a:lnTo>
                  <a:lnTo>
                    <a:pt x="115" y="814"/>
                  </a:lnTo>
                  <a:lnTo>
                    <a:pt x="130" y="810"/>
                  </a:lnTo>
                  <a:lnTo>
                    <a:pt x="149" y="815"/>
                  </a:lnTo>
                  <a:lnTo>
                    <a:pt x="174" y="830"/>
                  </a:lnTo>
                  <a:lnTo>
                    <a:pt x="193" y="814"/>
                  </a:lnTo>
                  <a:lnTo>
                    <a:pt x="201" y="809"/>
                  </a:lnTo>
                  <a:lnTo>
                    <a:pt x="212" y="810"/>
                  </a:lnTo>
                  <a:lnTo>
                    <a:pt x="225" y="822"/>
                  </a:lnTo>
                  <a:lnTo>
                    <a:pt x="246" y="810"/>
                  </a:lnTo>
                  <a:lnTo>
                    <a:pt x="267" y="817"/>
                  </a:lnTo>
                  <a:lnTo>
                    <a:pt x="294" y="824"/>
                  </a:lnTo>
                  <a:lnTo>
                    <a:pt x="299" y="810"/>
                  </a:lnTo>
                  <a:lnTo>
                    <a:pt x="294" y="800"/>
                  </a:lnTo>
                  <a:lnTo>
                    <a:pt x="315" y="797"/>
                  </a:lnTo>
                  <a:lnTo>
                    <a:pt x="330" y="804"/>
                  </a:lnTo>
                  <a:lnTo>
                    <a:pt x="336" y="825"/>
                  </a:lnTo>
                  <a:lnTo>
                    <a:pt x="372" y="825"/>
                  </a:lnTo>
                  <a:lnTo>
                    <a:pt x="404" y="819"/>
                  </a:lnTo>
                  <a:lnTo>
                    <a:pt x="408" y="814"/>
                  </a:lnTo>
                  <a:lnTo>
                    <a:pt x="415" y="814"/>
                  </a:lnTo>
                  <a:lnTo>
                    <a:pt x="425" y="820"/>
                  </a:lnTo>
                  <a:lnTo>
                    <a:pt x="430" y="820"/>
                  </a:lnTo>
                  <a:lnTo>
                    <a:pt x="442" y="814"/>
                  </a:lnTo>
                  <a:lnTo>
                    <a:pt x="446" y="812"/>
                  </a:lnTo>
                  <a:lnTo>
                    <a:pt x="451" y="814"/>
                  </a:lnTo>
                  <a:lnTo>
                    <a:pt x="449" y="820"/>
                  </a:lnTo>
                  <a:lnTo>
                    <a:pt x="444" y="822"/>
                  </a:lnTo>
                  <a:lnTo>
                    <a:pt x="442" y="829"/>
                  </a:lnTo>
                  <a:lnTo>
                    <a:pt x="444" y="837"/>
                  </a:lnTo>
                  <a:lnTo>
                    <a:pt x="448" y="842"/>
                  </a:lnTo>
                  <a:lnTo>
                    <a:pt x="474" y="835"/>
                  </a:lnTo>
                  <a:lnTo>
                    <a:pt x="487" y="844"/>
                  </a:lnTo>
                  <a:lnTo>
                    <a:pt x="503" y="835"/>
                  </a:lnTo>
                  <a:lnTo>
                    <a:pt x="510" y="839"/>
                  </a:lnTo>
                  <a:lnTo>
                    <a:pt x="518" y="859"/>
                  </a:lnTo>
                  <a:lnTo>
                    <a:pt x="531" y="876"/>
                  </a:lnTo>
                  <a:lnTo>
                    <a:pt x="550" y="876"/>
                  </a:lnTo>
                  <a:lnTo>
                    <a:pt x="560" y="870"/>
                  </a:lnTo>
                  <a:lnTo>
                    <a:pt x="571" y="850"/>
                  </a:lnTo>
                  <a:lnTo>
                    <a:pt x="590" y="867"/>
                  </a:lnTo>
                  <a:lnTo>
                    <a:pt x="603" y="864"/>
                  </a:lnTo>
                  <a:lnTo>
                    <a:pt x="601" y="844"/>
                  </a:lnTo>
                  <a:lnTo>
                    <a:pt x="596" y="825"/>
                  </a:lnTo>
                  <a:lnTo>
                    <a:pt x="580" y="817"/>
                  </a:lnTo>
                  <a:lnTo>
                    <a:pt x="579" y="804"/>
                  </a:lnTo>
                  <a:lnTo>
                    <a:pt x="556" y="799"/>
                  </a:lnTo>
                  <a:lnTo>
                    <a:pt x="541" y="792"/>
                  </a:lnTo>
                  <a:lnTo>
                    <a:pt x="529" y="782"/>
                  </a:lnTo>
                  <a:lnTo>
                    <a:pt x="523" y="767"/>
                  </a:lnTo>
                  <a:lnTo>
                    <a:pt x="535" y="762"/>
                  </a:lnTo>
                  <a:lnTo>
                    <a:pt x="529" y="752"/>
                  </a:lnTo>
                  <a:lnTo>
                    <a:pt x="535" y="744"/>
                  </a:lnTo>
                  <a:lnTo>
                    <a:pt x="560" y="747"/>
                  </a:lnTo>
                  <a:lnTo>
                    <a:pt x="573" y="747"/>
                  </a:lnTo>
                  <a:lnTo>
                    <a:pt x="580" y="735"/>
                  </a:lnTo>
                  <a:lnTo>
                    <a:pt x="569" y="720"/>
                  </a:lnTo>
                  <a:lnTo>
                    <a:pt x="580" y="707"/>
                  </a:lnTo>
                  <a:lnTo>
                    <a:pt x="586" y="687"/>
                  </a:lnTo>
                  <a:lnTo>
                    <a:pt x="611" y="684"/>
                  </a:lnTo>
                  <a:lnTo>
                    <a:pt x="632" y="670"/>
                  </a:lnTo>
                  <a:lnTo>
                    <a:pt x="624" y="659"/>
                  </a:lnTo>
                  <a:lnTo>
                    <a:pt x="635" y="644"/>
                  </a:lnTo>
                  <a:lnTo>
                    <a:pt x="668" y="644"/>
                  </a:lnTo>
                  <a:lnTo>
                    <a:pt x="673" y="624"/>
                  </a:lnTo>
                  <a:lnTo>
                    <a:pt x="689" y="612"/>
                  </a:lnTo>
                  <a:lnTo>
                    <a:pt x="704" y="617"/>
                  </a:lnTo>
                  <a:lnTo>
                    <a:pt x="715" y="604"/>
                  </a:lnTo>
                  <a:lnTo>
                    <a:pt x="730" y="600"/>
                  </a:lnTo>
                  <a:lnTo>
                    <a:pt x="748" y="600"/>
                  </a:lnTo>
                  <a:lnTo>
                    <a:pt x="761" y="595"/>
                  </a:lnTo>
                  <a:lnTo>
                    <a:pt x="785" y="599"/>
                  </a:lnTo>
                  <a:lnTo>
                    <a:pt x="787" y="582"/>
                  </a:lnTo>
                  <a:lnTo>
                    <a:pt x="772" y="558"/>
                  </a:lnTo>
                  <a:lnTo>
                    <a:pt x="770" y="550"/>
                  </a:lnTo>
                  <a:lnTo>
                    <a:pt x="746" y="545"/>
                  </a:lnTo>
                  <a:lnTo>
                    <a:pt x="742" y="528"/>
                  </a:lnTo>
                  <a:lnTo>
                    <a:pt x="753" y="502"/>
                  </a:lnTo>
                  <a:lnTo>
                    <a:pt x="770" y="502"/>
                  </a:lnTo>
                  <a:lnTo>
                    <a:pt x="784" y="508"/>
                  </a:lnTo>
                  <a:lnTo>
                    <a:pt x="793" y="523"/>
                  </a:lnTo>
                  <a:lnTo>
                    <a:pt x="814" y="525"/>
                  </a:lnTo>
                  <a:lnTo>
                    <a:pt x="825" y="510"/>
                  </a:lnTo>
                  <a:lnTo>
                    <a:pt x="858" y="500"/>
                  </a:lnTo>
                  <a:lnTo>
                    <a:pt x="897" y="483"/>
                  </a:lnTo>
                  <a:lnTo>
                    <a:pt x="924" y="492"/>
                  </a:lnTo>
                  <a:lnTo>
                    <a:pt x="935" y="487"/>
                  </a:lnTo>
                  <a:lnTo>
                    <a:pt x="930" y="478"/>
                  </a:lnTo>
                  <a:lnTo>
                    <a:pt x="947" y="470"/>
                  </a:lnTo>
                  <a:lnTo>
                    <a:pt x="953" y="462"/>
                  </a:lnTo>
                  <a:lnTo>
                    <a:pt x="962" y="457"/>
                  </a:lnTo>
                  <a:lnTo>
                    <a:pt x="987" y="455"/>
                  </a:lnTo>
                  <a:lnTo>
                    <a:pt x="1000" y="435"/>
                  </a:lnTo>
                  <a:lnTo>
                    <a:pt x="994" y="417"/>
                  </a:lnTo>
                  <a:lnTo>
                    <a:pt x="1010" y="393"/>
                  </a:lnTo>
                  <a:lnTo>
                    <a:pt x="1000" y="378"/>
                  </a:lnTo>
                  <a:lnTo>
                    <a:pt x="977" y="362"/>
                  </a:lnTo>
                  <a:lnTo>
                    <a:pt x="972" y="343"/>
                  </a:lnTo>
                  <a:lnTo>
                    <a:pt x="953" y="337"/>
                  </a:lnTo>
                  <a:lnTo>
                    <a:pt x="953" y="295"/>
                  </a:lnTo>
                  <a:lnTo>
                    <a:pt x="928" y="295"/>
                  </a:lnTo>
                  <a:lnTo>
                    <a:pt x="918" y="288"/>
                  </a:lnTo>
                  <a:lnTo>
                    <a:pt x="905" y="281"/>
                  </a:lnTo>
                  <a:lnTo>
                    <a:pt x="899" y="276"/>
                  </a:lnTo>
                  <a:lnTo>
                    <a:pt x="892" y="251"/>
                  </a:lnTo>
                  <a:lnTo>
                    <a:pt x="894" y="238"/>
                  </a:lnTo>
                  <a:lnTo>
                    <a:pt x="899" y="236"/>
                  </a:lnTo>
                  <a:lnTo>
                    <a:pt x="916" y="231"/>
                  </a:lnTo>
                  <a:lnTo>
                    <a:pt x="918" y="228"/>
                  </a:lnTo>
                  <a:lnTo>
                    <a:pt x="926" y="228"/>
                  </a:lnTo>
                  <a:lnTo>
                    <a:pt x="939" y="218"/>
                  </a:lnTo>
                  <a:lnTo>
                    <a:pt x="954" y="193"/>
                  </a:lnTo>
                  <a:lnTo>
                    <a:pt x="953" y="178"/>
                  </a:lnTo>
                  <a:lnTo>
                    <a:pt x="941" y="168"/>
                  </a:lnTo>
                  <a:lnTo>
                    <a:pt x="916" y="145"/>
                  </a:lnTo>
                  <a:lnTo>
                    <a:pt x="903" y="141"/>
                  </a:lnTo>
                  <a:lnTo>
                    <a:pt x="905" y="113"/>
                  </a:lnTo>
                  <a:lnTo>
                    <a:pt x="877" y="110"/>
                  </a:lnTo>
                  <a:lnTo>
                    <a:pt x="880" y="93"/>
                  </a:lnTo>
                  <a:lnTo>
                    <a:pt x="877" y="78"/>
                  </a:lnTo>
                  <a:lnTo>
                    <a:pt x="890" y="71"/>
                  </a:lnTo>
                  <a:lnTo>
                    <a:pt x="896" y="63"/>
                  </a:lnTo>
                  <a:lnTo>
                    <a:pt x="890" y="50"/>
                  </a:lnTo>
                  <a:lnTo>
                    <a:pt x="880" y="40"/>
                  </a:lnTo>
                  <a:lnTo>
                    <a:pt x="869" y="40"/>
                  </a:lnTo>
                  <a:lnTo>
                    <a:pt x="877" y="10"/>
                  </a:lnTo>
                  <a:lnTo>
                    <a:pt x="852" y="3"/>
                  </a:lnTo>
                  <a:lnTo>
                    <a:pt x="835" y="3"/>
                  </a:lnTo>
                  <a:lnTo>
                    <a:pt x="823" y="0"/>
                  </a:lnTo>
                  <a:lnTo>
                    <a:pt x="791" y="3"/>
                  </a:lnTo>
                  <a:lnTo>
                    <a:pt x="778" y="20"/>
                  </a:lnTo>
                  <a:lnTo>
                    <a:pt x="768" y="21"/>
                  </a:lnTo>
                  <a:lnTo>
                    <a:pt x="761" y="28"/>
                  </a:lnTo>
                  <a:lnTo>
                    <a:pt x="742" y="21"/>
                  </a:lnTo>
                  <a:lnTo>
                    <a:pt x="719" y="41"/>
                  </a:lnTo>
                  <a:lnTo>
                    <a:pt x="708" y="63"/>
                  </a:lnTo>
                  <a:lnTo>
                    <a:pt x="723" y="61"/>
                  </a:lnTo>
                  <a:lnTo>
                    <a:pt x="715" y="75"/>
                  </a:lnTo>
                  <a:lnTo>
                    <a:pt x="729" y="78"/>
                  </a:lnTo>
                  <a:lnTo>
                    <a:pt x="704" y="113"/>
                  </a:lnTo>
                  <a:lnTo>
                    <a:pt x="694" y="116"/>
                  </a:lnTo>
                  <a:lnTo>
                    <a:pt x="679" y="116"/>
                  </a:lnTo>
                  <a:lnTo>
                    <a:pt x="662" y="123"/>
                  </a:lnTo>
                  <a:lnTo>
                    <a:pt x="641" y="123"/>
                  </a:lnTo>
                  <a:lnTo>
                    <a:pt x="645" y="101"/>
                  </a:lnTo>
                  <a:lnTo>
                    <a:pt x="673" y="95"/>
                  </a:lnTo>
                  <a:lnTo>
                    <a:pt x="681" y="88"/>
                  </a:lnTo>
                  <a:lnTo>
                    <a:pt x="677" y="76"/>
                  </a:lnTo>
                  <a:lnTo>
                    <a:pt x="698" y="41"/>
                  </a:lnTo>
                  <a:lnTo>
                    <a:pt x="691" y="36"/>
                  </a:lnTo>
                  <a:lnTo>
                    <a:pt x="654" y="25"/>
                  </a:lnTo>
                  <a:lnTo>
                    <a:pt x="618" y="75"/>
                  </a:lnTo>
                  <a:lnTo>
                    <a:pt x="609" y="85"/>
                  </a:lnTo>
                  <a:lnTo>
                    <a:pt x="594" y="91"/>
                  </a:lnTo>
                  <a:lnTo>
                    <a:pt x="577" y="91"/>
                  </a:lnTo>
                  <a:lnTo>
                    <a:pt x="575" y="71"/>
                  </a:lnTo>
                  <a:lnTo>
                    <a:pt x="550" y="65"/>
                  </a:lnTo>
                  <a:lnTo>
                    <a:pt x="542" y="76"/>
                  </a:lnTo>
                  <a:lnTo>
                    <a:pt x="516" y="95"/>
                  </a:lnTo>
                  <a:lnTo>
                    <a:pt x="505" y="93"/>
                  </a:lnTo>
                  <a:lnTo>
                    <a:pt x="499" y="71"/>
                  </a:lnTo>
                  <a:lnTo>
                    <a:pt x="480" y="70"/>
                  </a:lnTo>
                  <a:lnTo>
                    <a:pt x="472" y="46"/>
                  </a:lnTo>
                  <a:lnTo>
                    <a:pt x="457" y="43"/>
                  </a:lnTo>
                  <a:lnTo>
                    <a:pt x="453" y="28"/>
                  </a:lnTo>
                  <a:lnTo>
                    <a:pt x="434" y="25"/>
                  </a:lnTo>
                  <a:lnTo>
                    <a:pt x="415" y="6"/>
                  </a:lnTo>
                  <a:lnTo>
                    <a:pt x="383" y="16"/>
                  </a:lnTo>
                  <a:lnTo>
                    <a:pt x="353" y="6"/>
                  </a:lnTo>
                  <a:lnTo>
                    <a:pt x="341" y="30"/>
                  </a:lnTo>
                  <a:lnTo>
                    <a:pt x="341" y="48"/>
                  </a:lnTo>
                  <a:lnTo>
                    <a:pt x="330" y="65"/>
                  </a:lnTo>
                  <a:lnTo>
                    <a:pt x="322" y="85"/>
                  </a:lnTo>
                  <a:lnTo>
                    <a:pt x="324" y="103"/>
                  </a:lnTo>
                  <a:lnTo>
                    <a:pt x="317" y="12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41" name="Freeform 30"/>
            <p:cNvSpPr>
              <a:spLocks/>
            </p:cNvSpPr>
            <p:nvPr/>
          </p:nvSpPr>
          <p:spPr bwMode="auto">
            <a:xfrm>
              <a:off x="3629" y="3446"/>
              <a:ext cx="47" cy="44"/>
            </a:xfrm>
            <a:custGeom>
              <a:avLst/>
              <a:gdLst>
                <a:gd name="T0" fmla="*/ 0 w 47"/>
                <a:gd name="T1" fmla="*/ 16 h 44"/>
                <a:gd name="T2" fmla="*/ 3 w 47"/>
                <a:gd name="T3" fmla="*/ 8 h 44"/>
                <a:gd name="T4" fmla="*/ 15 w 47"/>
                <a:gd name="T5" fmla="*/ 0 h 44"/>
                <a:gd name="T6" fmla="*/ 44 w 47"/>
                <a:gd name="T7" fmla="*/ 8 h 44"/>
                <a:gd name="T8" fmla="*/ 46 w 47"/>
                <a:gd name="T9" fmla="*/ 24 h 44"/>
                <a:gd name="T10" fmla="*/ 40 w 47"/>
                <a:gd name="T11" fmla="*/ 34 h 44"/>
                <a:gd name="T12" fmla="*/ 26 w 47"/>
                <a:gd name="T13" fmla="*/ 43 h 44"/>
                <a:gd name="T14" fmla="*/ 13 w 47"/>
                <a:gd name="T15" fmla="*/ 43 h 44"/>
                <a:gd name="T16" fmla="*/ 7 w 47"/>
                <a:gd name="T17" fmla="*/ 39 h 44"/>
                <a:gd name="T18" fmla="*/ 3 w 47"/>
                <a:gd name="T19" fmla="*/ 33 h 44"/>
                <a:gd name="T20" fmla="*/ 0 w 47"/>
                <a:gd name="T21" fmla="*/ 16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44">
                  <a:moveTo>
                    <a:pt x="0" y="16"/>
                  </a:moveTo>
                  <a:lnTo>
                    <a:pt x="3" y="8"/>
                  </a:lnTo>
                  <a:lnTo>
                    <a:pt x="15" y="0"/>
                  </a:lnTo>
                  <a:lnTo>
                    <a:pt x="44" y="8"/>
                  </a:lnTo>
                  <a:lnTo>
                    <a:pt x="46" y="24"/>
                  </a:lnTo>
                  <a:lnTo>
                    <a:pt x="40" y="34"/>
                  </a:lnTo>
                  <a:lnTo>
                    <a:pt x="26" y="43"/>
                  </a:lnTo>
                  <a:lnTo>
                    <a:pt x="13" y="43"/>
                  </a:lnTo>
                  <a:lnTo>
                    <a:pt x="7" y="39"/>
                  </a:lnTo>
                  <a:lnTo>
                    <a:pt x="3" y="33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42" name="Freeform 31"/>
            <p:cNvSpPr>
              <a:spLocks/>
            </p:cNvSpPr>
            <p:nvPr/>
          </p:nvSpPr>
          <p:spPr bwMode="auto">
            <a:xfrm>
              <a:off x="2804" y="2597"/>
              <a:ext cx="706" cy="796"/>
            </a:xfrm>
            <a:custGeom>
              <a:avLst/>
              <a:gdLst>
                <a:gd name="T0" fmla="*/ 154 w 706"/>
                <a:gd name="T1" fmla="*/ 299 h 796"/>
                <a:gd name="T2" fmla="*/ 127 w 706"/>
                <a:gd name="T3" fmla="*/ 334 h 796"/>
                <a:gd name="T4" fmla="*/ 102 w 706"/>
                <a:gd name="T5" fmla="*/ 368 h 796"/>
                <a:gd name="T6" fmla="*/ 131 w 706"/>
                <a:gd name="T7" fmla="*/ 415 h 796"/>
                <a:gd name="T8" fmla="*/ 118 w 706"/>
                <a:gd name="T9" fmla="*/ 512 h 796"/>
                <a:gd name="T10" fmla="*/ 78 w 706"/>
                <a:gd name="T11" fmla="*/ 505 h 796"/>
                <a:gd name="T12" fmla="*/ 66 w 706"/>
                <a:gd name="T13" fmla="*/ 540 h 796"/>
                <a:gd name="T14" fmla="*/ 36 w 706"/>
                <a:gd name="T15" fmla="*/ 572 h 796"/>
                <a:gd name="T16" fmla="*/ 32 w 706"/>
                <a:gd name="T17" fmla="*/ 620 h 796"/>
                <a:gd name="T18" fmla="*/ 20 w 706"/>
                <a:gd name="T19" fmla="*/ 651 h 796"/>
                <a:gd name="T20" fmla="*/ 0 w 706"/>
                <a:gd name="T21" fmla="*/ 672 h 796"/>
                <a:gd name="T22" fmla="*/ 28 w 706"/>
                <a:gd name="T23" fmla="*/ 729 h 796"/>
                <a:gd name="T24" fmla="*/ 30 w 706"/>
                <a:gd name="T25" fmla="*/ 784 h 796"/>
                <a:gd name="T26" fmla="*/ 60 w 706"/>
                <a:gd name="T27" fmla="*/ 781 h 796"/>
                <a:gd name="T28" fmla="*/ 137 w 706"/>
                <a:gd name="T29" fmla="*/ 766 h 796"/>
                <a:gd name="T30" fmla="*/ 163 w 706"/>
                <a:gd name="T31" fmla="*/ 707 h 796"/>
                <a:gd name="T32" fmla="*/ 209 w 706"/>
                <a:gd name="T33" fmla="*/ 707 h 796"/>
                <a:gd name="T34" fmla="*/ 238 w 706"/>
                <a:gd name="T35" fmla="*/ 716 h 796"/>
                <a:gd name="T36" fmla="*/ 255 w 706"/>
                <a:gd name="T37" fmla="*/ 766 h 796"/>
                <a:gd name="T38" fmla="*/ 289 w 706"/>
                <a:gd name="T39" fmla="*/ 734 h 796"/>
                <a:gd name="T40" fmla="*/ 331 w 706"/>
                <a:gd name="T41" fmla="*/ 704 h 796"/>
                <a:gd name="T42" fmla="*/ 363 w 706"/>
                <a:gd name="T43" fmla="*/ 679 h 796"/>
                <a:gd name="T44" fmla="*/ 392 w 706"/>
                <a:gd name="T45" fmla="*/ 684 h 796"/>
                <a:gd name="T46" fmla="*/ 430 w 706"/>
                <a:gd name="T47" fmla="*/ 721 h 796"/>
                <a:gd name="T48" fmla="*/ 463 w 706"/>
                <a:gd name="T49" fmla="*/ 701 h 796"/>
                <a:gd name="T50" fmla="*/ 497 w 706"/>
                <a:gd name="T51" fmla="*/ 728 h 796"/>
                <a:gd name="T52" fmla="*/ 558 w 706"/>
                <a:gd name="T53" fmla="*/ 714 h 796"/>
                <a:gd name="T54" fmla="*/ 634 w 706"/>
                <a:gd name="T55" fmla="*/ 669 h 796"/>
                <a:gd name="T56" fmla="*/ 670 w 706"/>
                <a:gd name="T57" fmla="*/ 639 h 796"/>
                <a:gd name="T58" fmla="*/ 703 w 706"/>
                <a:gd name="T59" fmla="*/ 584 h 796"/>
                <a:gd name="T60" fmla="*/ 664 w 706"/>
                <a:gd name="T61" fmla="*/ 523 h 796"/>
                <a:gd name="T62" fmla="*/ 619 w 706"/>
                <a:gd name="T63" fmla="*/ 510 h 796"/>
                <a:gd name="T64" fmla="*/ 529 w 706"/>
                <a:gd name="T65" fmla="*/ 522 h 796"/>
                <a:gd name="T66" fmla="*/ 539 w 706"/>
                <a:gd name="T67" fmla="*/ 441 h 796"/>
                <a:gd name="T68" fmla="*/ 474 w 706"/>
                <a:gd name="T69" fmla="*/ 361 h 796"/>
                <a:gd name="T70" fmla="*/ 474 w 706"/>
                <a:gd name="T71" fmla="*/ 301 h 796"/>
                <a:gd name="T72" fmla="*/ 503 w 706"/>
                <a:gd name="T73" fmla="*/ 291 h 796"/>
                <a:gd name="T74" fmla="*/ 514 w 706"/>
                <a:gd name="T75" fmla="*/ 189 h 796"/>
                <a:gd name="T76" fmla="*/ 541 w 706"/>
                <a:gd name="T77" fmla="*/ 140 h 796"/>
                <a:gd name="T78" fmla="*/ 533 w 706"/>
                <a:gd name="T79" fmla="*/ 110 h 796"/>
                <a:gd name="T80" fmla="*/ 470 w 706"/>
                <a:gd name="T81" fmla="*/ 83 h 796"/>
                <a:gd name="T82" fmla="*/ 443 w 706"/>
                <a:gd name="T83" fmla="*/ 16 h 796"/>
                <a:gd name="T84" fmla="*/ 424 w 706"/>
                <a:gd name="T85" fmla="*/ 35 h 796"/>
                <a:gd name="T86" fmla="*/ 379 w 706"/>
                <a:gd name="T87" fmla="*/ 28 h 796"/>
                <a:gd name="T88" fmla="*/ 323 w 706"/>
                <a:gd name="T89" fmla="*/ 41 h 796"/>
                <a:gd name="T90" fmla="*/ 295 w 706"/>
                <a:gd name="T91" fmla="*/ 23 h 796"/>
                <a:gd name="T92" fmla="*/ 245 w 706"/>
                <a:gd name="T93" fmla="*/ 0 h 796"/>
                <a:gd name="T94" fmla="*/ 171 w 706"/>
                <a:gd name="T95" fmla="*/ 35 h 796"/>
                <a:gd name="T96" fmla="*/ 139 w 706"/>
                <a:gd name="T97" fmla="*/ 68 h 796"/>
                <a:gd name="T98" fmla="*/ 125 w 706"/>
                <a:gd name="T99" fmla="*/ 97 h 796"/>
                <a:gd name="T100" fmla="*/ 68 w 706"/>
                <a:gd name="T101" fmla="*/ 164 h 796"/>
                <a:gd name="T102" fmla="*/ 127 w 706"/>
                <a:gd name="T103" fmla="*/ 200 h 79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6" h="796">
                  <a:moveTo>
                    <a:pt x="142" y="235"/>
                  </a:moveTo>
                  <a:lnTo>
                    <a:pt x="141" y="254"/>
                  </a:lnTo>
                  <a:lnTo>
                    <a:pt x="154" y="299"/>
                  </a:lnTo>
                  <a:lnTo>
                    <a:pt x="146" y="312"/>
                  </a:lnTo>
                  <a:lnTo>
                    <a:pt x="137" y="321"/>
                  </a:lnTo>
                  <a:lnTo>
                    <a:pt x="127" y="334"/>
                  </a:lnTo>
                  <a:lnTo>
                    <a:pt x="110" y="339"/>
                  </a:lnTo>
                  <a:lnTo>
                    <a:pt x="104" y="346"/>
                  </a:lnTo>
                  <a:lnTo>
                    <a:pt x="102" y="368"/>
                  </a:lnTo>
                  <a:lnTo>
                    <a:pt x="121" y="389"/>
                  </a:lnTo>
                  <a:lnTo>
                    <a:pt x="131" y="400"/>
                  </a:lnTo>
                  <a:lnTo>
                    <a:pt x="131" y="415"/>
                  </a:lnTo>
                  <a:lnTo>
                    <a:pt x="120" y="433"/>
                  </a:lnTo>
                  <a:lnTo>
                    <a:pt x="121" y="478"/>
                  </a:lnTo>
                  <a:lnTo>
                    <a:pt x="118" y="512"/>
                  </a:lnTo>
                  <a:lnTo>
                    <a:pt x="102" y="507"/>
                  </a:lnTo>
                  <a:lnTo>
                    <a:pt x="91" y="498"/>
                  </a:lnTo>
                  <a:lnTo>
                    <a:pt x="78" y="505"/>
                  </a:lnTo>
                  <a:lnTo>
                    <a:pt x="80" y="523"/>
                  </a:lnTo>
                  <a:lnTo>
                    <a:pt x="72" y="535"/>
                  </a:lnTo>
                  <a:lnTo>
                    <a:pt x="66" y="540"/>
                  </a:lnTo>
                  <a:lnTo>
                    <a:pt x="62" y="547"/>
                  </a:lnTo>
                  <a:lnTo>
                    <a:pt x="55" y="550"/>
                  </a:lnTo>
                  <a:lnTo>
                    <a:pt x="36" y="572"/>
                  </a:lnTo>
                  <a:lnTo>
                    <a:pt x="43" y="587"/>
                  </a:lnTo>
                  <a:lnTo>
                    <a:pt x="43" y="599"/>
                  </a:lnTo>
                  <a:lnTo>
                    <a:pt x="32" y="620"/>
                  </a:lnTo>
                  <a:lnTo>
                    <a:pt x="11" y="634"/>
                  </a:lnTo>
                  <a:lnTo>
                    <a:pt x="15" y="646"/>
                  </a:lnTo>
                  <a:lnTo>
                    <a:pt x="20" y="651"/>
                  </a:lnTo>
                  <a:lnTo>
                    <a:pt x="22" y="664"/>
                  </a:lnTo>
                  <a:lnTo>
                    <a:pt x="17" y="671"/>
                  </a:lnTo>
                  <a:lnTo>
                    <a:pt x="0" y="672"/>
                  </a:lnTo>
                  <a:lnTo>
                    <a:pt x="1" y="696"/>
                  </a:lnTo>
                  <a:lnTo>
                    <a:pt x="7" y="709"/>
                  </a:lnTo>
                  <a:lnTo>
                    <a:pt x="28" y="729"/>
                  </a:lnTo>
                  <a:lnTo>
                    <a:pt x="22" y="754"/>
                  </a:lnTo>
                  <a:lnTo>
                    <a:pt x="24" y="768"/>
                  </a:lnTo>
                  <a:lnTo>
                    <a:pt x="30" y="784"/>
                  </a:lnTo>
                  <a:lnTo>
                    <a:pt x="41" y="795"/>
                  </a:lnTo>
                  <a:lnTo>
                    <a:pt x="51" y="784"/>
                  </a:lnTo>
                  <a:lnTo>
                    <a:pt x="60" y="781"/>
                  </a:lnTo>
                  <a:lnTo>
                    <a:pt x="118" y="788"/>
                  </a:lnTo>
                  <a:lnTo>
                    <a:pt x="121" y="779"/>
                  </a:lnTo>
                  <a:lnTo>
                    <a:pt x="137" y="766"/>
                  </a:lnTo>
                  <a:lnTo>
                    <a:pt x="144" y="746"/>
                  </a:lnTo>
                  <a:lnTo>
                    <a:pt x="154" y="734"/>
                  </a:lnTo>
                  <a:lnTo>
                    <a:pt x="163" y="707"/>
                  </a:lnTo>
                  <a:lnTo>
                    <a:pt x="192" y="687"/>
                  </a:lnTo>
                  <a:lnTo>
                    <a:pt x="209" y="682"/>
                  </a:lnTo>
                  <a:lnTo>
                    <a:pt x="209" y="707"/>
                  </a:lnTo>
                  <a:lnTo>
                    <a:pt x="219" y="704"/>
                  </a:lnTo>
                  <a:lnTo>
                    <a:pt x="230" y="706"/>
                  </a:lnTo>
                  <a:lnTo>
                    <a:pt x="238" y="716"/>
                  </a:lnTo>
                  <a:lnTo>
                    <a:pt x="240" y="726"/>
                  </a:lnTo>
                  <a:lnTo>
                    <a:pt x="249" y="733"/>
                  </a:lnTo>
                  <a:lnTo>
                    <a:pt x="255" y="766"/>
                  </a:lnTo>
                  <a:lnTo>
                    <a:pt x="270" y="786"/>
                  </a:lnTo>
                  <a:lnTo>
                    <a:pt x="280" y="761"/>
                  </a:lnTo>
                  <a:lnTo>
                    <a:pt x="289" y="734"/>
                  </a:lnTo>
                  <a:lnTo>
                    <a:pt x="295" y="716"/>
                  </a:lnTo>
                  <a:lnTo>
                    <a:pt x="312" y="697"/>
                  </a:lnTo>
                  <a:lnTo>
                    <a:pt x="331" y="704"/>
                  </a:lnTo>
                  <a:lnTo>
                    <a:pt x="346" y="696"/>
                  </a:lnTo>
                  <a:lnTo>
                    <a:pt x="346" y="679"/>
                  </a:lnTo>
                  <a:lnTo>
                    <a:pt x="363" y="679"/>
                  </a:lnTo>
                  <a:lnTo>
                    <a:pt x="379" y="672"/>
                  </a:lnTo>
                  <a:lnTo>
                    <a:pt x="392" y="672"/>
                  </a:lnTo>
                  <a:lnTo>
                    <a:pt x="392" y="684"/>
                  </a:lnTo>
                  <a:lnTo>
                    <a:pt x="405" y="709"/>
                  </a:lnTo>
                  <a:lnTo>
                    <a:pt x="411" y="719"/>
                  </a:lnTo>
                  <a:lnTo>
                    <a:pt x="430" y="721"/>
                  </a:lnTo>
                  <a:lnTo>
                    <a:pt x="443" y="712"/>
                  </a:lnTo>
                  <a:lnTo>
                    <a:pt x="449" y="702"/>
                  </a:lnTo>
                  <a:lnTo>
                    <a:pt x="463" y="701"/>
                  </a:lnTo>
                  <a:lnTo>
                    <a:pt x="470" y="711"/>
                  </a:lnTo>
                  <a:lnTo>
                    <a:pt x="487" y="712"/>
                  </a:lnTo>
                  <a:lnTo>
                    <a:pt x="497" y="728"/>
                  </a:lnTo>
                  <a:lnTo>
                    <a:pt x="539" y="746"/>
                  </a:lnTo>
                  <a:lnTo>
                    <a:pt x="546" y="729"/>
                  </a:lnTo>
                  <a:lnTo>
                    <a:pt x="558" y="714"/>
                  </a:lnTo>
                  <a:lnTo>
                    <a:pt x="575" y="704"/>
                  </a:lnTo>
                  <a:lnTo>
                    <a:pt x="617" y="697"/>
                  </a:lnTo>
                  <a:lnTo>
                    <a:pt x="634" y="669"/>
                  </a:lnTo>
                  <a:lnTo>
                    <a:pt x="649" y="664"/>
                  </a:lnTo>
                  <a:lnTo>
                    <a:pt x="657" y="646"/>
                  </a:lnTo>
                  <a:lnTo>
                    <a:pt x="670" y="639"/>
                  </a:lnTo>
                  <a:lnTo>
                    <a:pt x="670" y="620"/>
                  </a:lnTo>
                  <a:lnTo>
                    <a:pt x="676" y="609"/>
                  </a:lnTo>
                  <a:lnTo>
                    <a:pt x="703" y="584"/>
                  </a:lnTo>
                  <a:lnTo>
                    <a:pt x="705" y="560"/>
                  </a:lnTo>
                  <a:lnTo>
                    <a:pt x="674" y="552"/>
                  </a:lnTo>
                  <a:lnTo>
                    <a:pt x="664" y="523"/>
                  </a:lnTo>
                  <a:lnTo>
                    <a:pt x="657" y="520"/>
                  </a:lnTo>
                  <a:lnTo>
                    <a:pt x="632" y="517"/>
                  </a:lnTo>
                  <a:lnTo>
                    <a:pt x="619" y="510"/>
                  </a:lnTo>
                  <a:lnTo>
                    <a:pt x="577" y="523"/>
                  </a:lnTo>
                  <a:lnTo>
                    <a:pt x="550" y="517"/>
                  </a:lnTo>
                  <a:lnTo>
                    <a:pt x="529" y="522"/>
                  </a:lnTo>
                  <a:lnTo>
                    <a:pt x="531" y="512"/>
                  </a:lnTo>
                  <a:lnTo>
                    <a:pt x="539" y="500"/>
                  </a:lnTo>
                  <a:lnTo>
                    <a:pt x="539" y="441"/>
                  </a:lnTo>
                  <a:lnTo>
                    <a:pt x="503" y="415"/>
                  </a:lnTo>
                  <a:lnTo>
                    <a:pt x="497" y="396"/>
                  </a:lnTo>
                  <a:lnTo>
                    <a:pt x="474" y="361"/>
                  </a:lnTo>
                  <a:lnTo>
                    <a:pt x="482" y="323"/>
                  </a:lnTo>
                  <a:lnTo>
                    <a:pt x="470" y="312"/>
                  </a:lnTo>
                  <a:lnTo>
                    <a:pt x="474" y="301"/>
                  </a:lnTo>
                  <a:lnTo>
                    <a:pt x="476" y="291"/>
                  </a:lnTo>
                  <a:lnTo>
                    <a:pt x="491" y="294"/>
                  </a:lnTo>
                  <a:lnTo>
                    <a:pt x="503" y="291"/>
                  </a:lnTo>
                  <a:lnTo>
                    <a:pt x="506" y="281"/>
                  </a:lnTo>
                  <a:lnTo>
                    <a:pt x="495" y="195"/>
                  </a:lnTo>
                  <a:lnTo>
                    <a:pt x="514" y="189"/>
                  </a:lnTo>
                  <a:lnTo>
                    <a:pt x="529" y="182"/>
                  </a:lnTo>
                  <a:lnTo>
                    <a:pt x="548" y="167"/>
                  </a:lnTo>
                  <a:lnTo>
                    <a:pt x="541" y="140"/>
                  </a:lnTo>
                  <a:lnTo>
                    <a:pt x="544" y="127"/>
                  </a:lnTo>
                  <a:lnTo>
                    <a:pt x="544" y="115"/>
                  </a:lnTo>
                  <a:lnTo>
                    <a:pt x="533" y="110"/>
                  </a:lnTo>
                  <a:lnTo>
                    <a:pt x="514" y="107"/>
                  </a:lnTo>
                  <a:lnTo>
                    <a:pt x="487" y="95"/>
                  </a:lnTo>
                  <a:lnTo>
                    <a:pt x="470" y="83"/>
                  </a:lnTo>
                  <a:lnTo>
                    <a:pt x="459" y="50"/>
                  </a:lnTo>
                  <a:lnTo>
                    <a:pt x="443" y="28"/>
                  </a:lnTo>
                  <a:lnTo>
                    <a:pt x="443" y="16"/>
                  </a:lnTo>
                  <a:lnTo>
                    <a:pt x="443" y="8"/>
                  </a:lnTo>
                  <a:lnTo>
                    <a:pt x="432" y="6"/>
                  </a:lnTo>
                  <a:lnTo>
                    <a:pt x="424" y="35"/>
                  </a:lnTo>
                  <a:lnTo>
                    <a:pt x="400" y="50"/>
                  </a:lnTo>
                  <a:lnTo>
                    <a:pt x="394" y="30"/>
                  </a:lnTo>
                  <a:lnTo>
                    <a:pt x="379" y="28"/>
                  </a:lnTo>
                  <a:lnTo>
                    <a:pt x="363" y="35"/>
                  </a:lnTo>
                  <a:lnTo>
                    <a:pt x="344" y="28"/>
                  </a:lnTo>
                  <a:lnTo>
                    <a:pt x="323" y="41"/>
                  </a:lnTo>
                  <a:lnTo>
                    <a:pt x="312" y="38"/>
                  </a:lnTo>
                  <a:lnTo>
                    <a:pt x="304" y="33"/>
                  </a:lnTo>
                  <a:lnTo>
                    <a:pt x="295" y="23"/>
                  </a:lnTo>
                  <a:lnTo>
                    <a:pt x="270" y="13"/>
                  </a:lnTo>
                  <a:lnTo>
                    <a:pt x="270" y="0"/>
                  </a:lnTo>
                  <a:lnTo>
                    <a:pt x="245" y="0"/>
                  </a:lnTo>
                  <a:lnTo>
                    <a:pt x="222" y="23"/>
                  </a:lnTo>
                  <a:lnTo>
                    <a:pt x="182" y="23"/>
                  </a:lnTo>
                  <a:lnTo>
                    <a:pt x="171" y="35"/>
                  </a:lnTo>
                  <a:lnTo>
                    <a:pt x="160" y="43"/>
                  </a:lnTo>
                  <a:lnTo>
                    <a:pt x="142" y="51"/>
                  </a:lnTo>
                  <a:lnTo>
                    <a:pt x="139" y="68"/>
                  </a:lnTo>
                  <a:lnTo>
                    <a:pt x="152" y="76"/>
                  </a:lnTo>
                  <a:lnTo>
                    <a:pt x="152" y="92"/>
                  </a:lnTo>
                  <a:lnTo>
                    <a:pt x="125" y="97"/>
                  </a:lnTo>
                  <a:lnTo>
                    <a:pt x="87" y="100"/>
                  </a:lnTo>
                  <a:lnTo>
                    <a:pt x="57" y="133"/>
                  </a:lnTo>
                  <a:lnTo>
                    <a:pt x="68" y="164"/>
                  </a:lnTo>
                  <a:lnTo>
                    <a:pt x="106" y="182"/>
                  </a:lnTo>
                  <a:lnTo>
                    <a:pt x="116" y="187"/>
                  </a:lnTo>
                  <a:lnTo>
                    <a:pt x="127" y="200"/>
                  </a:lnTo>
                  <a:lnTo>
                    <a:pt x="142" y="23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99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01" name="Rectangle 32"/>
          <p:cNvSpPr>
            <a:spLocks noChangeArrowheads="1"/>
          </p:cNvSpPr>
          <p:nvPr/>
        </p:nvSpPr>
        <p:spPr bwMode="auto">
          <a:xfrm>
            <a:off x="488950" y="3122613"/>
            <a:ext cx="206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fr-FR"/>
              <a:t>Vannes (1971)</a:t>
            </a:r>
          </a:p>
        </p:txBody>
      </p:sp>
      <p:sp>
        <p:nvSpPr>
          <p:cNvPr id="7181" name="Oval 33"/>
          <p:cNvSpPr>
            <a:spLocks noChangeArrowheads="1"/>
          </p:cNvSpPr>
          <p:nvPr/>
        </p:nvSpPr>
        <p:spPr bwMode="auto">
          <a:xfrm>
            <a:off x="2152650" y="2828925"/>
            <a:ext cx="234950" cy="2159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3" name="Line 34"/>
          <p:cNvSpPr>
            <a:spLocks noChangeShapeType="1"/>
          </p:cNvSpPr>
          <p:nvPr/>
        </p:nvSpPr>
        <p:spPr bwMode="auto">
          <a:xfrm flipV="1">
            <a:off x="1712913" y="2979738"/>
            <a:ext cx="41275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4" name="Rectangle 35"/>
          <p:cNvSpPr>
            <a:spLocks noChangeArrowheads="1"/>
          </p:cNvSpPr>
          <p:nvPr/>
        </p:nvSpPr>
        <p:spPr bwMode="auto">
          <a:xfrm>
            <a:off x="247650" y="3584575"/>
            <a:ext cx="20637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fr-FR"/>
              <a:t>Niort (1990)</a:t>
            </a:r>
          </a:p>
        </p:txBody>
      </p:sp>
      <p:sp>
        <p:nvSpPr>
          <p:cNvPr id="7184" name="Oval 36"/>
          <p:cNvSpPr>
            <a:spLocks noChangeArrowheads="1"/>
          </p:cNvSpPr>
          <p:nvPr/>
        </p:nvSpPr>
        <p:spPr bwMode="auto">
          <a:xfrm>
            <a:off x="3390900" y="3665538"/>
            <a:ext cx="234950" cy="217487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6" name="Line 37"/>
          <p:cNvSpPr>
            <a:spLocks noChangeShapeType="1"/>
          </p:cNvSpPr>
          <p:nvPr/>
        </p:nvSpPr>
        <p:spPr bwMode="auto">
          <a:xfrm>
            <a:off x="1733550" y="3813175"/>
            <a:ext cx="165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86" name="Oval 38"/>
          <p:cNvSpPr>
            <a:spLocks noChangeArrowheads="1"/>
          </p:cNvSpPr>
          <p:nvPr/>
        </p:nvSpPr>
        <p:spPr bwMode="auto">
          <a:xfrm>
            <a:off x="2978150" y="5191125"/>
            <a:ext cx="234950" cy="21748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8" name="Rectangle 39"/>
          <p:cNvSpPr>
            <a:spLocks noChangeArrowheads="1"/>
          </p:cNvSpPr>
          <p:nvPr/>
        </p:nvSpPr>
        <p:spPr bwMode="auto">
          <a:xfrm>
            <a:off x="1281113" y="4491038"/>
            <a:ext cx="206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fr-FR"/>
              <a:t>Pau (1989)</a:t>
            </a:r>
          </a:p>
        </p:txBody>
      </p:sp>
      <p:sp>
        <p:nvSpPr>
          <p:cNvPr id="209" name="Line 40"/>
          <p:cNvSpPr>
            <a:spLocks noChangeShapeType="1"/>
          </p:cNvSpPr>
          <p:nvPr/>
        </p:nvSpPr>
        <p:spPr bwMode="auto">
          <a:xfrm>
            <a:off x="1784350" y="4922838"/>
            <a:ext cx="1187450" cy="338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89" name="Oval 41"/>
          <p:cNvSpPr>
            <a:spLocks noChangeArrowheads="1"/>
          </p:cNvSpPr>
          <p:nvPr/>
        </p:nvSpPr>
        <p:spPr bwMode="auto">
          <a:xfrm>
            <a:off x="5949950" y="4048125"/>
            <a:ext cx="234950" cy="21748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90" name="Oval 42"/>
          <p:cNvSpPr>
            <a:spLocks noChangeArrowheads="1"/>
          </p:cNvSpPr>
          <p:nvPr/>
        </p:nvSpPr>
        <p:spPr bwMode="auto">
          <a:xfrm>
            <a:off x="6775450" y="5037138"/>
            <a:ext cx="234950" cy="217487"/>
          </a:xfrm>
          <a:prstGeom prst="ellipse">
            <a:avLst/>
          </a:prstGeom>
          <a:solidFill>
            <a:srgbClr val="FF66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91" name="Oval 43"/>
          <p:cNvSpPr>
            <a:spLocks noChangeArrowheads="1"/>
          </p:cNvSpPr>
          <p:nvPr/>
        </p:nvSpPr>
        <p:spPr bwMode="auto">
          <a:xfrm>
            <a:off x="4546600" y="5343525"/>
            <a:ext cx="234950" cy="215900"/>
          </a:xfrm>
          <a:prstGeom prst="ellipse">
            <a:avLst/>
          </a:prstGeom>
          <a:solidFill>
            <a:srgbClr val="00CC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3" name="Rectangle 44"/>
          <p:cNvSpPr>
            <a:spLocks noChangeArrowheads="1"/>
          </p:cNvSpPr>
          <p:nvPr/>
        </p:nvSpPr>
        <p:spPr bwMode="auto">
          <a:xfrm>
            <a:off x="247650" y="5573713"/>
            <a:ext cx="24765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fr-FR"/>
              <a:t>Carcassonne (1996)</a:t>
            </a:r>
          </a:p>
        </p:txBody>
      </p:sp>
      <p:sp>
        <p:nvSpPr>
          <p:cNvPr id="214" name="Line 45"/>
          <p:cNvSpPr>
            <a:spLocks noChangeShapeType="1"/>
          </p:cNvSpPr>
          <p:nvPr/>
        </p:nvSpPr>
        <p:spPr bwMode="auto">
          <a:xfrm flipH="1">
            <a:off x="2424113" y="5451475"/>
            <a:ext cx="2122487" cy="230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5" name="Rectangle 46"/>
          <p:cNvSpPr>
            <a:spLocks noChangeArrowheads="1"/>
          </p:cNvSpPr>
          <p:nvPr/>
        </p:nvSpPr>
        <p:spPr bwMode="auto">
          <a:xfrm>
            <a:off x="6967538" y="5011738"/>
            <a:ext cx="20637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fr-FR"/>
              <a:t>Menton (1997)</a:t>
            </a:r>
          </a:p>
        </p:txBody>
      </p:sp>
      <p:sp>
        <p:nvSpPr>
          <p:cNvPr id="216" name="Rectangle 47"/>
          <p:cNvSpPr>
            <a:spLocks noChangeArrowheads="1"/>
          </p:cNvSpPr>
          <p:nvPr/>
        </p:nvSpPr>
        <p:spPr bwMode="auto">
          <a:xfrm>
            <a:off x="6934200" y="3965575"/>
            <a:ext cx="20637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fr-FR"/>
              <a:t>Grenoble (1968)</a:t>
            </a:r>
          </a:p>
        </p:txBody>
      </p:sp>
      <p:sp>
        <p:nvSpPr>
          <p:cNvPr id="217" name="Line 48"/>
          <p:cNvSpPr>
            <a:spLocks noChangeShapeType="1"/>
          </p:cNvSpPr>
          <p:nvPr/>
        </p:nvSpPr>
        <p:spPr bwMode="auto">
          <a:xfrm>
            <a:off x="6191250" y="4194175"/>
            <a:ext cx="742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97" name="Oval 50"/>
          <p:cNvSpPr>
            <a:spLocks noChangeArrowheads="1"/>
          </p:cNvSpPr>
          <p:nvPr/>
        </p:nvSpPr>
        <p:spPr bwMode="auto">
          <a:xfrm>
            <a:off x="5537200" y="3894138"/>
            <a:ext cx="234950" cy="217487"/>
          </a:xfrm>
          <a:prstGeom prst="ellipse">
            <a:avLst/>
          </a:prstGeom>
          <a:solidFill>
            <a:srgbClr val="99CC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9" name="Line 51"/>
          <p:cNvSpPr>
            <a:spLocks noChangeShapeType="1"/>
          </p:cNvSpPr>
          <p:nvPr/>
        </p:nvSpPr>
        <p:spPr bwMode="auto">
          <a:xfrm flipV="1">
            <a:off x="5745163" y="3802063"/>
            <a:ext cx="1295400" cy="204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0" name="Rectangle 52"/>
          <p:cNvSpPr>
            <a:spLocks noChangeArrowheads="1"/>
          </p:cNvSpPr>
          <p:nvPr/>
        </p:nvSpPr>
        <p:spPr bwMode="auto">
          <a:xfrm>
            <a:off x="5778500" y="1298575"/>
            <a:ext cx="20637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fr-FR"/>
              <a:t>Paris (1968)</a:t>
            </a:r>
          </a:p>
        </p:txBody>
      </p:sp>
      <p:sp>
        <p:nvSpPr>
          <p:cNvPr id="221" name="Rectangle 53"/>
          <p:cNvSpPr>
            <a:spLocks noChangeArrowheads="1"/>
          </p:cNvSpPr>
          <p:nvPr/>
        </p:nvSpPr>
        <p:spPr bwMode="auto">
          <a:xfrm>
            <a:off x="7181850" y="2136775"/>
            <a:ext cx="20637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fr-FR"/>
              <a:t>Metz (1991)</a:t>
            </a:r>
          </a:p>
        </p:txBody>
      </p:sp>
      <p:sp>
        <p:nvSpPr>
          <p:cNvPr id="222" name="Rectangle 54"/>
          <p:cNvSpPr>
            <a:spLocks noChangeArrowheads="1"/>
          </p:cNvSpPr>
          <p:nvPr/>
        </p:nvSpPr>
        <p:spPr bwMode="auto">
          <a:xfrm>
            <a:off x="7099300" y="3529013"/>
            <a:ext cx="20637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fr-FR"/>
              <a:t>Lyon (1998)</a:t>
            </a:r>
          </a:p>
        </p:txBody>
      </p:sp>
      <p:sp>
        <p:nvSpPr>
          <p:cNvPr id="7202" name="Oval 55"/>
          <p:cNvSpPr>
            <a:spLocks noChangeArrowheads="1"/>
          </p:cNvSpPr>
          <p:nvPr/>
        </p:nvSpPr>
        <p:spPr bwMode="auto">
          <a:xfrm>
            <a:off x="6248400" y="2163763"/>
            <a:ext cx="234950" cy="21748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4" name="Line 56"/>
          <p:cNvSpPr>
            <a:spLocks noChangeShapeType="1"/>
          </p:cNvSpPr>
          <p:nvPr/>
        </p:nvSpPr>
        <p:spPr bwMode="auto">
          <a:xfrm>
            <a:off x="6521450" y="2289175"/>
            <a:ext cx="660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204" name="Oval 57"/>
          <p:cNvSpPr>
            <a:spLocks noChangeArrowheads="1"/>
          </p:cNvSpPr>
          <p:nvPr/>
        </p:nvSpPr>
        <p:spPr bwMode="auto">
          <a:xfrm>
            <a:off x="4464050" y="1304925"/>
            <a:ext cx="234950" cy="217488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205" name="Oval 58"/>
          <p:cNvSpPr>
            <a:spLocks noChangeArrowheads="1"/>
          </p:cNvSpPr>
          <p:nvPr/>
        </p:nvSpPr>
        <p:spPr bwMode="auto">
          <a:xfrm>
            <a:off x="4629150" y="2371725"/>
            <a:ext cx="234950" cy="215900"/>
          </a:xfrm>
          <a:prstGeom prst="ellipse">
            <a:avLst/>
          </a:prstGeom>
          <a:solidFill>
            <a:srgbClr val="CC00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7" name="Line 59"/>
          <p:cNvSpPr>
            <a:spLocks noChangeShapeType="1"/>
          </p:cNvSpPr>
          <p:nvPr/>
        </p:nvSpPr>
        <p:spPr bwMode="auto">
          <a:xfrm flipH="1">
            <a:off x="4787900" y="1603375"/>
            <a:ext cx="9906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8" name="Rectangle 60"/>
          <p:cNvSpPr>
            <a:spLocks noChangeArrowheads="1"/>
          </p:cNvSpPr>
          <p:nvPr/>
        </p:nvSpPr>
        <p:spPr bwMode="auto">
          <a:xfrm>
            <a:off x="1816100" y="1146175"/>
            <a:ext cx="20637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fr-FR"/>
              <a:t>Roubaix (1992)</a:t>
            </a:r>
          </a:p>
        </p:txBody>
      </p:sp>
      <p:sp>
        <p:nvSpPr>
          <p:cNvPr id="229" name="Line 61"/>
          <p:cNvSpPr>
            <a:spLocks noChangeShapeType="1"/>
          </p:cNvSpPr>
          <p:nvPr/>
        </p:nvSpPr>
        <p:spPr bwMode="auto">
          <a:xfrm>
            <a:off x="3549650" y="1374775"/>
            <a:ext cx="908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209" name="Oval 62"/>
          <p:cNvSpPr>
            <a:spLocks noChangeArrowheads="1"/>
          </p:cNvSpPr>
          <p:nvPr/>
        </p:nvSpPr>
        <p:spPr bwMode="auto">
          <a:xfrm>
            <a:off x="3352800" y="2005013"/>
            <a:ext cx="228600" cy="215900"/>
          </a:xfrm>
          <a:prstGeom prst="ellipse">
            <a:avLst/>
          </a:prstGeom>
          <a:solidFill>
            <a:srgbClr val="CC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1" name="Line 63"/>
          <p:cNvSpPr>
            <a:spLocks noChangeShapeType="1"/>
          </p:cNvSpPr>
          <p:nvPr/>
        </p:nvSpPr>
        <p:spPr bwMode="auto">
          <a:xfrm flipH="1" flipV="1">
            <a:off x="1676400" y="1931988"/>
            <a:ext cx="1676400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2" name="Text Box 64"/>
          <p:cNvSpPr txBox="1">
            <a:spLocks noChangeArrowheads="1"/>
          </p:cNvSpPr>
          <p:nvPr/>
        </p:nvSpPr>
        <p:spPr bwMode="auto">
          <a:xfrm>
            <a:off x="228600" y="1716088"/>
            <a:ext cx="167640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/>
              <a:t>Lisieux (2000)</a:t>
            </a:r>
          </a:p>
        </p:txBody>
      </p:sp>
      <p:sp>
        <p:nvSpPr>
          <p:cNvPr id="7212" name="Oval 65"/>
          <p:cNvSpPr>
            <a:spLocks noChangeArrowheads="1"/>
          </p:cNvSpPr>
          <p:nvPr/>
        </p:nvSpPr>
        <p:spPr bwMode="auto">
          <a:xfrm>
            <a:off x="5745163" y="4960938"/>
            <a:ext cx="234950" cy="217487"/>
          </a:xfrm>
          <a:prstGeom prst="ellipse">
            <a:avLst/>
          </a:prstGeom>
          <a:solidFill>
            <a:srgbClr val="008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4" name="Line 66"/>
          <p:cNvSpPr>
            <a:spLocks noChangeShapeType="1"/>
          </p:cNvSpPr>
          <p:nvPr/>
        </p:nvSpPr>
        <p:spPr bwMode="auto">
          <a:xfrm>
            <a:off x="5961063" y="5165725"/>
            <a:ext cx="360362" cy="477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5" name="Text Box 67"/>
          <p:cNvSpPr txBox="1">
            <a:spLocks noChangeArrowheads="1"/>
          </p:cNvSpPr>
          <p:nvPr/>
        </p:nvSpPr>
        <p:spPr bwMode="auto">
          <a:xfrm>
            <a:off x="6013450" y="5595938"/>
            <a:ext cx="165100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/>
              <a:t>Avignon (2005)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  <p:bldP spid="203" grpId="0" animBg="1"/>
      <p:bldP spid="204" grpId="0"/>
      <p:bldP spid="206" grpId="0" animBg="1"/>
      <p:bldP spid="208" grpId="0"/>
      <p:bldP spid="209" grpId="0" animBg="1"/>
      <p:bldP spid="213" grpId="0"/>
      <p:bldP spid="214" grpId="0" animBg="1"/>
      <p:bldP spid="215" grpId="0"/>
      <p:bldP spid="216" grpId="0"/>
      <p:bldP spid="217" grpId="0" animBg="1"/>
      <p:bldP spid="219" grpId="0" animBg="1"/>
      <p:bldP spid="220" grpId="0"/>
      <p:bldP spid="221" grpId="0"/>
      <p:bldP spid="222" grpId="0"/>
      <p:bldP spid="224" grpId="0" animBg="1"/>
      <p:bldP spid="227" grpId="0" animBg="1"/>
      <p:bldP spid="228" grpId="0"/>
      <p:bldP spid="229" grpId="0" animBg="1"/>
      <p:bldP spid="231" grpId="0" animBg="1"/>
      <p:bldP spid="232" grpId="0"/>
      <p:bldP spid="234" grpId="0" animBg="1"/>
      <p:bldP spid="2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636588"/>
            <a:ext cx="8280400" cy="576262"/>
          </a:xfrm>
        </p:spPr>
        <p:txBody>
          <a:bodyPr/>
          <a:lstStyle/>
          <a:p>
            <a:pPr eaLnBrk="1" hangingPunct="1"/>
            <a:r>
              <a:rPr lang="fr-FR" sz="2800" b="1">
                <a:solidFill>
                  <a:srgbClr val="DF0078"/>
                </a:solidFill>
                <a:latin typeface="Humnst777 BT" charset="0"/>
              </a:rPr>
              <a:t>Les spécificités de l</a:t>
            </a:r>
            <a:r>
              <a:rPr lang="ja-JP" altLang="fr-FR" sz="2800" b="1">
                <a:solidFill>
                  <a:srgbClr val="DF0078"/>
                </a:solidFill>
                <a:latin typeface="Humnst777 BT" charset="0"/>
              </a:rPr>
              <a:t>’</a:t>
            </a:r>
            <a:r>
              <a:rPr lang="fr-FR" sz="2800" b="1">
                <a:solidFill>
                  <a:srgbClr val="DF0078"/>
                </a:solidFill>
                <a:latin typeface="Humnst777 BT" charset="0"/>
              </a:rPr>
              <a:t>IUT Lumière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0" y="6083300"/>
            <a:ext cx="9144000" cy="765175"/>
          </a:xfrm>
          <a:prstGeom prst="rect">
            <a:avLst/>
          </a:prstGeom>
          <a:solidFill>
            <a:srgbClr val="DF007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96" name="Line 6"/>
          <p:cNvSpPr>
            <a:spLocks noChangeShapeType="1"/>
          </p:cNvSpPr>
          <p:nvPr/>
        </p:nvSpPr>
        <p:spPr bwMode="auto">
          <a:xfrm>
            <a:off x="2124075" y="2603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7" name="Line 7"/>
          <p:cNvSpPr>
            <a:spLocks noChangeShapeType="1"/>
          </p:cNvSpPr>
          <p:nvPr/>
        </p:nvSpPr>
        <p:spPr bwMode="auto">
          <a:xfrm>
            <a:off x="1258888" y="6453188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8" name="Text Box 12"/>
          <p:cNvSpPr txBox="1">
            <a:spLocks noChangeArrowheads="1"/>
          </p:cNvSpPr>
          <p:nvPr/>
        </p:nvSpPr>
        <p:spPr bwMode="auto">
          <a:xfrm>
            <a:off x="-252413" y="115888"/>
            <a:ext cx="3059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4000">
                <a:latin typeface="Humnst777 Blk BT" charset="0"/>
              </a:rPr>
              <a:t>STID</a:t>
            </a:r>
          </a:p>
        </p:txBody>
      </p:sp>
      <p:sp>
        <p:nvSpPr>
          <p:cNvPr id="8199" name="Text Box 13"/>
          <p:cNvSpPr txBox="1">
            <a:spLocks noChangeArrowheads="1"/>
          </p:cNvSpPr>
          <p:nvPr/>
        </p:nvSpPr>
        <p:spPr bwMode="auto">
          <a:xfrm>
            <a:off x="2124075" y="333375"/>
            <a:ext cx="5761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>
                <a:solidFill>
                  <a:schemeClr val="bg2"/>
                </a:solidFill>
                <a:latin typeface="Humnst777 Cn BT" charset="0"/>
              </a:rPr>
              <a:t>STATISTIQUE ET INFORMATIQUE DECISIONNELLE</a:t>
            </a:r>
          </a:p>
        </p:txBody>
      </p:sp>
      <p:pic>
        <p:nvPicPr>
          <p:cNvPr id="8200" name="Picture 14" descr="logo_IUT_STID copi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3513"/>
            <a:ext cx="12255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179388" y="6453188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/>
              <a:t>14/10/2013</a:t>
            </a:r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1331913" y="6465888"/>
            <a:ext cx="3240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>
                <a:latin typeface="Humnst777 BT" charset="0"/>
              </a:rPr>
              <a:t>Partenariat Entreprises STID</a:t>
            </a:r>
          </a:p>
        </p:txBody>
      </p:sp>
      <p:sp>
        <p:nvSpPr>
          <p:cNvPr id="8203" name="Rectangle 1027"/>
          <p:cNvSpPr txBox="1">
            <a:spLocks noChangeArrowheads="1"/>
          </p:cNvSpPr>
          <p:nvPr/>
        </p:nvSpPr>
        <p:spPr bwMode="auto">
          <a:xfrm>
            <a:off x="212725" y="1484313"/>
            <a:ext cx="8753475" cy="120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fr-FR" sz="2000" b="1">
                <a:solidFill>
                  <a:srgbClr val="FF66CC"/>
                </a:solidFill>
                <a:latin typeface="Humnst777 BT" charset="0"/>
              </a:rPr>
              <a:t>IUT Lumière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>
                <a:latin typeface="Humnst777 BT" charset="0"/>
              </a:rPr>
              <a:t>Création en 1992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>
                <a:latin typeface="Humnst777 BT" charset="0"/>
              </a:rPr>
              <a:t>Fonctionnement exclusif en alternance (unique en France)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fr-FR" sz="1900"/>
          </a:p>
        </p:txBody>
      </p:sp>
      <p:sp>
        <p:nvSpPr>
          <p:cNvPr id="8204" name="Rectangle 1033"/>
          <p:cNvSpPr txBox="1">
            <a:spLocks noChangeArrowheads="1"/>
          </p:cNvSpPr>
          <p:nvPr/>
        </p:nvSpPr>
        <p:spPr bwMode="auto">
          <a:xfrm>
            <a:off x="5292725" y="3227388"/>
            <a:ext cx="41417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r-FR">
                <a:latin typeface="Humnst777 BT" charset="0"/>
              </a:rPr>
              <a:t>2ème année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>
                <a:latin typeface="Humnst777 BT" charset="0"/>
              </a:rPr>
              <a:t>Statut salarié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>
                <a:latin typeface="Humnst777 BT" charset="0"/>
              </a:rPr>
              <a:t>Contrat d</a:t>
            </a:r>
            <a:r>
              <a:rPr lang="ja-JP" altLang="fr-FR">
                <a:latin typeface="Humnst777 BT" charset="0"/>
              </a:rPr>
              <a:t>’</a:t>
            </a:r>
            <a:r>
              <a:rPr lang="fr-FR">
                <a:latin typeface="Humnst777 BT" charset="0"/>
              </a:rPr>
              <a:t>alternance de 13 mois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fr-FR">
                <a:latin typeface="Humnst777 BT" charset="0"/>
              </a:rPr>
              <a:t>Accompagnement de l</a:t>
            </a:r>
            <a:r>
              <a:rPr lang="ja-JP" altLang="fr-FR">
                <a:latin typeface="Humnst777 BT" charset="0"/>
              </a:rPr>
              <a:t>’</a:t>
            </a:r>
            <a:r>
              <a:rPr lang="fr-FR">
                <a:latin typeface="Humnst777 BT" charset="0"/>
              </a:rPr>
              <a:t>alternance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fr-FR">
              <a:latin typeface="Humnst777 BT" charset="0"/>
            </a:endParaRPr>
          </a:p>
        </p:txBody>
      </p:sp>
      <p:sp>
        <p:nvSpPr>
          <p:cNvPr id="8205" name="Rectangle 1032"/>
          <p:cNvSpPr>
            <a:spLocks noChangeArrowheads="1"/>
          </p:cNvSpPr>
          <p:nvPr/>
        </p:nvSpPr>
        <p:spPr bwMode="auto">
          <a:xfrm>
            <a:off x="30163" y="2808288"/>
            <a:ext cx="5192712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marL="342900" indent="-342900">
              <a:lnSpc>
                <a:spcPct val="90000"/>
              </a:lnSpc>
              <a:buClr>
                <a:srgbClr val="FF9900"/>
              </a:buClr>
              <a:buSzPct val="150000"/>
            </a:pPr>
            <a:r>
              <a:rPr lang="fr-FR" sz="2000" b="1">
                <a:solidFill>
                  <a:srgbClr val="FF66CC"/>
                </a:solidFill>
                <a:latin typeface="Humnst777 BT" charset="0"/>
              </a:rPr>
              <a:t>Choix du 1+1</a:t>
            </a:r>
          </a:p>
          <a:p>
            <a:pPr marL="342900" indent="-342900">
              <a:buFont typeface="Arial" charset="0"/>
              <a:buChar char="•"/>
            </a:pPr>
            <a:r>
              <a:rPr lang="fr-FR">
                <a:latin typeface="Humnst777 BT" charset="0"/>
                <a:cs typeface="Arial" charset="0"/>
              </a:rPr>
              <a:t>1ère année</a:t>
            </a:r>
          </a:p>
          <a:p>
            <a:pPr marL="742950" lvl="1" indent="-285750">
              <a:buFont typeface="Wingdings" charset="0"/>
              <a:buChar char="Ø"/>
            </a:pPr>
            <a:r>
              <a:rPr lang="fr-FR">
                <a:latin typeface="Humnst777 BT" charset="0"/>
                <a:cs typeface="Arial" charset="0"/>
              </a:rPr>
              <a:t>Préparation de l</a:t>
            </a:r>
            <a:r>
              <a:rPr lang="ja-JP" altLang="fr-FR">
                <a:latin typeface="Humnst777 BT" charset="0"/>
                <a:cs typeface="Arial" charset="0"/>
              </a:rPr>
              <a:t>’</a:t>
            </a:r>
            <a:r>
              <a:rPr lang="fr-FR">
                <a:latin typeface="Humnst777 BT" charset="0"/>
                <a:cs typeface="Arial" charset="0"/>
              </a:rPr>
              <a:t>alternance</a:t>
            </a:r>
          </a:p>
          <a:p>
            <a:pPr marL="742950" lvl="1" indent="-285750">
              <a:buFont typeface="Wingdings" charset="0"/>
              <a:buChar char="Ø"/>
            </a:pPr>
            <a:r>
              <a:rPr lang="fr-FR">
                <a:latin typeface="Humnst777 BT" charset="0"/>
                <a:cs typeface="Arial" charset="0"/>
              </a:rPr>
              <a:t>Accompagnement pour construction du projet professionnel et trouver une entreprise d</a:t>
            </a:r>
            <a:r>
              <a:rPr lang="ja-JP" altLang="fr-FR">
                <a:latin typeface="Humnst777 BT" charset="0"/>
                <a:cs typeface="Arial" charset="0"/>
              </a:rPr>
              <a:t>’</a:t>
            </a:r>
            <a:r>
              <a:rPr lang="fr-FR">
                <a:latin typeface="Humnst777 BT" charset="0"/>
                <a:cs typeface="Arial" charset="0"/>
              </a:rPr>
              <a:t>accueil</a:t>
            </a:r>
          </a:p>
          <a:p>
            <a:pPr marL="742950" lvl="1" indent="-285750">
              <a:buFont typeface="Wingdings" charset="0"/>
              <a:buChar char="Ø"/>
            </a:pPr>
            <a:r>
              <a:rPr lang="fr-FR">
                <a:latin typeface="Humnst777 BT" charset="0"/>
                <a:cs typeface="Arial" charset="0"/>
              </a:rPr>
              <a:t>Statut étudiant</a:t>
            </a:r>
          </a:p>
          <a:p>
            <a:pPr marL="742950" lvl="1" indent="-285750">
              <a:buFont typeface="Wingdings" charset="0"/>
              <a:buChar char="Ø"/>
            </a:pPr>
            <a:r>
              <a:rPr lang="fr-FR">
                <a:latin typeface="Humnst777 BT" charset="0"/>
                <a:cs typeface="Arial" charset="0"/>
              </a:rPr>
              <a:t>Stage de 7 semaines en entreprise</a:t>
            </a:r>
          </a:p>
          <a:p>
            <a:pPr marL="742950" lvl="1" indent="-285750"/>
            <a:endParaRPr lang="fr-FR"/>
          </a:p>
          <a:p>
            <a:pPr marL="742950" lvl="1" indent="-285750"/>
            <a:endParaRPr lang="fr-FR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150000"/>
            </a:pPr>
            <a:endParaRPr lang="fr-FR" sz="2100"/>
          </a:p>
        </p:txBody>
      </p:sp>
      <p:sp>
        <p:nvSpPr>
          <p:cNvPr id="15" name="Rectangle 1032"/>
          <p:cNvSpPr>
            <a:spLocks noChangeArrowheads="1"/>
          </p:cNvSpPr>
          <p:nvPr/>
        </p:nvSpPr>
        <p:spPr bwMode="auto">
          <a:xfrm>
            <a:off x="-396875" y="5284788"/>
            <a:ext cx="4770438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marL="742950" lvl="1" indent="-285750">
              <a:buFont typeface="Arial" charset="0"/>
              <a:buChar char="•"/>
            </a:pPr>
            <a:r>
              <a:rPr lang="fr-FR">
                <a:latin typeface="Humnst777 BT" charset="0"/>
              </a:rPr>
              <a:t>Pédagogie de l</a:t>
            </a:r>
            <a:r>
              <a:rPr lang="ja-JP" altLang="fr-FR">
                <a:latin typeface="Humnst777 BT" charset="0"/>
              </a:rPr>
              <a:t>’</a:t>
            </a:r>
            <a:r>
              <a:rPr lang="fr-FR">
                <a:latin typeface="Humnst777 BT" charset="0"/>
              </a:rPr>
              <a:t>alternance</a:t>
            </a:r>
          </a:p>
          <a:p>
            <a:pPr marL="742950" lvl="1" indent="-285750"/>
            <a:endParaRPr lang="fr-FR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150000"/>
            </a:pPr>
            <a:endParaRPr lang="fr-FR" sz="2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636588"/>
            <a:ext cx="8280400" cy="576262"/>
          </a:xfrm>
        </p:spPr>
        <p:txBody>
          <a:bodyPr/>
          <a:lstStyle/>
          <a:p>
            <a:pPr eaLnBrk="1" hangingPunct="1"/>
            <a:r>
              <a:rPr lang="fr-FR" sz="2800" b="1">
                <a:solidFill>
                  <a:srgbClr val="DF0078"/>
                </a:solidFill>
                <a:latin typeface="Humnst777 BT" charset="0"/>
              </a:rPr>
              <a:t>Le profil recherché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0" y="6083300"/>
            <a:ext cx="9144000" cy="765175"/>
          </a:xfrm>
          <a:prstGeom prst="rect">
            <a:avLst/>
          </a:prstGeom>
          <a:solidFill>
            <a:srgbClr val="DF007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20" name="Line 6"/>
          <p:cNvSpPr>
            <a:spLocks noChangeShapeType="1"/>
          </p:cNvSpPr>
          <p:nvPr/>
        </p:nvSpPr>
        <p:spPr bwMode="auto">
          <a:xfrm>
            <a:off x="2124075" y="26035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1" name="Line 7"/>
          <p:cNvSpPr>
            <a:spLocks noChangeShapeType="1"/>
          </p:cNvSpPr>
          <p:nvPr/>
        </p:nvSpPr>
        <p:spPr bwMode="auto">
          <a:xfrm>
            <a:off x="1258888" y="6453188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2" name="Text Box 12"/>
          <p:cNvSpPr txBox="1">
            <a:spLocks noChangeArrowheads="1"/>
          </p:cNvSpPr>
          <p:nvPr/>
        </p:nvSpPr>
        <p:spPr bwMode="auto">
          <a:xfrm>
            <a:off x="-252413" y="115888"/>
            <a:ext cx="3059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4000">
                <a:latin typeface="Humnst777 Blk BT" charset="0"/>
              </a:rPr>
              <a:t>STID</a:t>
            </a:r>
          </a:p>
        </p:txBody>
      </p:sp>
      <p:sp>
        <p:nvSpPr>
          <p:cNvPr id="9223" name="Text Box 13"/>
          <p:cNvSpPr txBox="1">
            <a:spLocks noChangeArrowheads="1"/>
          </p:cNvSpPr>
          <p:nvPr/>
        </p:nvSpPr>
        <p:spPr bwMode="auto">
          <a:xfrm>
            <a:off x="2124075" y="333375"/>
            <a:ext cx="5761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>
                <a:solidFill>
                  <a:schemeClr val="bg2"/>
                </a:solidFill>
                <a:latin typeface="Humnst777 Cn BT" charset="0"/>
              </a:rPr>
              <a:t>STATISTIQUE ET INFORMATIQUE DECISIONNELLE</a:t>
            </a:r>
          </a:p>
        </p:txBody>
      </p:sp>
      <p:pic>
        <p:nvPicPr>
          <p:cNvPr id="9224" name="Picture 14" descr="logo_IUT_STID copi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3513"/>
            <a:ext cx="12255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179388" y="6453188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/>
              <a:t>14/10/2013</a:t>
            </a:r>
          </a:p>
        </p:txBody>
      </p:sp>
      <p:sp>
        <p:nvSpPr>
          <p:cNvPr id="9226" name="Text Box 9"/>
          <p:cNvSpPr txBox="1">
            <a:spLocks noChangeArrowheads="1"/>
          </p:cNvSpPr>
          <p:nvPr/>
        </p:nvSpPr>
        <p:spPr bwMode="auto">
          <a:xfrm>
            <a:off x="1331913" y="6465888"/>
            <a:ext cx="3240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>
                <a:latin typeface="Humnst777 BT" charset="0"/>
              </a:rPr>
              <a:t>Partenariat Entreprises STID</a:t>
            </a:r>
          </a:p>
        </p:txBody>
      </p:sp>
      <p:sp>
        <p:nvSpPr>
          <p:cNvPr id="9227" name="Rectangle 7"/>
          <p:cNvSpPr txBox="1">
            <a:spLocks noChangeArrowheads="1"/>
          </p:cNvSpPr>
          <p:nvPr/>
        </p:nvSpPr>
        <p:spPr bwMode="auto">
          <a:xfrm>
            <a:off x="407988" y="1700213"/>
            <a:ext cx="84201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fr-FR">
                <a:latin typeface="Humnst777 BT" charset="0"/>
              </a:rPr>
              <a:t>Souhaitant une </a:t>
            </a:r>
            <a:r>
              <a:rPr lang="fr-FR" b="1">
                <a:latin typeface="Humnst777 BT" charset="0"/>
              </a:rPr>
              <a:t>insertion professionnelle rapide</a:t>
            </a:r>
            <a:endParaRPr lang="fr-FR">
              <a:latin typeface="Humnst777 BT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fr-FR">
                <a:latin typeface="Humnst777 BT" charset="0"/>
              </a:rPr>
              <a:t>Ayant des qualités personnelles </a:t>
            </a:r>
            <a:r>
              <a:rPr lang="fr-FR" b="1">
                <a:latin typeface="Humnst777 BT" charset="0"/>
              </a:rPr>
              <a:t>d</a:t>
            </a:r>
            <a:r>
              <a:rPr lang="ja-JP" altLang="fr-FR" b="1">
                <a:latin typeface="Humnst777 BT" charset="0"/>
              </a:rPr>
              <a:t>’</a:t>
            </a:r>
            <a:r>
              <a:rPr lang="fr-FR" b="1">
                <a:latin typeface="Humnst777 BT" charset="0"/>
              </a:rPr>
              <a:t>autonomie, de maturité, </a:t>
            </a:r>
            <a:r>
              <a:rPr lang="fr-FR">
                <a:latin typeface="Humnst777 BT" charset="0"/>
              </a:rPr>
              <a:t>et</a:t>
            </a:r>
            <a:r>
              <a:rPr lang="fr-FR" b="1">
                <a:latin typeface="Humnst777 BT" charset="0"/>
              </a:rPr>
              <a:t> </a:t>
            </a:r>
            <a:r>
              <a:rPr lang="fr-FR">
                <a:latin typeface="Humnst777 BT" charset="0"/>
              </a:rPr>
              <a:t>de</a:t>
            </a:r>
            <a:r>
              <a:rPr lang="fr-FR" b="1">
                <a:latin typeface="Humnst777 BT" charset="0"/>
              </a:rPr>
              <a:t> dynamisme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fr-FR">
                <a:latin typeface="Humnst777 BT" charset="0"/>
              </a:rPr>
              <a:t>Ayant si possible un </a:t>
            </a:r>
            <a:r>
              <a:rPr lang="fr-FR" b="1">
                <a:latin typeface="Humnst777 BT" charset="0"/>
              </a:rPr>
              <a:t>projet professionnel</a:t>
            </a:r>
            <a:r>
              <a:rPr lang="fr-FR">
                <a:latin typeface="Humnst777 BT" charset="0"/>
              </a:rPr>
              <a:t> ébauché</a:t>
            </a:r>
          </a:p>
          <a:p>
            <a:pPr algn="ctr">
              <a:spcBef>
                <a:spcPct val="20000"/>
              </a:spcBef>
            </a:pPr>
            <a:endParaRPr lang="fr-FR"/>
          </a:p>
        </p:txBody>
      </p:sp>
      <p:sp>
        <p:nvSpPr>
          <p:cNvPr id="9228" name="Text Box 8"/>
          <p:cNvSpPr txBox="1">
            <a:spLocks noChangeArrowheads="1"/>
          </p:cNvSpPr>
          <p:nvPr/>
        </p:nvSpPr>
        <p:spPr bwMode="auto">
          <a:xfrm>
            <a:off x="22225" y="3589338"/>
            <a:ext cx="31321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b="1">
                <a:solidFill>
                  <a:srgbClr val="FF66CC"/>
                </a:solidFill>
                <a:latin typeface="Humnst777 BT" charset="0"/>
              </a:rPr>
              <a:t>Mais ayant aussi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-3175" y="1196975"/>
            <a:ext cx="50831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b="1">
                <a:solidFill>
                  <a:srgbClr val="FF66CC"/>
                </a:solidFill>
                <a:latin typeface="Humnst777 BT" charset="0"/>
              </a:rPr>
              <a:t>Des étudiants</a:t>
            </a:r>
          </a:p>
        </p:txBody>
      </p:sp>
      <p:sp>
        <p:nvSpPr>
          <p:cNvPr id="9230" name="Rectangle 7"/>
          <p:cNvSpPr txBox="1">
            <a:spLocks noChangeArrowheads="1"/>
          </p:cNvSpPr>
          <p:nvPr/>
        </p:nvSpPr>
        <p:spPr bwMode="auto">
          <a:xfrm>
            <a:off x="120650" y="4149725"/>
            <a:ext cx="84201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fr-FR">
                <a:latin typeface="Humnst777 BT" charset="0"/>
              </a:rPr>
              <a:t>Culture </a:t>
            </a:r>
            <a:r>
              <a:rPr lang="fr-FR" b="1">
                <a:latin typeface="Humnst777 BT" charset="0"/>
              </a:rPr>
              <a:t>mathématique</a:t>
            </a:r>
            <a:r>
              <a:rPr lang="fr-FR">
                <a:latin typeface="Humnst777 BT" charset="0"/>
              </a:rPr>
              <a:t> minimale</a:t>
            </a:r>
          </a:p>
          <a:p>
            <a:pPr>
              <a:buFont typeface="Arial" charset="0"/>
              <a:buChar char="•"/>
            </a:pPr>
            <a:r>
              <a:rPr lang="fr-FR">
                <a:latin typeface="Humnst777 BT" charset="0"/>
              </a:rPr>
              <a:t>Goût pour les </a:t>
            </a:r>
            <a:r>
              <a:rPr lang="fr-FR" b="1">
                <a:latin typeface="Humnst777 BT" charset="0"/>
              </a:rPr>
              <a:t>chiffres </a:t>
            </a:r>
            <a:r>
              <a:rPr lang="fr-FR">
                <a:latin typeface="Humnst777 BT" charset="0"/>
              </a:rPr>
              <a:t>et la </a:t>
            </a:r>
            <a:r>
              <a:rPr lang="fr-FR" b="1">
                <a:latin typeface="Humnst777 BT" charset="0"/>
              </a:rPr>
              <a:t>formalisation</a:t>
            </a:r>
            <a:endParaRPr lang="fr-FR">
              <a:latin typeface="Humnst777 BT" charset="0"/>
            </a:endParaRPr>
          </a:p>
          <a:p>
            <a:pPr>
              <a:buFont typeface="Arial" charset="0"/>
              <a:buChar char="•"/>
            </a:pPr>
            <a:r>
              <a:rPr lang="fr-FR">
                <a:latin typeface="Humnst777 BT" charset="0"/>
              </a:rPr>
              <a:t>Goût pour le travail sur</a:t>
            </a:r>
            <a:r>
              <a:rPr lang="fr-FR" b="1">
                <a:latin typeface="Humnst777 BT" charset="0"/>
              </a:rPr>
              <a:t> ordinateur</a:t>
            </a:r>
            <a:endParaRPr lang="fr-FR">
              <a:latin typeface="Humnst777 BT" charset="0"/>
            </a:endParaRPr>
          </a:p>
          <a:p>
            <a:pPr>
              <a:buFont typeface="Arial" charset="0"/>
              <a:buChar char="•"/>
            </a:pPr>
            <a:r>
              <a:rPr lang="fr-FR">
                <a:latin typeface="Humnst777 BT" charset="0"/>
              </a:rPr>
              <a:t>Qualités</a:t>
            </a:r>
            <a:r>
              <a:rPr lang="fr-FR" b="1">
                <a:latin typeface="Humnst777 BT" charset="0"/>
              </a:rPr>
              <a:t> d</a:t>
            </a:r>
            <a:r>
              <a:rPr lang="ja-JP" altLang="fr-FR" b="1">
                <a:latin typeface="Humnst777 BT" charset="0"/>
              </a:rPr>
              <a:t>’</a:t>
            </a:r>
            <a:r>
              <a:rPr lang="fr-FR" b="1">
                <a:latin typeface="Humnst777 BT" charset="0"/>
              </a:rPr>
              <a:t>ouverture, de communication et d</a:t>
            </a:r>
            <a:r>
              <a:rPr lang="ja-JP" altLang="fr-FR" b="1">
                <a:latin typeface="Humnst777 BT" charset="0"/>
              </a:rPr>
              <a:t>’</a:t>
            </a:r>
            <a:r>
              <a:rPr lang="fr-FR" b="1">
                <a:latin typeface="Humnst777 BT" charset="0"/>
              </a:rPr>
              <a:t>écoute</a:t>
            </a:r>
            <a:endParaRPr lang="fr-FR">
              <a:latin typeface="Humnst777 B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Modèle par défau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2568</TotalTime>
  <Words>2083</Words>
  <Application>Microsoft Office PowerPoint</Application>
  <PresentationFormat>Affichage à l'écran (4:3)</PresentationFormat>
  <Paragraphs>657</Paragraphs>
  <Slides>42</Slides>
  <Notes>41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3" baseType="lpstr">
      <vt:lpstr>Modèle par défaut</vt:lpstr>
      <vt:lpstr>DUT STatistique  et Informatique Décisionnelle  IUT Lumière</vt:lpstr>
      <vt:lpstr>Diapositive 2</vt:lpstr>
      <vt:lpstr>Diapositive 3</vt:lpstr>
      <vt:lpstr>Vous voulez être salarié pendant vos études ?</vt:lpstr>
      <vt:lpstr>IUT LUMIERE, un IUT unique en France ?</vt:lpstr>
      <vt:lpstr>Les formations de l’IUT Lumière</vt:lpstr>
      <vt:lpstr>12 départements STID</vt:lpstr>
      <vt:lpstr>Les spécificités de l’IUT Lumière</vt:lpstr>
      <vt:lpstr>Le profil recherché</vt:lpstr>
      <vt:lpstr>Un public diversifié …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</vt:vector>
  </TitlesOfParts>
  <Company>iut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DU POWER POINT</dc:title>
  <dc:creator>cbossin</dc:creator>
  <cp:lastModifiedBy>Maurice FLACHER</cp:lastModifiedBy>
  <cp:revision>163</cp:revision>
  <cp:lastPrinted>2013-10-21T11:27:19Z</cp:lastPrinted>
  <dcterms:created xsi:type="dcterms:W3CDTF">2010-10-26T08:46:30Z</dcterms:created>
  <dcterms:modified xsi:type="dcterms:W3CDTF">2014-01-17T14:16:06Z</dcterms:modified>
</cp:coreProperties>
</file>