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4.0987740303211513E-2"/>
          <c:y val="7.5381053535382422E-2"/>
          <c:w val="0.87577521958883153"/>
          <c:h val="0.91330862592310369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Répartition de la valeur ajoutée</c:v>
                </c:pt>
              </c:strCache>
            </c:strRef>
          </c:tx>
          <c:explosion val="9"/>
          <c:dLbls>
            <c:dLbl>
              <c:idx val="0"/>
              <c:layout>
                <c:manualLayout>
                  <c:x val="-0.18005771847963448"/>
                  <c:y val="2.4680878793207052E-2"/>
                </c:manualLayout>
              </c:layout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fr-FR"/>
                      <a:t>Impôts </a:t>
                    </a:r>
                    <a:r>
                      <a:rPr lang="fr-FR" smtClean="0"/>
                      <a:t> et charges sociales</a:t>
                    </a:r>
                    <a:endParaRPr lang="fr-FR" dirty="0"/>
                  </a:p>
                </c:rich>
              </c:tx>
              <c:showCatName val="1"/>
            </c:dLbl>
            <c:dLbl>
              <c:idx val="3"/>
              <c:layout/>
              <c:tx>
                <c:rich>
                  <a:bodyPr rot="0" vert="horz" anchor="b" anchorCtr="1"/>
                  <a:lstStyle/>
                  <a:p>
                    <a:pPr>
                      <a:defRPr sz="1600"/>
                    </a:pPr>
                    <a:r>
                      <a:rPr lang="en-US" sz="1600" dirty="0" err="1" smtClean="0"/>
                      <a:t>Amortisse-ments</a:t>
                    </a:r>
                    <a:endParaRPr lang="en-US" sz="1600" dirty="0"/>
                  </a:p>
                </c:rich>
              </c:tx>
              <c:spPr/>
              <c:dLblPos val="bestFit"/>
              <c:showCatName val="1"/>
            </c:dLbl>
            <c:dLbl>
              <c:idx val="4"/>
              <c:layout>
                <c:manualLayout>
                  <c:x val="0.13650368151404021"/>
                  <c:y val="0.1471396856695997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err="1"/>
                      <a:t>Bénéfice</a:t>
                    </a:r>
                    <a:r>
                      <a:rPr lang="en-US" sz="1600" dirty="0"/>
                      <a:t> </a:t>
                    </a:r>
                    <a:r>
                      <a:rPr lang="en-US" sz="1600" dirty="0" err="1" smtClean="0"/>
                      <a:t>avant</a:t>
                    </a:r>
                    <a:r>
                      <a:rPr lang="en-US" sz="1600" baseline="0" dirty="0" smtClean="0"/>
                      <a:t> </a:t>
                    </a:r>
                    <a:r>
                      <a:rPr lang="en-US" sz="1600" dirty="0" err="1" smtClean="0"/>
                      <a:t>impôt</a:t>
                    </a:r>
                    <a:endParaRPr lang="en-US" sz="1600" dirty="0"/>
                  </a:p>
                </c:rich>
              </c:tx>
              <c:showCatName val="1"/>
            </c:dLbl>
            <c:txPr>
              <a:bodyPr/>
              <a:lstStyle/>
              <a:p>
                <a:pPr>
                  <a:defRPr sz="1600"/>
                </a:pPr>
                <a:endParaRPr lang="fr-FR"/>
              </a:p>
            </c:txPr>
            <c:showCatName val="1"/>
            <c:showLeaderLines val="1"/>
          </c:dLbls>
          <c:cat>
            <c:strRef>
              <c:f>Feuil1!$A$2:$A$6</c:f>
              <c:strCache>
                <c:ptCount val="5"/>
                <c:pt idx="0">
                  <c:v>Salaires</c:v>
                </c:pt>
                <c:pt idx="1">
                  <c:v>Impôts liés à la production</c:v>
                </c:pt>
                <c:pt idx="2">
                  <c:v>Intérêts</c:v>
                </c:pt>
                <c:pt idx="3">
                  <c:v>Amortissements</c:v>
                </c:pt>
                <c:pt idx="4">
                  <c:v>Bénéfice avant impôt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40.800000000000004</c:v>
                </c:pt>
                <c:pt idx="1">
                  <c:v>15</c:v>
                </c:pt>
                <c:pt idx="2">
                  <c:v>10</c:v>
                </c:pt>
                <c:pt idx="3">
                  <c:v>20</c:v>
                </c:pt>
                <c:pt idx="4">
                  <c:v>14.2</c:v>
                </c:pt>
              </c:numCache>
            </c:numRef>
          </c:val>
        </c:ser>
        <c:dLbls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FCD35-4AF6-4529-913C-6A6038A48672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232DC-CC4A-4F45-A1F1-68A36DBB09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1CD3D-98EC-48C2-AFDE-91E68917BAB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1CD3D-98EC-48C2-AFDE-91E68917BABC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50881-8B30-49FA-BCF8-817DD61B01C0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50881-8B30-49FA-BCF8-817DD61B01C0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0B840-C0C4-4F81-86C4-0E30FBDAFFE1}" type="slidenum">
              <a:rPr lang="fr-FR" smtClean="0"/>
              <a:pPr/>
              <a:t>5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C36F9-A0CA-4852-9D35-3D4E09900A2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8B91-F51F-4494-A9D1-B2800856129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apèze 6"/>
          <p:cNvSpPr/>
          <p:nvPr/>
        </p:nvSpPr>
        <p:spPr>
          <a:xfrm rot="10800000">
            <a:off x="1571604" y="4929198"/>
            <a:ext cx="5715040" cy="1714512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apèze 5"/>
          <p:cNvSpPr/>
          <p:nvPr/>
        </p:nvSpPr>
        <p:spPr>
          <a:xfrm rot="10800000">
            <a:off x="1500166" y="3071810"/>
            <a:ext cx="5929354" cy="221457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apèze 4"/>
          <p:cNvSpPr/>
          <p:nvPr/>
        </p:nvSpPr>
        <p:spPr>
          <a:xfrm rot="10800000">
            <a:off x="2000232" y="1214422"/>
            <a:ext cx="4929222" cy="221457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rapèze 3"/>
          <p:cNvSpPr/>
          <p:nvPr/>
        </p:nvSpPr>
        <p:spPr>
          <a:xfrm rot="10800000">
            <a:off x="2714612" y="142852"/>
            <a:ext cx="3429024" cy="150019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14290"/>
            <a:ext cx="7500990" cy="6429396"/>
          </a:xfrm>
        </p:spPr>
        <p:txBody>
          <a:bodyPr>
            <a:normAutofit fontScale="25000" lnSpcReduction="20000"/>
          </a:bodyPr>
          <a:lstStyle/>
          <a:p>
            <a:r>
              <a:rPr lang="fr-FR" sz="7200" dirty="0" smtClean="0">
                <a:solidFill>
                  <a:schemeClr val="tx1"/>
                </a:solidFill>
              </a:rPr>
              <a:t>  Production</a:t>
            </a:r>
            <a:endParaRPr lang="fr-FR" sz="7200" dirty="0">
              <a:solidFill>
                <a:schemeClr val="tx1"/>
              </a:solidFill>
            </a:endParaRP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  <a:r>
              <a:rPr lang="fr-FR" sz="7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Consommations intermédiaires</a:t>
            </a:r>
            <a:r>
              <a:rPr lang="fr-FR" sz="7200" dirty="0">
                <a:solidFill>
                  <a:schemeClr val="tx1"/>
                </a:solidFill>
              </a:rPr>
              <a:t> </a:t>
            </a:r>
            <a:r>
              <a:rPr lang="fr-FR" sz="7200" dirty="0" smtClean="0">
                <a:solidFill>
                  <a:schemeClr val="tx1"/>
                </a:solidFill>
              </a:rPr>
              <a:t/>
            </a:r>
            <a:br>
              <a:rPr lang="fr-FR" sz="7200" dirty="0" smtClean="0">
                <a:solidFill>
                  <a:schemeClr val="tx1"/>
                </a:solidFill>
              </a:rPr>
            </a:br>
            <a:r>
              <a:rPr lang="fr-FR" sz="7200" b="1" dirty="0">
                <a:solidFill>
                  <a:schemeClr val="tx1"/>
                </a:solidFill>
              </a:rPr>
              <a:t>= </a:t>
            </a:r>
            <a:endParaRPr lang="fr-FR" sz="7200" b="1" dirty="0" smtClean="0">
              <a:solidFill>
                <a:schemeClr val="tx1"/>
              </a:solidFill>
            </a:endParaRPr>
          </a:p>
          <a:p>
            <a:r>
              <a:rPr lang="fr-FR" sz="7200" dirty="0" smtClean="0">
                <a:solidFill>
                  <a:srgbClr val="FF0000"/>
                </a:solidFill>
              </a:rPr>
              <a:t>VA</a:t>
            </a:r>
          </a:p>
          <a:p>
            <a:r>
              <a:rPr lang="fr-FR" sz="7200" b="1" dirty="0" smtClean="0">
                <a:solidFill>
                  <a:schemeClr val="tx1"/>
                </a:solidFill>
              </a:rPr>
              <a:t>_ </a:t>
            </a:r>
            <a:r>
              <a:rPr lang="fr-FR" sz="7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Salaires 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et charges sociales versées </a:t>
            </a:r>
            <a:r>
              <a:rPr lang="fr-FR" sz="7200" dirty="0">
                <a:solidFill>
                  <a:schemeClr val="tx1"/>
                </a:solidFill>
              </a:rPr>
              <a:t>à </a:t>
            </a:r>
            <a:r>
              <a:rPr lang="fr-FR" sz="7200" dirty="0" smtClean="0">
                <a:solidFill>
                  <a:schemeClr val="tx1"/>
                </a:solidFill>
              </a:rPr>
              <a:t>la Sécurité sociale</a:t>
            </a:r>
            <a:endParaRPr lang="fr-FR" sz="7200" dirty="0">
              <a:solidFill>
                <a:schemeClr val="tx1"/>
              </a:solidFill>
            </a:endParaRP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Impôts </a:t>
            </a:r>
            <a:r>
              <a:rPr lang="fr-FR" sz="7200" dirty="0">
                <a:solidFill>
                  <a:schemeClr val="tx1"/>
                </a:solidFill>
              </a:rPr>
              <a:t>liés à la </a:t>
            </a:r>
            <a:r>
              <a:rPr lang="fr-FR" sz="7200" dirty="0" smtClean="0">
                <a:solidFill>
                  <a:schemeClr val="tx1"/>
                </a:solidFill>
              </a:rPr>
              <a:t>production</a:t>
            </a:r>
            <a:r>
              <a:rPr lang="fr-FR" sz="7200" dirty="0">
                <a:solidFill>
                  <a:schemeClr val="tx1"/>
                </a:solidFill>
              </a:rPr>
              <a:t> </a:t>
            </a:r>
            <a:r>
              <a:rPr lang="fr-FR" sz="7200" dirty="0" smtClean="0">
                <a:solidFill>
                  <a:schemeClr val="tx1"/>
                </a:solidFill>
              </a:rPr>
              <a:t/>
            </a:r>
            <a:br>
              <a:rPr lang="fr-FR" sz="7200" dirty="0" smtClean="0">
                <a:solidFill>
                  <a:schemeClr val="tx1"/>
                </a:solidFill>
              </a:rPr>
            </a:br>
            <a:r>
              <a:rPr lang="fr-FR" sz="7200" b="1" dirty="0">
                <a:solidFill>
                  <a:schemeClr val="tx1"/>
                </a:solidFill>
              </a:rPr>
              <a:t>= </a:t>
            </a:r>
            <a:endParaRPr lang="fr-FR" sz="7200" b="1" dirty="0" smtClean="0">
              <a:solidFill>
                <a:schemeClr val="tx1"/>
              </a:solidFill>
            </a:endParaRPr>
          </a:p>
          <a:p>
            <a:r>
              <a:rPr lang="fr-FR" sz="7200" dirty="0" smtClean="0">
                <a:solidFill>
                  <a:srgbClr val="FF0000"/>
                </a:solidFill>
              </a:rPr>
              <a:t>EBE </a:t>
            </a:r>
            <a:r>
              <a:rPr lang="fr-FR" sz="7200" dirty="0">
                <a:solidFill>
                  <a:srgbClr val="FF0000"/>
                </a:solidFill>
              </a:rPr>
              <a:t>(excédent brut d’exploitation)</a:t>
            </a: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Intérêts</a:t>
            </a:r>
            <a:endParaRPr lang="fr-FR" sz="7200" dirty="0">
              <a:solidFill>
                <a:schemeClr val="tx1"/>
              </a:solidFill>
            </a:endParaRP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  <a:r>
              <a:rPr lang="fr-FR" sz="72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Amortissements </a:t>
            </a:r>
          </a:p>
          <a:p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smtClean="0">
                <a:solidFill>
                  <a:schemeClr val="tx1"/>
                </a:solidFill>
              </a:rPr>
              <a:t>  (</a:t>
            </a:r>
            <a:r>
              <a:rPr lang="fr-FR" sz="7200" dirty="0">
                <a:solidFill>
                  <a:schemeClr val="tx1"/>
                </a:solidFill>
              </a:rPr>
              <a:t>somme prévue pour le remplacement des machines</a:t>
            </a:r>
            <a:r>
              <a:rPr lang="fr-FR" sz="7200" dirty="0" smtClean="0">
                <a:solidFill>
                  <a:schemeClr val="tx1"/>
                </a:solidFill>
              </a:rPr>
              <a:t>)</a:t>
            </a:r>
            <a:r>
              <a:rPr lang="fr-FR" sz="7200" dirty="0">
                <a:solidFill>
                  <a:schemeClr val="tx1"/>
                </a:solidFill>
              </a:rPr>
              <a:t> </a:t>
            </a:r>
            <a:r>
              <a:rPr lang="fr-FR" sz="7200" dirty="0" smtClean="0">
                <a:solidFill>
                  <a:schemeClr val="tx1"/>
                </a:solidFill>
              </a:rPr>
              <a:t/>
            </a:r>
            <a:br>
              <a:rPr lang="fr-FR" sz="7200" dirty="0" smtClean="0">
                <a:solidFill>
                  <a:schemeClr val="tx1"/>
                </a:solidFill>
              </a:rPr>
            </a:br>
            <a:r>
              <a:rPr lang="fr-FR" sz="7200" b="1" dirty="0" smtClean="0">
                <a:solidFill>
                  <a:schemeClr val="tx1"/>
                </a:solidFill>
              </a:rPr>
              <a:t>= </a:t>
            </a:r>
          </a:p>
          <a:p>
            <a:r>
              <a:rPr lang="fr-FR" sz="7200" dirty="0" smtClean="0">
                <a:solidFill>
                  <a:srgbClr val="FF0000"/>
                </a:solidFill>
              </a:rPr>
              <a:t>Bénéfice avant impôt</a:t>
            </a: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Impôt sur les sociétés (sur les bénéfices des entreprises)</a:t>
            </a:r>
            <a:br>
              <a:rPr lang="fr-FR" sz="7200" dirty="0" smtClean="0">
                <a:solidFill>
                  <a:schemeClr val="tx1"/>
                </a:solidFill>
              </a:rPr>
            </a:br>
            <a:r>
              <a:rPr lang="fr-FR" sz="7200" b="1" dirty="0">
                <a:solidFill>
                  <a:schemeClr val="tx1"/>
                </a:solidFill>
              </a:rPr>
              <a:t>= </a:t>
            </a:r>
            <a:endParaRPr lang="fr-FR" sz="7200" b="1" dirty="0" smtClean="0">
              <a:solidFill>
                <a:schemeClr val="tx1"/>
              </a:solidFill>
            </a:endParaRPr>
          </a:p>
          <a:p>
            <a:r>
              <a:rPr lang="fr-FR" sz="7200" dirty="0" smtClean="0">
                <a:solidFill>
                  <a:srgbClr val="FF0000"/>
                </a:solidFill>
              </a:rPr>
              <a:t>Bénéfice </a:t>
            </a:r>
            <a:r>
              <a:rPr lang="fr-FR" sz="7200" dirty="0">
                <a:solidFill>
                  <a:srgbClr val="FF0000"/>
                </a:solidFill>
              </a:rPr>
              <a:t>après impôt </a:t>
            </a:r>
            <a:endParaRPr lang="fr-FR" sz="7200" dirty="0" smtClean="0">
              <a:solidFill>
                <a:srgbClr val="FF0000"/>
              </a:solidFill>
            </a:endParaRPr>
          </a:p>
          <a:p>
            <a:r>
              <a:rPr lang="fr-FR" sz="7200" dirty="0" smtClean="0">
                <a:solidFill>
                  <a:srgbClr val="FF0000"/>
                </a:solidFill>
              </a:rPr>
              <a:t>(</a:t>
            </a:r>
            <a:r>
              <a:rPr lang="fr-FR" sz="7200" dirty="0">
                <a:solidFill>
                  <a:srgbClr val="FF0000"/>
                </a:solidFill>
              </a:rPr>
              <a:t>dividendes + bénéfices non distribués)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6" grpId="0" animBg="1"/>
      <p:bldP spid="6" grpId="1" animBg="1"/>
      <p:bldP spid="5" grpId="0" animBg="1"/>
      <p:bldP spid="5" grpId="1" animBg="1"/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apèze 6"/>
          <p:cNvSpPr/>
          <p:nvPr/>
        </p:nvSpPr>
        <p:spPr>
          <a:xfrm rot="10800000">
            <a:off x="1571604" y="4929198"/>
            <a:ext cx="5715040" cy="1714512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apèze 5"/>
          <p:cNvSpPr/>
          <p:nvPr/>
        </p:nvSpPr>
        <p:spPr>
          <a:xfrm rot="10800000">
            <a:off x="1500166" y="3071810"/>
            <a:ext cx="5929354" cy="221457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rapèze 4"/>
          <p:cNvSpPr/>
          <p:nvPr/>
        </p:nvSpPr>
        <p:spPr>
          <a:xfrm rot="10800000">
            <a:off x="2000232" y="1214422"/>
            <a:ext cx="4929222" cy="221457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rapèze 3"/>
          <p:cNvSpPr/>
          <p:nvPr/>
        </p:nvSpPr>
        <p:spPr>
          <a:xfrm rot="10800000">
            <a:off x="2714612" y="142852"/>
            <a:ext cx="3429024" cy="1500198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214290"/>
            <a:ext cx="7500990" cy="6429396"/>
          </a:xfrm>
        </p:spPr>
        <p:txBody>
          <a:bodyPr>
            <a:normAutofit fontScale="25000" lnSpcReduction="20000"/>
          </a:bodyPr>
          <a:lstStyle/>
          <a:p>
            <a:r>
              <a:rPr lang="fr-FR" sz="7200" dirty="0" smtClean="0">
                <a:solidFill>
                  <a:schemeClr val="tx1"/>
                </a:solidFill>
              </a:rPr>
              <a:t>  Production</a:t>
            </a:r>
            <a:endParaRPr lang="fr-FR" sz="7200" dirty="0">
              <a:solidFill>
                <a:schemeClr val="tx1"/>
              </a:solidFill>
            </a:endParaRP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  <a:r>
              <a:rPr lang="fr-FR" sz="7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Consommations intermédiaires</a:t>
            </a:r>
            <a:r>
              <a:rPr lang="fr-FR" sz="7200" dirty="0">
                <a:solidFill>
                  <a:schemeClr val="tx1"/>
                </a:solidFill>
              </a:rPr>
              <a:t> </a:t>
            </a:r>
            <a:r>
              <a:rPr lang="fr-FR" sz="7200" dirty="0" smtClean="0">
                <a:solidFill>
                  <a:schemeClr val="tx1"/>
                </a:solidFill>
              </a:rPr>
              <a:t/>
            </a:r>
            <a:br>
              <a:rPr lang="fr-FR" sz="7200" dirty="0" smtClean="0">
                <a:solidFill>
                  <a:schemeClr val="tx1"/>
                </a:solidFill>
              </a:rPr>
            </a:br>
            <a:r>
              <a:rPr lang="fr-FR" sz="7200" b="1" dirty="0">
                <a:solidFill>
                  <a:schemeClr val="tx1"/>
                </a:solidFill>
              </a:rPr>
              <a:t>= </a:t>
            </a:r>
            <a:endParaRPr lang="fr-FR" sz="7200" b="1" dirty="0" smtClean="0">
              <a:solidFill>
                <a:schemeClr val="tx1"/>
              </a:solidFill>
            </a:endParaRPr>
          </a:p>
          <a:p>
            <a:r>
              <a:rPr lang="fr-FR" sz="7200" dirty="0" smtClean="0">
                <a:solidFill>
                  <a:srgbClr val="FF0000"/>
                </a:solidFill>
              </a:rPr>
              <a:t>VA</a:t>
            </a:r>
          </a:p>
          <a:p>
            <a:r>
              <a:rPr lang="fr-FR" sz="7200" b="1" dirty="0" smtClean="0">
                <a:solidFill>
                  <a:schemeClr val="tx1"/>
                </a:solidFill>
              </a:rPr>
              <a:t>_ </a:t>
            </a:r>
            <a:r>
              <a:rPr lang="fr-FR" sz="7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Salaires 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et charges sociales versées </a:t>
            </a:r>
            <a:r>
              <a:rPr lang="fr-FR" sz="7200" dirty="0">
                <a:solidFill>
                  <a:schemeClr val="tx1"/>
                </a:solidFill>
              </a:rPr>
              <a:t>à </a:t>
            </a:r>
            <a:r>
              <a:rPr lang="fr-FR" sz="7200" dirty="0" smtClean="0">
                <a:solidFill>
                  <a:schemeClr val="tx1"/>
                </a:solidFill>
              </a:rPr>
              <a:t>la Sécurité sociale</a:t>
            </a:r>
            <a:endParaRPr lang="fr-FR" sz="7200" dirty="0">
              <a:solidFill>
                <a:schemeClr val="tx1"/>
              </a:solidFill>
            </a:endParaRP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Impôts </a:t>
            </a:r>
            <a:r>
              <a:rPr lang="fr-FR" sz="7200" dirty="0">
                <a:solidFill>
                  <a:schemeClr val="tx1"/>
                </a:solidFill>
              </a:rPr>
              <a:t>liés à la </a:t>
            </a:r>
            <a:r>
              <a:rPr lang="fr-FR" sz="7200" dirty="0" smtClean="0">
                <a:solidFill>
                  <a:schemeClr val="tx1"/>
                </a:solidFill>
              </a:rPr>
              <a:t>production</a:t>
            </a:r>
            <a:r>
              <a:rPr lang="fr-FR" sz="7200" dirty="0">
                <a:solidFill>
                  <a:schemeClr val="tx1"/>
                </a:solidFill>
              </a:rPr>
              <a:t> </a:t>
            </a:r>
            <a:r>
              <a:rPr lang="fr-FR" sz="7200" dirty="0" smtClean="0">
                <a:solidFill>
                  <a:schemeClr val="tx1"/>
                </a:solidFill>
              </a:rPr>
              <a:t/>
            </a:r>
            <a:br>
              <a:rPr lang="fr-FR" sz="7200" dirty="0" smtClean="0">
                <a:solidFill>
                  <a:schemeClr val="tx1"/>
                </a:solidFill>
              </a:rPr>
            </a:br>
            <a:r>
              <a:rPr lang="fr-FR" sz="7200" b="1" dirty="0">
                <a:solidFill>
                  <a:schemeClr val="tx1"/>
                </a:solidFill>
              </a:rPr>
              <a:t>= </a:t>
            </a:r>
            <a:endParaRPr lang="fr-FR" sz="7200" b="1" dirty="0" smtClean="0">
              <a:solidFill>
                <a:schemeClr val="tx1"/>
              </a:solidFill>
            </a:endParaRPr>
          </a:p>
          <a:p>
            <a:r>
              <a:rPr lang="fr-FR" sz="7200" dirty="0" smtClean="0">
                <a:solidFill>
                  <a:srgbClr val="FF0000"/>
                </a:solidFill>
              </a:rPr>
              <a:t>EBE </a:t>
            </a:r>
            <a:r>
              <a:rPr lang="fr-FR" sz="7200" dirty="0">
                <a:solidFill>
                  <a:srgbClr val="FF0000"/>
                </a:solidFill>
              </a:rPr>
              <a:t>(excédent brut d’exploitation)</a:t>
            </a: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Intérêts</a:t>
            </a:r>
            <a:endParaRPr lang="fr-FR" sz="7200" dirty="0">
              <a:solidFill>
                <a:schemeClr val="tx1"/>
              </a:solidFill>
            </a:endParaRP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  <a:r>
              <a:rPr lang="fr-FR" sz="72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Amortissements </a:t>
            </a:r>
          </a:p>
          <a:p>
            <a:r>
              <a:rPr lang="fr-FR" sz="7200" dirty="0">
                <a:solidFill>
                  <a:schemeClr val="tx1"/>
                </a:solidFill>
              </a:rPr>
              <a:t> </a:t>
            </a:r>
            <a:r>
              <a:rPr lang="fr-FR" sz="7200" dirty="0" smtClean="0">
                <a:solidFill>
                  <a:schemeClr val="tx1"/>
                </a:solidFill>
              </a:rPr>
              <a:t>  (</a:t>
            </a:r>
            <a:r>
              <a:rPr lang="fr-FR" sz="7200" dirty="0">
                <a:solidFill>
                  <a:schemeClr val="tx1"/>
                </a:solidFill>
              </a:rPr>
              <a:t>somme prévue pour le remplacement des machines</a:t>
            </a:r>
            <a:r>
              <a:rPr lang="fr-FR" sz="7200" dirty="0" smtClean="0">
                <a:solidFill>
                  <a:schemeClr val="tx1"/>
                </a:solidFill>
              </a:rPr>
              <a:t>)</a:t>
            </a:r>
            <a:r>
              <a:rPr lang="fr-FR" sz="7200" dirty="0">
                <a:solidFill>
                  <a:schemeClr val="tx1"/>
                </a:solidFill>
              </a:rPr>
              <a:t> </a:t>
            </a:r>
            <a:r>
              <a:rPr lang="fr-FR" sz="7200" dirty="0" smtClean="0">
                <a:solidFill>
                  <a:schemeClr val="tx1"/>
                </a:solidFill>
              </a:rPr>
              <a:t/>
            </a:r>
            <a:br>
              <a:rPr lang="fr-FR" sz="7200" dirty="0" smtClean="0">
                <a:solidFill>
                  <a:schemeClr val="tx1"/>
                </a:solidFill>
              </a:rPr>
            </a:br>
            <a:r>
              <a:rPr lang="fr-FR" sz="7200" b="1" dirty="0" smtClean="0">
                <a:solidFill>
                  <a:schemeClr val="tx1"/>
                </a:solidFill>
              </a:rPr>
              <a:t>= </a:t>
            </a:r>
          </a:p>
          <a:p>
            <a:r>
              <a:rPr lang="fr-FR" sz="7200" dirty="0" smtClean="0">
                <a:solidFill>
                  <a:srgbClr val="FF0000"/>
                </a:solidFill>
              </a:rPr>
              <a:t>Bénéfice avant impôt</a:t>
            </a:r>
          </a:p>
          <a:p>
            <a:r>
              <a:rPr lang="fr-FR" sz="7200" b="1" dirty="0" smtClean="0">
                <a:solidFill>
                  <a:schemeClr val="tx1"/>
                </a:solidFill>
              </a:rPr>
              <a:t>_</a:t>
            </a:r>
          </a:p>
          <a:p>
            <a:r>
              <a:rPr lang="fr-FR" sz="7200" dirty="0" smtClean="0">
                <a:solidFill>
                  <a:schemeClr val="tx1"/>
                </a:solidFill>
              </a:rPr>
              <a:t>Impôt sur les sociétés (sur les bénéfices des entreprises)</a:t>
            </a:r>
            <a:br>
              <a:rPr lang="fr-FR" sz="7200" dirty="0" smtClean="0">
                <a:solidFill>
                  <a:schemeClr val="tx1"/>
                </a:solidFill>
              </a:rPr>
            </a:br>
            <a:r>
              <a:rPr lang="fr-FR" sz="7200" b="1" dirty="0">
                <a:solidFill>
                  <a:schemeClr val="tx1"/>
                </a:solidFill>
              </a:rPr>
              <a:t>= </a:t>
            </a:r>
            <a:endParaRPr lang="fr-FR" sz="7200" b="1" dirty="0" smtClean="0">
              <a:solidFill>
                <a:schemeClr val="tx1"/>
              </a:solidFill>
            </a:endParaRPr>
          </a:p>
          <a:p>
            <a:r>
              <a:rPr lang="fr-FR" sz="7200" dirty="0" smtClean="0">
                <a:solidFill>
                  <a:srgbClr val="FF0000"/>
                </a:solidFill>
              </a:rPr>
              <a:t>Bénéfice </a:t>
            </a:r>
            <a:r>
              <a:rPr lang="fr-FR" sz="7200" dirty="0">
                <a:solidFill>
                  <a:srgbClr val="FF0000"/>
                </a:solidFill>
              </a:rPr>
              <a:t>après impôt </a:t>
            </a:r>
            <a:endParaRPr lang="fr-FR" sz="7200" dirty="0" smtClean="0">
              <a:solidFill>
                <a:srgbClr val="FF0000"/>
              </a:solidFill>
            </a:endParaRPr>
          </a:p>
          <a:p>
            <a:r>
              <a:rPr lang="fr-FR" sz="7200" dirty="0" smtClean="0">
                <a:solidFill>
                  <a:srgbClr val="FF0000"/>
                </a:solidFill>
              </a:rPr>
              <a:t>(</a:t>
            </a:r>
            <a:r>
              <a:rPr lang="fr-FR" sz="7200" dirty="0">
                <a:solidFill>
                  <a:srgbClr val="FF0000"/>
                </a:solidFill>
              </a:rPr>
              <a:t>dividendes + bénéfices non distribués)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2844" y="1357298"/>
            <a:ext cx="1428760" cy="5000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Production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14480" y="2214554"/>
            <a:ext cx="1500198" cy="41434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= Valeur         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     ajoutée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00166" y="1357298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– </a:t>
            </a:r>
            <a:r>
              <a:rPr lang="fr-FR" dirty="0" smtClean="0"/>
              <a:t>Consommations </a:t>
            </a:r>
          </a:p>
          <a:p>
            <a:r>
              <a:rPr lang="fr-FR" dirty="0" smtClean="0"/>
              <a:t>   intermédiaires  </a:t>
            </a:r>
            <a:endParaRPr lang="fr-FR" dirty="0"/>
          </a:p>
        </p:txBody>
      </p:sp>
      <p:sp>
        <p:nvSpPr>
          <p:cNvPr id="8" name="Accolade ouvrante 7"/>
          <p:cNvSpPr/>
          <p:nvPr/>
        </p:nvSpPr>
        <p:spPr>
          <a:xfrm rot="16200000">
            <a:off x="1687187" y="527334"/>
            <a:ext cx="340337" cy="3000396"/>
          </a:xfrm>
          <a:prstGeom prst="leftBrace">
            <a:avLst>
              <a:gd name="adj1" fmla="val 0"/>
              <a:gd name="adj2" fmla="val 6003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143240" y="2500306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– </a:t>
            </a:r>
            <a:r>
              <a:rPr lang="fr-FR" dirty="0" smtClean="0"/>
              <a:t>Salaires et charges sociales</a:t>
            </a:r>
          </a:p>
          <a:p>
            <a:r>
              <a:rPr lang="fr-FR" b="1" dirty="0" smtClean="0"/>
              <a:t> –</a:t>
            </a:r>
            <a:r>
              <a:rPr lang="fr-FR" dirty="0" smtClean="0"/>
              <a:t> Impôts liés à la production </a:t>
            </a:r>
          </a:p>
          <a:p>
            <a:r>
              <a:rPr lang="fr-FR" dirty="0" smtClean="0"/>
              <a:t>     </a:t>
            </a:r>
            <a:endParaRPr lang="fr-FR" dirty="0"/>
          </a:p>
        </p:txBody>
      </p:sp>
      <p:sp>
        <p:nvSpPr>
          <p:cNvPr id="10" name="Accolade ouvrante 9"/>
          <p:cNvSpPr/>
          <p:nvPr/>
        </p:nvSpPr>
        <p:spPr>
          <a:xfrm rot="16200000">
            <a:off x="3866047" y="1205995"/>
            <a:ext cx="340337" cy="3786215"/>
          </a:xfrm>
          <a:prstGeom prst="leftBrace">
            <a:avLst>
              <a:gd name="adj1" fmla="val 0"/>
              <a:gd name="adj2" fmla="val 4474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357554" y="3286124"/>
            <a:ext cx="1500198" cy="307183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= E.B.E.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Excédent brut d’exploitation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857752" y="3857628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– </a:t>
            </a:r>
            <a:r>
              <a:rPr lang="fr-FR" dirty="0" smtClean="0"/>
              <a:t>Intérêts</a:t>
            </a:r>
          </a:p>
          <a:p>
            <a:r>
              <a:rPr lang="fr-FR" b="1" dirty="0" smtClean="0"/>
              <a:t> –</a:t>
            </a:r>
            <a:r>
              <a:rPr lang="fr-FR" dirty="0" smtClean="0"/>
              <a:t> Amortissements </a:t>
            </a:r>
          </a:p>
          <a:p>
            <a:r>
              <a:rPr lang="fr-FR" dirty="0" smtClean="0"/>
              <a:t>     </a:t>
            </a:r>
            <a:endParaRPr lang="fr-FR" dirty="0"/>
          </a:p>
        </p:txBody>
      </p:sp>
      <p:sp>
        <p:nvSpPr>
          <p:cNvPr id="13" name="Accolade ouvrante 12"/>
          <p:cNvSpPr/>
          <p:nvPr/>
        </p:nvSpPr>
        <p:spPr>
          <a:xfrm rot="16200000">
            <a:off x="4901898" y="2813350"/>
            <a:ext cx="340337" cy="3286148"/>
          </a:xfrm>
          <a:prstGeom prst="leftBrace">
            <a:avLst>
              <a:gd name="adj1" fmla="val 0"/>
              <a:gd name="adj2" fmla="val 5799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5000628" y="4572008"/>
            <a:ext cx="1500198" cy="1785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= Bénéfice avant impôt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572264" y="4857760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 – </a:t>
            </a:r>
            <a:r>
              <a:rPr lang="fr-FR" dirty="0" smtClean="0"/>
              <a:t>Impôt sur </a:t>
            </a:r>
          </a:p>
          <a:p>
            <a:r>
              <a:rPr lang="fr-FR" dirty="0" smtClean="0"/>
              <a:t>les sociétés</a:t>
            </a:r>
          </a:p>
          <a:p>
            <a:r>
              <a:rPr lang="fr-FR" b="1" dirty="0" smtClean="0"/>
              <a:t> </a:t>
            </a:r>
            <a:endParaRPr lang="fr-FR" dirty="0" smtClean="0"/>
          </a:p>
          <a:p>
            <a:r>
              <a:rPr lang="fr-FR" dirty="0" smtClean="0"/>
              <a:t>     </a:t>
            </a:r>
            <a:endParaRPr lang="fr-FR" dirty="0"/>
          </a:p>
        </p:txBody>
      </p:sp>
      <p:sp>
        <p:nvSpPr>
          <p:cNvPr id="16" name="Accolade ouvrante 15"/>
          <p:cNvSpPr/>
          <p:nvPr/>
        </p:nvSpPr>
        <p:spPr>
          <a:xfrm rot="16200000">
            <a:off x="6330659" y="4099234"/>
            <a:ext cx="340337" cy="2714645"/>
          </a:xfrm>
          <a:prstGeom prst="leftBrace">
            <a:avLst>
              <a:gd name="adj1" fmla="val 0"/>
              <a:gd name="adj2" fmla="val 6721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6643702" y="5572140"/>
            <a:ext cx="1500198" cy="7858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= Bénéfice après impôt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8" grpId="0" animBg="1"/>
      <p:bldP spid="9" grpId="0"/>
      <p:bldP spid="10" grpId="0" animBg="1"/>
      <p:bldP spid="11" grpId="0" animBg="1"/>
      <p:bldP spid="12" grpId="0"/>
      <p:bldP spid="13" grpId="0" animBg="1"/>
      <p:bldP spid="14" grpId="0" animBg="1"/>
      <p:bldP spid="15" grpId="0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1785918" y="857232"/>
          <a:ext cx="5072098" cy="4857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6929454" y="1428736"/>
            <a:ext cx="1714512" cy="928694"/>
          </a:xfrm>
          <a:prstGeom prst="wedgeRectCallout">
            <a:avLst>
              <a:gd name="adj1" fmla="val -99712"/>
              <a:gd name="adj2" fmla="val 6250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Rémunération des salariés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57818" y="5715016"/>
            <a:ext cx="2786082" cy="928694"/>
          </a:xfrm>
          <a:prstGeom prst="wedgeRectCallout">
            <a:avLst>
              <a:gd name="adj1" fmla="val -81934"/>
              <a:gd name="adj2" fmla="val -6292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Prélèvements obligatoires réalisés par les administrations publiques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720" y="5643578"/>
            <a:ext cx="2786082" cy="928694"/>
          </a:xfrm>
          <a:prstGeom prst="wedgeRectCallout">
            <a:avLst>
              <a:gd name="adj1" fmla="val 39970"/>
              <a:gd name="adj2" fmla="val -109807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Rémunération des créanciers de l’entreprise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844" y="642918"/>
            <a:ext cx="2000264" cy="857256"/>
          </a:xfrm>
          <a:prstGeom prst="wedgeRectCallout">
            <a:avLst>
              <a:gd name="adj1" fmla="val 44355"/>
              <a:gd name="adj2" fmla="val 106131"/>
            </a:avLst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Somme pour l’entreprise et ses actionnaires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Arc 8"/>
          <p:cNvSpPr/>
          <p:nvPr/>
        </p:nvSpPr>
        <p:spPr>
          <a:xfrm rot="14331277">
            <a:off x="1690008" y="989389"/>
            <a:ext cx="4749665" cy="4739815"/>
          </a:xfrm>
          <a:prstGeom prst="arc">
            <a:avLst>
              <a:gd name="adj1" fmla="val 16200000"/>
              <a:gd name="adj2" fmla="val 1971425"/>
            </a:avLst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214414" y="142852"/>
            <a:ext cx="6715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i="1" u="sng" dirty="0" smtClean="0"/>
              <a:t>Le partage de la valeur ajoutée entre les agents économiques</a:t>
            </a:r>
            <a:endParaRPr lang="fr-FR" sz="2000" b="1" i="1" u="sng" dirty="0"/>
          </a:p>
        </p:txBody>
      </p:sp>
      <p:sp>
        <p:nvSpPr>
          <p:cNvPr id="11" name="Arc 10"/>
          <p:cNvSpPr/>
          <p:nvPr/>
        </p:nvSpPr>
        <p:spPr>
          <a:xfrm rot="14331277">
            <a:off x="1778905" y="1230803"/>
            <a:ext cx="4823515" cy="4604871"/>
          </a:xfrm>
          <a:prstGeom prst="arc">
            <a:avLst>
              <a:gd name="adj1" fmla="val 14087537"/>
              <a:gd name="adj2" fmla="val 1778579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4071942"/>
            <a:ext cx="1285884" cy="1071570"/>
          </a:xfrm>
          <a:prstGeom prst="wedgeRoundRectCallout">
            <a:avLst>
              <a:gd name="adj1" fmla="val 104184"/>
              <a:gd name="adj2" fmla="val 1845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571472" y="4143380"/>
            <a:ext cx="857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latin typeface="Arial" pitchFamily="34" charset="0"/>
                <a:cs typeface="Arial" pitchFamily="34" charset="0"/>
              </a:rPr>
              <a:t>?</a:t>
            </a:r>
            <a:endParaRPr lang="fr-FR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85720" y="4214818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Arial" pitchFamily="34" charset="0"/>
                <a:cs typeface="Arial" pitchFamily="34" charset="0"/>
              </a:rPr>
              <a:t>E.B.E.</a:t>
            </a: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1" grpId="0" animBg="1"/>
      <p:bldP spid="12" grpId="0" animBg="1"/>
      <p:bldP spid="13" grpId="0"/>
      <p:bldP spid="13" grpId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57158" y="785794"/>
            <a:ext cx="84296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E.B.E.  = Profit au sens de l’INSEE</a:t>
            </a:r>
          </a:p>
          <a:p>
            <a:r>
              <a:rPr lang="fr-FR" sz="2800" dirty="0" smtClean="0"/>
              <a:t>            = Rémunération du capital, de ceux qui ont permis   </a:t>
            </a:r>
          </a:p>
          <a:p>
            <a:r>
              <a:rPr lang="fr-FR" sz="2800" dirty="0" smtClean="0"/>
              <a:t>               sa mise en œuvre   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285720" y="2786058"/>
            <a:ext cx="1143008" cy="342902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57158" y="2285992"/>
            <a:ext cx="107157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E.B.E.</a:t>
            </a:r>
            <a:endParaRPr lang="fr-FR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85720" y="3571876"/>
            <a:ext cx="1143008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1285852" y="3143248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143108" y="2786058"/>
            <a:ext cx="23574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Paiement des intérêts : rémunération des créanciers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285720" y="4643446"/>
            <a:ext cx="1143008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1285852" y="4214818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2071670" y="3929066"/>
            <a:ext cx="264320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Amortissements : remplacement du capital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1142976" y="5500702"/>
            <a:ext cx="364333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85720" y="4643446"/>
            <a:ext cx="1143008" cy="15716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4857752" y="3714752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2"/>
                </a:solidFill>
              </a:rPr>
              <a:t>Bénéfice avant impôt</a:t>
            </a:r>
            <a:endParaRPr lang="fr-FR" sz="2400" b="1" dirty="0">
              <a:solidFill>
                <a:schemeClr val="accent2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42910" y="492919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fr-FR" sz="4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4929190" y="5072074"/>
            <a:ext cx="1143008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5857884" y="4786322"/>
            <a:ext cx="100013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929454" y="4286256"/>
            <a:ext cx="15001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Impôt sur les bénéfices</a:t>
            </a:r>
            <a:endParaRPr lang="fr-FR" dirty="0"/>
          </a:p>
        </p:txBody>
      </p:sp>
      <p:cxnSp>
        <p:nvCxnSpPr>
          <p:cNvPr id="23" name="Connecteur droit 22"/>
          <p:cNvCxnSpPr/>
          <p:nvPr/>
        </p:nvCxnSpPr>
        <p:spPr>
          <a:xfrm>
            <a:off x="4929190" y="5572140"/>
            <a:ext cx="1143008" cy="1588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5929322" y="5357826"/>
            <a:ext cx="9286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6929454" y="5000636"/>
            <a:ext cx="192882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Dividendes : rémunération des actionnaires</a:t>
            </a:r>
            <a:endParaRPr lang="fr-FR" dirty="0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5786446" y="5786454"/>
            <a:ext cx="1071570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6929454" y="6000768"/>
            <a:ext cx="18573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Bénéfices non distribués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3.33333E-6 L 0.50868 0.0023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" y="1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11" grpId="0" animBg="1"/>
      <p:bldP spid="15" grpId="0" animBg="1"/>
      <p:bldP spid="17" grpId="0" animBg="1"/>
      <p:bldP spid="17" grpId="1" animBg="1"/>
      <p:bldP spid="19" grpId="0"/>
      <p:bldP spid="18" grpId="0" build="allAtOnce"/>
      <p:bldP spid="22" grpId="0" animBg="1"/>
      <p:bldP spid="25" grpId="0" animBg="1"/>
      <p:bldP spid="2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165</Words>
  <Application>Microsoft Office PowerPoint</Application>
  <PresentationFormat>Affichage à l'écran (4:3)</PresentationFormat>
  <Paragraphs>86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</cp:revision>
  <dcterms:created xsi:type="dcterms:W3CDTF">2020-05-13T10:45:41Z</dcterms:created>
  <dcterms:modified xsi:type="dcterms:W3CDTF">2020-05-13T10:46:47Z</dcterms:modified>
</cp:coreProperties>
</file>