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3AB312-45B9-46A4-AAD2-0BAA66EAE031}" type="doc">
      <dgm:prSet loTypeId="urn:microsoft.com/office/officeart/2005/8/layout/radial5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5063D54D-5506-4623-BF0A-5E396FB3054D}">
      <dgm:prSet phldrT="[Texte]" custT="1"/>
      <dgm:spPr/>
      <dgm:t>
        <a:bodyPr/>
        <a:lstStyle/>
        <a:p>
          <a:r>
            <a:rPr lang="fr-FR" sz="1400" dirty="0" smtClean="0"/>
            <a:t>Gains de productivité</a:t>
          </a:r>
          <a:endParaRPr lang="fr-FR" sz="1400" dirty="0"/>
        </a:p>
      </dgm:t>
    </dgm:pt>
    <dgm:pt modelId="{19F85450-C303-4B7F-9EF9-5D0A6BF777A2}" type="parTrans" cxnId="{63218ACD-CB48-4918-B511-3A1DB20A69A0}">
      <dgm:prSet/>
      <dgm:spPr/>
      <dgm:t>
        <a:bodyPr/>
        <a:lstStyle/>
        <a:p>
          <a:endParaRPr lang="fr-FR"/>
        </a:p>
      </dgm:t>
    </dgm:pt>
    <dgm:pt modelId="{163F634D-1339-43E1-98BC-EAE653627448}" type="sibTrans" cxnId="{63218ACD-CB48-4918-B511-3A1DB20A69A0}">
      <dgm:prSet/>
      <dgm:spPr/>
      <dgm:t>
        <a:bodyPr/>
        <a:lstStyle/>
        <a:p>
          <a:endParaRPr lang="fr-FR"/>
        </a:p>
      </dgm:t>
    </dgm:pt>
    <dgm:pt modelId="{355028E0-6363-48B1-BFCF-F3359B8AD429}">
      <dgm:prSet phldrT="[Texte]" custT="1"/>
      <dgm:spPr/>
      <dgm:t>
        <a:bodyPr/>
        <a:lstStyle/>
        <a:p>
          <a:r>
            <a:rPr lang="fr-FR" sz="1400" dirty="0" smtClean="0"/>
            <a:t>Hausse des salaires</a:t>
          </a:r>
          <a:endParaRPr lang="fr-FR" sz="1400" dirty="0"/>
        </a:p>
      </dgm:t>
    </dgm:pt>
    <dgm:pt modelId="{276F4432-7860-43B5-8CBC-C493CF79B65C}" type="parTrans" cxnId="{76F87526-8153-4A78-8072-F3C6A0FF8276}">
      <dgm:prSet/>
      <dgm:spPr/>
      <dgm:t>
        <a:bodyPr/>
        <a:lstStyle/>
        <a:p>
          <a:endParaRPr lang="fr-FR"/>
        </a:p>
      </dgm:t>
    </dgm:pt>
    <dgm:pt modelId="{BEAB7990-7F7A-4CC3-96E0-D1AF33805167}" type="sibTrans" cxnId="{76F87526-8153-4A78-8072-F3C6A0FF8276}">
      <dgm:prSet/>
      <dgm:spPr/>
      <dgm:t>
        <a:bodyPr/>
        <a:lstStyle/>
        <a:p>
          <a:endParaRPr lang="fr-FR"/>
        </a:p>
      </dgm:t>
    </dgm:pt>
    <dgm:pt modelId="{5F59D8BA-BBD6-43DE-B879-1DB502ABE941}">
      <dgm:prSet phldrT="[Texte]" custT="1"/>
      <dgm:spPr/>
      <dgm:t>
        <a:bodyPr/>
        <a:lstStyle/>
        <a:p>
          <a:r>
            <a:rPr lang="fr-FR" sz="1400" dirty="0" smtClean="0"/>
            <a:t>Hausse des prélèvements obligatoires</a:t>
          </a:r>
          <a:endParaRPr lang="fr-FR" sz="1400" dirty="0"/>
        </a:p>
      </dgm:t>
    </dgm:pt>
    <dgm:pt modelId="{7C875337-92EC-4ACE-ABE6-8849CCEBBCF0}" type="parTrans" cxnId="{8E1C6E8D-4526-4D35-889E-9EE505DEA59A}">
      <dgm:prSet/>
      <dgm:spPr/>
      <dgm:t>
        <a:bodyPr/>
        <a:lstStyle/>
        <a:p>
          <a:endParaRPr lang="fr-FR"/>
        </a:p>
      </dgm:t>
    </dgm:pt>
    <dgm:pt modelId="{C78E2CC5-6A21-41EE-B5EB-E05CC979E2C9}" type="sibTrans" cxnId="{8E1C6E8D-4526-4D35-889E-9EE505DEA59A}">
      <dgm:prSet/>
      <dgm:spPr/>
      <dgm:t>
        <a:bodyPr/>
        <a:lstStyle/>
        <a:p>
          <a:endParaRPr lang="fr-FR"/>
        </a:p>
      </dgm:t>
    </dgm:pt>
    <dgm:pt modelId="{20D99308-0D19-4F22-A32E-31648BD3B9EA}">
      <dgm:prSet phldrT="[Texte]" custT="1"/>
      <dgm:spPr/>
      <dgm:t>
        <a:bodyPr/>
        <a:lstStyle/>
        <a:p>
          <a:r>
            <a:rPr lang="fr-FR" sz="1400" dirty="0" smtClean="0"/>
            <a:t>Baisse du temps de travail</a:t>
          </a:r>
          <a:endParaRPr lang="fr-FR" sz="1400" dirty="0"/>
        </a:p>
      </dgm:t>
    </dgm:pt>
    <dgm:pt modelId="{6BA3CA8A-E7A6-4459-811A-F8384D0122EC}" type="parTrans" cxnId="{0EB3F8FC-1458-4A15-A9B1-0ED55986B51C}">
      <dgm:prSet/>
      <dgm:spPr/>
      <dgm:t>
        <a:bodyPr/>
        <a:lstStyle/>
        <a:p>
          <a:endParaRPr lang="fr-FR"/>
        </a:p>
      </dgm:t>
    </dgm:pt>
    <dgm:pt modelId="{87C6894B-444E-45FD-BB84-AA1D45CC8121}" type="sibTrans" cxnId="{0EB3F8FC-1458-4A15-A9B1-0ED55986B51C}">
      <dgm:prSet/>
      <dgm:spPr/>
      <dgm:t>
        <a:bodyPr/>
        <a:lstStyle/>
        <a:p>
          <a:endParaRPr lang="fr-FR"/>
        </a:p>
      </dgm:t>
    </dgm:pt>
    <dgm:pt modelId="{6A239D71-028F-4534-848A-53A83DA260BB}">
      <dgm:prSet phldrT="[Texte]" custT="1"/>
      <dgm:spPr/>
      <dgm:t>
        <a:bodyPr/>
        <a:lstStyle/>
        <a:p>
          <a:r>
            <a:rPr lang="fr-FR" sz="1400" dirty="0" smtClean="0"/>
            <a:t>Hausse des profits</a:t>
          </a:r>
          <a:endParaRPr lang="fr-FR" sz="1400" dirty="0"/>
        </a:p>
      </dgm:t>
    </dgm:pt>
    <dgm:pt modelId="{2B63BF77-B30E-4D70-A5D2-751A8265753C}" type="parTrans" cxnId="{460A3783-2600-4DB5-999D-10319539F1A6}">
      <dgm:prSet/>
      <dgm:spPr/>
      <dgm:t>
        <a:bodyPr/>
        <a:lstStyle/>
        <a:p>
          <a:endParaRPr lang="fr-FR"/>
        </a:p>
      </dgm:t>
    </dgm:pt>
    <dgm:pt modelId="{F4EE5655-BFD1-4B90-AFF8-7E46E5CADDA9}" type="sibTrans" cxnId="{460A3783-2600-4DB5-999D-10319539F1A6}">
      <dgm:prSet/>
      <dgm:spPr/>
      <dgm:t>
        <a:bodyPr/>
        <a:lstStyle/>
        <a:p>
          <a:endParaRPr lang="fr-FR"/>
        </a:p>
      </dgm:t>
    </dgm:pt>
    <dgm:pt modelId="{C2623D0C-ABB0-4EE4-B37D-A618623D0FD1}">
      <dgm:prSet phldrT="[Texte]" custT="1"/>
      <dgm:spPr/>
      <dgm:t>
        <a:bodyPr/>
        <a:lstStyle/>
        <a:p>
          <a:r>
            <a:rPr lang="fr-FR" sz="1400" dirty="0" smtClean="0"/>
            <a:t>Baisse des prix</a:t>
          </a:r>
          <a:endParaRPr lang="fr-FR" sz="1400" dirty="0"/>
        </a:p>
      </dgm:t>
    </dgm:pt>
    <dgm:pt modelId="{31882021-165B-4F1A-8BC1-5CE6FCB02994}" type="parTrans" cxnId="{A161F3AD-32FB-42C6-98F6-E099AA398D0E}">
      <dgm:prSet/>
      <dgm:spPr/>
      <dgm:t>
        <a:bodyPr/>
        <a:lstStyle/>
        <a:p>
          <a:endParaRPr lang="fr-FR"/>
        </a:p>
      </dgm:t>
    </dgm:pt>
    <dgm:pt modelId="{8F44FF20-2927-4CF8-A4B6-396A257D9F88}" type="sibTrans" cxnId="{A161F3AD-32FB-42C6-98F6-E099AA398D0E}">
      <dgm:prSet/>
      <dgm:spPr/>
      <dgm:t>
        <a:bodyPr/>
        <a:lstStyle/>
        <a:p>
          <a:endParaRPr lang="fr-FR"/>
        </a:p>
      </dgm:t>
    </dgm:pt>
    <dgm:pt modelId="{F783050A-CA2A-4AB5-8BC4-1F5C8A794FF9}" type="pres">
      <dgm:prSet presAssocID="{E53AB312-45B9-46A4-AAD2-0BAA66EAE03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69BF020-085F-4B2C-A35C-7D43D59A91CE}" type="pres">
      <dgm:prSet presAssocID="{5063D54D-5506-4623-BF0A-5E396FB3054D}" presName="centerShape" presStyleLbl="node0" presStyleIdx="0" presStyleCnt="1"/>
      <dgm:spPr/>
      <dgm:t>
        <a:bodyPr/>
        <a:lstStyle/>
        <a:p>
          <a:endParaRPr lang="fr-FR"/>
        </a:p>
      </dgm:t>
    </dgm:pt>
    <dgm:pt modelId="{4AAA6A27-89E5-40DE-8CF4-A83463D0EB94}" type="pres">
      <dgm:prSet presAssocID="{276F4432-7860-43B5-8CBC-C493CF79B65C}" presName="parTrans" presStyleLbl="sibTrans2D1" presStyleIdx="0" presStyleCnt="5"/>
      <dgm:spPr/>
      <dgm:t>
        <a:bodyPr/>
        <a:lstStyle/>
        <a:p>
          <a:endParaRPr lang="fr-FR"/>
        </a:p>
      </dgm:t>
    </dgm:pt>
    <dgm:pt modelId="{7B426557-BC2C-4569-BFBA-4115D648B328}" type="pres">
      <dgm:prSet presAssocID="{276F4432-7860-43B5-8CBC-C493CF79B65C}" presName="connectorText" presStyleLbl="sibTrans2D1" presStyleIdx="0" presStyleCnt="5"/>
      <dgm:spPr/>
      <dgm:t>
        <a:bodyPr/>
        <a:lstStyle/>
        <a:p>
          <a:endParaRPr lang="fr-FR"/>
        </a:p>
      </dgm:t>
    </dgm:pt>
    <dgm:pt modelId="{FFB7FF7D-E3B1-442F-ACFD-74B51706CA78}" type="pres">
      <dgm:prSet presAssocID="{355028E0-6363-48B1-BFCF-F3359B8AD42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51B763D-5DBB-40DE-9DFB-21DF8680A93F}" type="pres">
      <dgm:prSet presAssocID="{7C875337-92EC-4ACE-ABE6-8849CCEBBCF0}" presName="parTrans" presStyleLbl="sibTrans2D1" presStyleIdx="1" presStyleCnt="5"/>
      <dgm:spPr/>
      <dgm:t>
        <a:bodyPr/>
        <a:lstStyle/>
        <a:p>
          <a:endParaRPr lang="fr-FR"/>
        </a:p>
      </dgm:t>
    </dgm:pt>
    <dgm:pt modelId="{B3413964-8349-4DCA-96EE-F9D61A1E2AA5}" type="pres">
      <dgm:prSet presAssocID="{7C875337-92EC-4ACE-ABE6-8849CCEBBCF0}" presName="connectorText" presStyleLbl="sibTrans2D1" presStyleIdx="1" presStyleCnt="5"/>
      <dgm:spPr/>
      <dgm:t>
        <a:bodyPr/>
        <a:lstStyle/>
        <a:p>
          <a:endParaRPr lang="fr-FR"/>
        </a:p>
      </dgm:t>
    </dgm:pt>
    <dgm:pt modelId="{F2B29186-F7D6-428B-92D2-4C9F4EF408B8}" type="pres">
      <dgm:prSet presAssocID="{5F59D8BA-BBD6-43DE-B879-1DB502ABE94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69E6543-1EDA-4D11-913F-64319EBA83A3}" type="pres">
      <dgm:prSet presAssocID="{6BA3CA8A-E7A6-4459-811A-F8384D0122EC}" presName="parTrans" presStyleLbl="sibTrans2D1" presStyleIdx="2" presStyleCnt="5"/>
      <dgm:spPr/>
      <dgm:t>
        <a:bodyPr/>
        <a:lstStyle/>
        <a:p>
          <a:endParaRPr lang="fr-FR"/>
        </a:p>
      </dgm:t>
    </dgm:pt>
    <dgm:pt modelId="{6D643FDD-2101-4980-9EF9-F29170CA2FCF}" type="pres">
      <dgm:prSet presAssocID="{6BA3CA8A-E7A6-4459-811A-F8384D0122EC}" presName="connectorText" presStyleLbl="sibTrans2D1" presStyleIdx="2" presStyleCnt="5"/>
      <dgm:spPr/>
      <dgm:t>
        <a:bodyPr/>
        <a:lstStyle/>
        <a:p>
          <a:endParaRPr lang="fr-FR"/>
        </a:p>
      </dgm:t>
    </dgm:pt>
    <dgm:pt modelId="{5E73AC6D-72EE-4853-8DC9-7A5E00F5CD3F}" type="pres">
      <dgm:prSet presAssocID="{20D99308-0D19-4F22-A32E-31648BD3B9E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E49CD4F-BF2C-430A-80E7-D8C973E15FDC}" type="pres">
      <dgm:prSet presAssocID="{2B63BF77-B30E-4D70-A5D2-751A8265753C}" presName="parTrans" presStyleLbl="sibTrans2D1" presStyleIdx="3" presStyleCnt="5"/>
      <dgm:spPr/>
      <dgm:t>
        <a:bodyPr/>
        <a:lstStyle/>
        <a:p>
          <a:endParaRPr lang="fr-FR"/>
        </a:p>
      </dgm:t>
    </dgm:pt>
    <dgm:pt modelId="{2DE60E61-BB7C-422C-8D6E-19808FFE9E57}" type="pres">
      <dgm:prSet presAssocID="{2B63BF77-B30E-4D70-A5D2-751A8265753C}" presName="connectorText" presStyleLbl="sibTrans2D1" presStyleIdx="3" presStyleCnt="5"/>
      <dgm:spPr/>
      <dgm:t>
        <a:bodyPr/>
        <a:lstStyle/>
        <a:p>
          <a:endParaRPr lang="fr-FR"/>
        </a:p>
      </dgm:t>
    </dgm:pt>
    <dgm:pt modelId="{9353633A-AF03-48D5-8A0B-A1FD548A4897}" type="pres">
      <dgm:prSet presAssocID="{6A239D71-028F-4534-848A-53A83DA260B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8347F8C-2385-4433-BCCA-C74658F4946C}" type="pres">
      <dgm:prSet presAssocID="{31882021-165B-4F1A-8BC1-5CE6FCB02994}" presName="parTrans" presStyleLbl="sibTrans2D1" presStyleIdx="4" presStyleCnt="5"/>
      <dgm:spPr/>
      <dgm:t>
        <a:bodyPr/>
        <a:lstStyle/>
        <a:p>
          <a:endParaRPr lang="fr-FR"/>
        </a:p>
      </dgm:t>
    </dgm:pt>
    <dgm:pt modelId="{C4D2E741-873C-4BB6-AA4A-02D75D734E6C}" type="pres">
      <dgm:prSet presAssocID="{31882021-165B-4F1A-8BC1-5CE6FCB02994}" presName="connectorText" presStyleLbl="sibTrans2D1" presStyleIdx="4" presStyleCnt="5"/>
      <dgm:spPr/>
      <dgm:t>
        <a:bodyPr/>
        <a:lstStyle/>
        <a:p>
          <a:endParaRPr lang="fr-FR"/>
        </a:p>
      </dgm:t>
    </dgm:pt>
    <dgm:pt modelId="{712AD181-2AD2-42AA-9FA6-8CD397DFBE8E}" type="pres">
      <dgm:prSet presAssocID="{C2623D0C-ABB0-4EE4-B37D-A618623D0FD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869E613-F575-4467-90F9-1C16DF4BF8B8}" type="presOf" srcId="{2B63BF77-B30E-4D70-A5D2-751A8265753C}" destId="{2DE60E61-BB7C-422C-8D6E-19808FFE9E57}" srcOrd="1" destOrd="0" presId="urn:microsoft.com/office/officeart/2005/8/layout/radial5"/>
    <dgm:cxn modelId="{9F14D7C6-E466-4240-B66D-6392D7926C9A}" type="presOf" srcId="{20D99308-0D19-4F22-A32E-31648BD3B9EA}" destId="{5E73AC6D-72EE-4853-8DC9-7A5E00F5CD3F}" srcOrd="0" destOrd="0" presId="urn:microsoft.com/office/officeart/2005/8/layout/radial5"/>
    <dgm:cxn modelId="{EDC1C6BC-BA23-435F-B79B-8BB624721BEE}" type="presOf" srcId="{7C875337-92EC-4ACE-ABE6-8849CCEBBCF0}" destId="{B3413964-8349-4DCA-96EE-F9D61A1E2AA5}" srcOrd="1" destOrd="0" presId="urn:microsoft.com/office/officeart/2005/8/layout/radial5"/>
    <dgm:cxn modelId="{70F150D2-5BFC-47AD-9F5B-192E0F2EA39C}" type="presOf" srcId="{6BA3CA8A-E7A6-4459-811A-F8384D0122EC}" destId="{969E6543-1EDA-4D11-913F-64319EBA83A3}" srcOrd="0" destOrd="0" presId="urn:microsoft.com/office/officeart/2005/8/layout/radial5"/>
    <dgm:cxn modelId="{A449D1D5-9230-4CA4-901C-361DA17A5DA2}" type="presOf" srcId="{6A239D71-028F-4534-848A-53A83DA260BB}" destId="{9353633A-AF03-48D5-8A0B-A1FD548A4897}" srcOrd="0" destOrd="0" presId="urn:microsoft.com/office/officeart/2005/8/layout/radial5"/>
    <dgm:cxn modelId="{5C4CB574-B366-4F79-BB13-3F8642A752BB}" type="presOf" srcId="{276F4432-7860-43B5-8CBC-C493CF79B65C}" destId="{7B426557-BC2C-4569-BFBA-4115D648B328}" srcOrd="1" destOrd="0" presId="urn:microsoft.com/office/officeart/2005/8/layout/radial5"/>
    <dgm:cxn modelId="{11B947FB-A33E-45D6-A02E-E9E58E74F281}" type="presOf" srcId="{2B63BF77-B30E-4D70-A5D2-751A8265753C}" destId="{5E49CD4F-BF2C-430A-80E7-D8C973E15FDC}" srcOrd="0" destOrd="0" presId="urn:microsoft.com/office/officeart/2005/8/layout/radial5"/>
    <dgm:cxn modelId="{85F05A56-981A-4C2A-911C-BB7F6744C2D0}" type="presOf" srcId="{E53AB312-45B9-46A4-AAD2-0BAA66EAE031}" destId="{F783050A-CA2A-4AB5-8BC4-1F5C8A794FF9}" srcOrd="0" destOrd="0" presId="urn:microsoft.com/office/officeart/2005/8/layout/radial5"/>
    <dgm:cxn modelId="{460A3783-2600-4DB5-999D-10319539F1A6}" srcId="{5063D54D-5506-4623-BF0A-5E396FB3054D}" destId="{6A239D71-028F-4534-848A-53A83DA260BB}" srcOrd="3" destOrd="0" parTransId="{2B63BF77-B30E-4D70-A5D2-751A8265753C}" sibTransId="{F4EE5655-BFD1-4B90-AFF8-7E46E5CADDA9}"/>
    <dgm:cxn modelId="{D683973D-F2B9-45A7-9EA3-486764CACAC6}" type="presOf" srcId="{5F59D8BA-BBD6-43DE-B879-1DB502ABE941}" destId="{F2B29186-F7D6-428B-92D2-4C9F4EF408B8}" srcOrd="0" destOrd="0" presId="urn:microsoft.com/office/officeart/2005/8/layout/radial5"/>
    <dgm:cxn modelId="{015E922C-575B-43B7-9B4E-36510CDB77C3}" type="presOf" srcId="{355028E0-6363-48B1-BFCF-F3359B8AD429}" destId="{FFB7FF7D-E3B1-442F-ACFD-74B51706CA78}" srcOrd="0" destOrd="0" presId="urn:microsoft.com/office/officeart/2005/8/layout/radial5"/>
    <dgm:cxn modelId="{BF74FF1E-94FA-41D1-970F-71EB71BFA368}" type="presOf" srcId="{31882021-165B-4F1A-8BC1-5CE6FCB02994}" destId="{C4D2E741-873C-4BB6-AA4A-02D75D734E6C}" srcOrd="1" destOrd="0" presId="urn:microsoft.com/office/officeart/2005/8/layout/radial5"/>
    <dgm:cxn modelId="{3325C95B-6733-4EF4-88DB-521D76DB895F}" type="presOf" srcId="{6BA3CA8A-E7A6-4459-811A-F8384D0122EC}" destId="{6D643FDD-2101-4980-9EF9-F29170CA2FCF}" srcOrd="1" destOrd="0" presId="urn:microsoft.com/office/officeart/2005/8/layout/radial5"/>
    <dgm:cxn modelId="{76F87526-8153-4A78-8072-F3C6A0FF8276}" srcId="{5063D54D-5506-4623-BF0A-5E396FB3054D}" destId="{355028E0-6363-48B1-BFCF-F3359B8AD429}" srcOrd="0" destOrd="0" parTransId="{276F4432-7860-43B5-8CBC-C493CF79B65C}" sibTransId="{BEAB7990-7F7A-4CC3-96E0-D1AF33805167}"/>
    <dgm:cxn modelId="{60BECC49-C99E-4F6E-9CD1-1AAF9F8ECBAC}" type="presOf" srcId="{7C875337-92EC-4ACE-ABE6-8849CCEBBCF0}" destId="{B51B763D-5DBB-40DE-9DFB-21DF8680A93F}" srcOrd="0" destOrd="0" presId="urn:microsoft.com/office/officeart/2005/8/layout/radial5"/>
    <dgm:cxn modelId="{92E7D506-5555-4F20-A416-DD4880EEFCAE}" type="presOf" srcId="{31882021-165B-4F1A-8BC1-5CE6FCB02994}" destId="{58347F8C-2385-4433-BCCA-C74658F4946C}" srcOrd="0" destOrd="0" presId="urn:microsoft.com/office/officeart/2005/8/layout/radial5"/>
    <dgm:cxn modelId="{0EB3F8FC-1458-4A15-A9B1-0ED55986B51C}" srcId="{5063D54D-5506-4623-BF0A-5E396FB3054D}" destId="{20D99308-0D19-4F22-A32E-31648BD3B9EA}" srcOrd="2" destOrd="0" parTransId="{6BA3CA8A-E7A6-4459-811A-F8384D0122EC}" sibTransId="{87C6894B-444E-45FD-BB84-AA1D45CC8121}"/>
    <dgm:cxn modelId="{90178FBB-33BA-4F95-BAD5-0ADBF3E9FFBC}" type="presOf" srcId="{5063D54D-5506-4623-BF0A-5E396FB3054D}" destId="{069BF020-085F-4B2C-A35C-7D43D59A91CE}" srcOrd="0" destOrd="0" presId="urn:microsoft.com/office/officeart/2005/8/layout/radial5"/>
    <dgm:cxn modelId="{63218ACD-CB48-4918-B511-3A1DB20A69A0}" srcId="{E53AB312-45B9-46A4-AAD2-0BAA66EAE031}" destId="{5063D54D-5506-4623-BF0A-5E396FB3054D}" srcOrd="0" destOrd="0" parTransId="{19F85450-C303-4B7F-9EF9-5D0A6BF777A2}" sibTransId="{163F634D-1339-43E1-98BC-EAE653627448}"/>
    <dgm:cxn modelId="{A161F3AD-32FB-42C6-98F6-E099AA398D0E}" srcId="{5063D54D-5506-4623-BF0A-5E396FB3054D}" destId="{C2623D0C-ABB0-4EE4-B37D-A618623D0FD1}" srcOrd="4" destOrd="0" parTransId="{31882021-165B-4F1A-8BC1-5CE6FCB02994}" sibTransId="{8F44FF20-2927-4CF8-A4B6-396A257D9F88}"/>
    <dgm:cxn modelId="{5C155C38-86E0-40AE-949D-80DD700A2286}" type="presOf" srcId="{276F4432-7860-43B5-8CBC-C493CF79B65C}" destId="{4AAA6A27-89E5-40DE-8CF4-A83463D0EB94}" srcOrd="0" destOrd="0" presId="urn:microsoft.com/office/officeart/2005/8/layout/radial5"/>
    <dgm:cxn modelId="{8E1C6E8D-4526-4D35-889E-9EE505DEA59A}" srcId="{5063D54D-5506-4623-BF0A-5E396FB3054D}" destId="{5F59D8BA-BBD6-43DE-B879-1DB502ABE941}" srcOrd="1" destOrd="0" parTransId="{7C875337-92EC-4ACE-ABE6-8849CCEBBCF0}" sibTransId="{C78E2CC5-6A21-41EE-B5EB-E05CC979E2C9}"/>
    <dgm:cxn modelId="{5D532985-2891-43D9-AE5B-94C6FBE46A66}" type="presOf" srcId="{C2623D0C-ABB0-4EE4-B37D-A618623D0FD1}" destId="{712AD181-2AD2-42AA-9FA6-8CD397DFBE8E}" srcOrd="0" destOrd="0" presId="urn:microsoft.com/office/officeart/2005/8/layout/radial5"/>
    <dgm:cxn modelId="{687C79C4-2B9F-44BE-89AC-DCAEACA818BE}" type="presParOf" srcId="{F783050A-CA2A-4AB5-8BC4-1F5C8A794FF9}" destId="{069BF020-085F-4B2C-A35C-7D43D59A91CE}" srcOrd="0" destOrd="0" presId="urn:microsoft.com/office/officeart/2005/8/layout/radial5"/>
    <dgm:cxn modelId="{FA12ACF6-DC54-482E-8DB9-DB469C212E5A}" type="presParOf" srcId="{F783050A-CA2A-4AB5-8BC4-1F5C8A794FF9}" destId="{4AAA6A27-89E5-40DE-8CF4-A83463D0EB94}" srcOrd="1" destOrd="0" presId="urn:microsoft.com/office/officeart/2005/8/layout/radial5"/>
    <dgm:cxn modelId="{418CBE05-0C75-42E6-BF04-1D6CD4989DF0}" type="presParOf" srcId="{4AAA6A27-89E5-40DE-8CF4-A83463D0EB94}" destId="{7B426557-BC2C-4569-BFBA-4115D648B328}" srcOrd="0" destOrd="0" presId="urn:microsoft.com/office/officeart/2005/8/layout/radial5"/>
    <dgm:cxn modelId="{02F62BAB-737C-4CDF-9FFC-EDB2C51267B3}" type="presParOf" srcId="{F783050A-CA2A-4AB5-8BC4-1F5C8A794FF9}" destId="{FFB7FF7D-E3B1-442F-ACFD-74B51706CA78}" srcOrd="2" destOrd="0" presId="urn:microsoft.com/office/officeart/2005/8/layout/radial5"/>
    <dgm:cxn modelId="{3CCA75D8-9F5E-4873-B42C-D43839B4E59E}" type="presParOf" srcId="{F783050A-CA2A-4AB5-8BC4-1F5C8A794FF9}" destId="{B51B763D-5DBB-40DE-9DFB-21DF8680A93F}" srcOrd="3" destOrd="0" presId="urn:microsoft.com/office/officeart/2005/8/layout/radial5"/>
    <dgm:cxn modelId="{CEF060CB-686A-4240-B281-0CC6C16FC4C8}" type="presParOf" srcId="{B51B763D-5DBB-40DE-9DFB-21DF8680A93F}" destId="{B3413964-8349-4DCA-96EE-F9D61A1E2AA5}" srcOrd="0" destOrd="0" presId="urn:microsoft.com/office/officeart/2005/8/layout/radial5"/>
    <dgm:cxn modelId="{518554DF-54A9-4729-A115-052C9C7BCE66}" type="presParOf" srcId="{F783050A-CA2A-4AB5-8BC4-1F5C8A794FF9}" destId="{F2B29186-F7D6-428B-92D2-4C9F4EF408B8}" srcOrd="4" destOrd="0" presId="urn:microsoft.com/office/officeart/2005/8/layout/radial5"/>
    <dgm:cxn modelId="{E16B98FF-D17A-4724-936E-91DC574553AA}" type="presParOf" srcId="{F783050A-CA2A-4AB5-8BC4-1F5C8A794FF9}" destId="{969E6543-1EDA-4D11-913F-64319EBA83A3}" srcOrd="5" destOrd="0" presId="urn:microsoft.com/office/officeart/2005/8/layout/radial5"/>
    <dgm:cxn modelId="{B206EF77-BB2A-4DE1-8A0D-00CC0DFAD59A}" type="presParOf" srcId="{969E6543-1EDA-4D11-913F-64319EBA83A3}" destId="{6D643FDD-2101-4980-9EF9-F29170CA2FCF}" srcOrd="0" destOrd="0" presId="urn:microsoft.com/office/officeart/2005/8/layout/radial5"/>
    <dgm:cxn modelId="{A97B8116-EE0E-4AD3-8102-0AD0EB603483}" type="presParOf" srcId="{F783050A-CA2A-4AB5-8BC4-1F5C8A794FF9}" destId="{5E73AC6D-72EE-4853-8DC9-7A5E00F5CD3F}" srcOrd="6" destOrd="0" presId="urn:microsoft.com/office/officeart/2005/8/layout/radial5"/>
    <dgm:cxn modelId="{44352FBA-B1B7-4DC5-9D91-D2522D57F1FA}" type="presParOf" srcId="{F783050A-CA2A-4AB5-8BC4-1F5C8A794FF9}" destId="{5E49CD4F-BF2C-430A-80E7-D8C973E15FDC}" srcOrd="7" destOrd="0" presId="urn:microsoft.com/office/officeart/2005/8/layout/radial5"/>
    <dgm:cxn modelId="{D44B9867-5196-40FB-BE19-081460A7B7F2}" type="presParOf" srcId="{5E49CD4F-BF2C-430A-80E7-D8C973E15FDC}" destId="{2DE60E61-BB7C-422C-8D6E-19808FFE9E57}" srcOrd="0" destOrd="0" presId="urn:microsoft.com/office/officeart/2005/8/layout/radial5"/>
    <dgm:cxn modelId="{1185D72F-4E78-4757-9896-4231DFE7FE3D}" type="presParOf" srcId="{F783050A-CA2A-4AB5-8BC4-1F5C8A794FF9}" destId="{9353633A-AF03-48D5-8A0B-A1FD548A4897}" srcOrd="8" destOrd="0" presId="urn:microsoft.com/office/officeart/2005/8/layout/radial5"/>
    <dgm:cxn modelId="{9C1E82AE-E8C9-4B3C-9868-0D45A96D5209}" type="presParOf" srcId="{F783050A-CA2A-4AB5-8BC4-1F5C8A794FF9}" destId="{58347F8C-2385-4433-BCCA-C74658F4946C}" srcOrd="9" destOrd="0" presId="urn:microsoft.com/office/officeart/2005/8/layout/radial5"/>
    <dgm:cxn modelId="{61FB99A7-115E-48BE-952C-FB35F509BAAB}" type="presParOf" srcId="{58347F8C-2385-4433-BCCA-C74658F4946C}" destId="{C4D2E741-873C-4BB6-AA4A-02D75D734E6C}" srcOrd="0" destOrd="0" presId="urn:microsoft.com/office/officeart/2005/8/layout/radial5"/>
    <dgm:cxn modelId="{9D2DEC2D-9109-46C7-95C7-468E7CCACDF2}" type="presParOf" srcId="{F783050A-CA2A-4AB5-8BC4-1F5C8A794FF9}" destId="{712AD181-2AD2-42AA-9FA6-8CD397DFBE8E}" srcOrd="10" destOrd="0" presId="urn:microsoft.com/office/officeart/2005/8/layout/radial5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9BF020-085F-4B2C-A35C-7D43D59A91CE}">
      <dsp:nvSpPr>
        <dsp:cNvPr id="0" name=""/>
        <dsp:cNvSpPr/>
      </dsp:nvSpPr>
      <dsp:spPr>
        <a:xfrm>
          <a:off x="3237969" y="2226070"/>
          <a:ext cx="1588957" cy="15889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Gains de productivité</a:t>
          </a:r>
          <a:endParaRPr lang="fr-FR" sz="1400" kern="1200" dirty="0"/>
        </a:p>
      </dsp:txBody>
      <dsp:txXfrm>
        <a:off x="3237969" y="2226070"/>
        <a:ext cx="1588957" cy="1588957"/>
      </dsp:txXfrm>
    </dsp:sp>
    <dsp:sp modelId="{4AAA6A27-89E5-40DE-8CF4-A83463D0EB94}">
      <dsp:nvSpPr>
        <dsp:cNvPr id="0" name=""/>
        <dsp:cNvSpPr/>
      </dsp:nvSpPr>
      <dsp:spPr>
        <a:xfrm rot="16200000">
          <a:off x="3864538" y="1648640"/>
          <a:ext cx="335819" cy="540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300" kern="1200"/>
        </a:p>
      </dsp:txBody>
      <dsp:txXfrm rot="16200000">
        <a:off x="3864538" y="1648640"/>
        <a:ext cx="335819" cy="540245"/>
      </dsp:txXfrm>
    </dsp:sp>
    <dsp:sp modelId="{FFB7FF7D-E3B1-442F-ACFD-74B51706CA78}">
      <dsp:nvSpPr>
        <dsp:cNvPr id="0" name=""/>
        <dsp:cNvSpPr/>
      </dsp:nvSpPr>
      <dsp:spPr>
        <a:xfrm>
          <a:off x="3237969" y="3490"/>
          <a:ext cx="1588957" cy="158895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Hausse des salaires</a:t>
          </a:r>
          <a:endParaRPr lang="fr-FR" sz="1400" kern="1200" dirty="0"/>
        </a:p>
      </dsp:txBody>
      <dsp:txXfrm>
        <a:off x="3237969" y="3490"/>
        <a:ext cx="1588957" cy="1588957"/>
      </dsp:txXfrm>
    </dsp:sp>
    <dsp:sp modelId="{B51B763D-5DBB-40DE-9DFB-21DF8680A93F}">
      <dsp:nvSpPr>
        <dsp:cNvPr id="0" name=""/>
        <dsp:cNvSpPr/>
      </dsp:nvSpPr>
      <dsp:spPr>
        <a:xfrm rot="20520000">
          <a:off x="4912398" y="2409956"/>
          <a:ext cx="335819" cy="540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300" kern="1200"/>
        </a:p>
      </dsp:txBody>
      <dsp:txXfrm rot="20520000">
        <a:off x="4912398" y="2409956"/>
        <a:ext cx="335819" cy="540245"/>
      </dsp:txXfrm>
    </dsp:sp>
    <dsp:sp modelId="{F2B29186-F7D6-428B-92D2-4C9F4EF408B8}">
      <dsp:nvSpPr>
        <dsp:cNvPr id="0" name=""/>
        <dsp:cNvSpPr/>
      </dsp:nvSpPr>
      <dsp:spPr>
        <a:xfrm>
          <a:off x="5351768" y="1539255"/>
          <a:ext cx="1588957" cy="158895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Hausse des prélèvements obligatoires</a:t>
          </a:r>
          <a:endParaRPr lang="fr-FR" sz="1400" kern="1200" dirty="0"/>
        </a:p>
      </dsp:txBody>
      <dsp:txXfrm>
        <a:off x="5351768" y="1539255"/>
        <a:ext cx="1588957" cy="1588957"/>
      </dsp:txXfrm>
    </dsp:sp>
    <dsp:sp modelId="{969E6543-1EDA-4D11-913F-64319EBA83A3}">
      <dsp:nvSpPr>
        <dsp:cNvPr id="0" name=""/>
        <dsp:cNvSpPr/>
      </dsp:nvSpPr>
      <dsp:spPr>
        <a:xfrm rot="3240000">
          <a:off x="4512151" y="3641790"/>
          <a:ext cx="335819" cy="540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300" kern="1200"/>
        </a:p>
      </dsp:txBody>
      <dsp:txXfrm rot="3240000">
        <a:off x="4512151" y="3641790"/>
        <a:ext cx="335819" cy="540245"/>
      </dsp:txXfrm>
    </dsp:sp>
    <dsp:sp modelId="{5E73AC6D-72EE-4853-8DC9-7A5E00F5CD3F}">
      <dsp:nvSpPr>
        <dsp:cNvPr id="0" name=""/>
        <dsp:cNvSpPr/>
      </dsp:nvSpPr>
      <dsp:spPr>
        <a:xfrm>
          <a:off x="4544368" y="4024175"/>
          <a:ext cx="1588957" cy="158895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Baisse du temps de travail</a:t>
          </a:r>
          <a:endParaRPr lang="fr-FR" sz="1400" kern="1200" dirty="0"/>
        </a:p>
      </dsp:txBody>
      <dsp:txXfrm>
        <a:off x="4544368" y="4024175"/>
        <a:ext cx="1588957" cy="1588957"/>
      </dsp:txXfrm>
    </dsp:sp>
    <dsp:sp modelId="{5E49CD4F-BF2C-430A-80E7-D8C973E15FDC}">
      <dsp:nvSpPr>
        <dsp:cNvPr id="0" name=""/>
        <dsp:cNvSpPr/>
      </dsp:nvSpPr>
      <dsp:spPr>
        <a:xfrm rot="7560000">
          <a:off x="3216924" y="3641790"/>
          <a:ext cx="335819" cy="540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300" kern="1200"/>
        </a:p>
      </dsp:txBody>
      <dsp:txXfrm rot="7560000">
        <a:off x="3216924" y="3641790"/>
        <a:ext cx="335819" cy="540245"/>
      </dsp:txXfrm>
    </dsp:sp>
    <dsp:sp modelId="{9353633A-AF03-48D5-8A0B-A1FD548A4897}">
      <dsp:nvSpPr>
        <dsp:cNvPr id="0" name=""/>
        <dsp:cNvSpPr/>
      </dsp:nvSpPr>
      <dsp:spPr>
        <a:xfrm>
          <a:off x="1931569" y="4024175"/>
          <a:ext cx="1588957" cy="158895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Hausse des profits</a:t>
          </a:r>
          <a:endParaRPr lang="fr-FR" sz="1400" kern="1200" dirty="0"/>
        </a:p>
      </dsp:txBody>
      <dsp:txXfrm>
        <a:off x="1931569" y="4024175"/>
        <a:ext cx="1588957" cy="1588957"/>
      </dsp:txXfrm>
    </dsp:sp>
    <dsp:sp modelId="{58347F8C-2385-4433-BCCA-C74658F4946C}">
      <dsp:nvSpPr>
        <dsp:cNvPr id="0" name=""/>
        <dsp:cNvSpPr/>
      </dsp:nvSpPr>
      <dsp:spPr>
        <a:xfrm rot="11880000">
          <a:off x="2816677" y="2409956"/>
          <a:ext cx="335819" cy="540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300" kern="1200"/>
        </a:p>
      </dsp:txBody>
      <dsp:txXfrm rot="11880000">
        <a:off x="2816677" y="2409956"/>
        <a:ext cx="335819" cy="540245"/>
      </dsp:txXfrm>
    </dsp:sp>
    <dsp:sp modelId="{712AD181-2AD2-42AA-9FA6-8CD397DFBE8E}">
      <dsp:nvSpPr>
        <dsp:cNvPr id="0" name=""/>
        <dsp:cNvSpPr/>
      </dsp:nvSpPr>
      <dsp:spPr>
        <a:xfrm>
          <a:off x="1124169" y="1539255"/>
          <a:ext cx="1588957" cy="158895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Baisse des prix</a:t>
          </a:r>
          <a:endParaRPr lang="fr-FR" sz="1400" kern="1200" dirty="0"/>
        </a:p>
      </dsp:txBody>
      <dsp:txXfrm>
        <a:off x="1124169" y="1539255"/>
        <a:ext cx="1588957" cy="15889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E3EC1-1A63-4837-895B-539C4CD962E8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DECD5-4B57-455E-A019-9FF83585CB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DECD5-4B57-455E-A019-9FF83585CBA2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DECD5-4B57-455E-A019-9FF83585CBA2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DECD5-4B57-455E-A019-9FF83585CBA2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F11E13-7398-4B46-BDC7-19F66175F863}" type="slidenum">
              <a:rPr lang="fr-FR" smtClean="0"/>
              <a:pPr/>
              <a:t>4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64DC-DE5C-4B4B-966B-A80D508D61EC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84AD-536B-48CE-AECB-07D05B679B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64DC-DE5C-4B4B-966B-A80D508D61EC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84AD-536B-48CE-AECB-07D05B679B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64DC-DE5C-4B4B-966B-A80D508D61EC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84AD-536B-48CE-AECB-07D05B679B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64DC-DE5C-4B4B-966B-A80D508D61EC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84AD-536B-48CE-AECB-07D05B679B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64DC-DE5C-4B4B-966B-A80D508D61EC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84AD-536B-48CE-AECB-07D05B679B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64DC-DE5C-4B4B-966B-A80D508D61EC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84AD-536B-48CE-AECB-07D05B679B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64DC-DE5C-4B4B-966B-A80D508D61EC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84AD-536B-48CE-AECB-07D05B679B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64DC-DE5C-4B4B-966B-A80D508D61EC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84AD-536B-48CE-AECB-07D05B679B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64DC-DE5C-4B4B-966B-A80D508D61EC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84AD-536B-48CE-AECB-07D05B679B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64DC-DE5C-4B4B-966B-A80D508D61EC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84AD-536B-48CE-AECB-07D05B679B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64DC-DE5C-4B4B-966B-A80D508D61EC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84AD-536B-48CE-AECB-07D05B679B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064DC-DE5C-4B4B-966B-A80D508D61EC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B84AD-536B-48CE-AECB-07D05B679B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jpeg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à coins arrondis 23"/>
          <p:cNvSpPr/>
          <p:nvPr/>
        </p:nvSpPr>
        <p:spPr>
          <a:xfrm>
            <a:off x="4788024" y="2420888"/>
            <a:ext cx="4248472" cy="41044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à coins arrondis 22"/>
          <p:cNvSpPr/>
          <p:nvPr/>
        </p:nvSpPr>
        <p:spPr>
          <a:xfrm>
            <a:off x="323528" y="2420888"/>
            <a:ext cx="4320480" cy="41044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395536" y="260648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Dans une entreprise, si la production réalisée par un salarié en une heure de travail augmente, on parle d’</a:t>
            </a:r>
            <a:r>
              <a:rPr lang="fr-FR" b="1" u="sng" dirty="0" smtClean="0"/>
              <a:t>une augmentation de la productivité ou de gains de productivité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2204864"/>
            <a:ext cx="44999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lvl="1">
              <a:buFont typeface="Wingdings" pitchFamily="2" charset="2"/>
              <a:buChar char="§"/>
            </a:pPr>
            <a:r>
              <a:rPr lang="fr-FR" dirty="0" smtClean="0"/>
              <a:t> Soit l’entreprise peut </a:t>
            </a:r>
            <a:r>
              <a:rPr lang="fr-FR" b="1" u="sng" dirty="0" smtClean="0"/>
              <a:t>réduire le nombre de salariés</a:t>
            </a:r>
            <a:r>
              <a:rPr lang="fr-FR" dirty="0" smtClean="0"/>
              <a:t>, ce qui lui permettra de réduire les coûts de production et donc de vendre moins cher.</a:t>
            </a:r>
          </a:p>
          <a:p>
            <a:endParaRPr lang="fr-FR" dirty="0"/>
          </a:p>
        </p:txBody>
      </p:sp>
      <p:pic>
        <p:nvPicPr>
          <p:cNvPr id="7" name="Image 6" descr="35h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4208" y="3861048"/>
            <a:ext cx="2381250" cy="2419350"/>
          </a:xfrm>
          <a:prstGeom prst="rect">
            <a:avLst/>
          </a:prstGeom>
        </p:spPr>
      </p:pic>
      <p:pic>
        <p:nvPicPr>
          <p:cNvPr id="8" name="Image 7" descr="consommateur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23728" y="4005064"/>
            <a:ext cx="1800200" cy="2394264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539552" y="980728"/>
            <a:ext cx="77048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Pour simplifier, imaginons dans un premier temps que la production totale de l’entreprise ne change pas. Si la productivité a augmenté, l’entreprise est capable de réaliser cette production en</a:t>
            </a:r>
            <a:r>
              <a:rPr lang="fr-FR" b="1" dirty="0" smtClean="0"/>
              <a:t> </a:t>
            </a:r>
            <a:r>
              <a:rPr lang="fr-FR" b="1" u="sng" dirty="0" smtClean="0"/>
              <a:t>moins d’heures de travail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b="1" dirty="0" smtClean="0"/>
              <a:t>                                              Il y a alors deux possibilités</a:t>
            </a:r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4716016" y="2204864"/>
            <a:ext cx="39604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§"/>
            </a:pPr>
            <a:endParaRPr lang="fr-FR" dirty="0" smtClean="0"/>
          </a:p>
          <a:p>
            <a:pPr lvl="1">
              <a:buFont typeface="Wingdings" pitchFamily="2" charset="2"/>
              <a:buChar char="§"/>
            </a:pPr>
            <a:r>
              <a:rPr lang="fr-FR" dirty="0"/>
              <a:t> </a:t>
            </a:r>
            <a:r>
              <a:rPr lang="fr-FR" dirty="0" smtClean="0"/>
              <a:t>Soit elle peut </a:t>
            </a:r>
            <a:r>
              <a:rPr lang="fr-FR" b="1" u="sng" dirty="0" smtClean="0"/>
              <a:t>réduire</a:t>
            </a:r>
            <a:r>
              <a:rPr lang="fr-FR" u="sng" dirty="0" smtClean="0"/>
              <a:t> </a:t>
            </a:r>
            <a:r>
              <a:rPr lang="fr-FR" b="1" u="sng" dirty="0" smtClean="0"/>
              <a:t>le temps de travail</a:t>
            </a:r>
            <a:r>
              <a:rPr lang="fr-FR" dirty="0" smtClean="0"/>
              <a:t> des salariés sans réduire les salaires.</a:t>
            </a:r>
          </a:p>
          <a:p>
            <a:endParaRPr lang="fr-FR" dirty="0"/>
          </a:p>
        </p:txBody>
      </p:sp>
      <p:cxnSp>
        <p:nvCxnSpPr>
          <p:cNvPr id="12" name="Connecteur droit avec flèche 11"/>
          <p:cNvCxnSpPr/>
          <p:nvPr/>
        </p:nvCxnSpPr>
        <p:spPr>
          <a:xfrm rot="5400000">
            <a:off x="792374" y="4112282"/>
            <a:ext cx="936104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323528" y="4725144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Baisse des prix pour les consommateurs</a:t>
            </a:r>
            <a:endParaRPr lang="fr-FR" b="1" dirty="0"/>
          </a:p>
        </p:txBody>
      </p:sp>
      <p:cxnSp>
        <p:nvCxnSpPr>
          <p:cNvPr id="14" name="Connecteur droit avec flèche 13"/>
          <p:cNvCxnSpPr/>
          <p:nvPr/>
        </p:nvCxnSpPr>
        <p:spPr>
          <a:xfrm rot="5400000">
            <a:off x="5184068" y="4113076"/>
            <a:ext cx="1224136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4860032" y="479715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Baisse de la durée du travail</a:t>
            </a:r>
            <a:endParaRPr lang="fr-FR" b="1" dirty="0"/>
          </a:p>
        </p:txBody>
      </p:sp>
    </p:spTree>
    <p:custDataLst>
      <p:tags r:id="rId1"/>
    </p:custDataLst>
  </p:cSld>
  <p:clrMapOvr>
    <a:masterClrMapping/>
  </p:clrMapOvr>
  <p:transition advTm="636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3" grpId="0" animBg="1"/>
      <p:bldP spid="13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à coins arrondis 17"/>
          <p:cNvSpPr/>
          <p:nvPr/>
        </p:nvSpPr>
        <p:spPr>
          <a:xfrm>
            <a:off x="323528" y="4941168"/>
            <a:ext cx="8352928" cy="1800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323528" y="3501008"/>
            <a:ext cx="8352928" cy="14401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323528" y="1988840"/>
            <a:ext cx="8352928" cy="151216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 descr="hausse profi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52120" y="5013176"/>
            <a:ext cx="2029149" cy="1556793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23528" y="404664"/>
            <a:ext cx="82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Imaginons maintenant que l’entreprise ne réduise ni le nombre de salariés, ni la durée du travail.  Puisque la productivité a augmenté, le même nombre de salariés va donc créer </a:t>
            </a:r>
            <a:r>
              <a:rPr lang="fr-FR" b="1" u="sng" dirty="0" smtClean="0"/>
              <a:t>une richesse plus importante</a:t>
            </a:r>
            <a:r>
              <a:rPr lang="fr-FR" dirty="0" smtClean="0"/>
              <a:t>. </a:t>
            </a:r>
          </a:p>
          <a:p>
            <a:endParaRPr lang="fr-FR" dirty="0" smtClean="0"/>
          </a:p>
          <a:p>
            <a:r>
              <a:rPr lang="fr-FR" dirty="0"/>
              <a:t>	</a:t>
            </a:r>
            <a:r>
              <a:rPr lang="fr-FR" dirty="0" smtClean="0"/>
              <a:t>	</a:t>
            </a:r>
            <a:r>
              <a:rPr lang="fr-FR" b="1" u="sng" dirty="0" smtClean="0"/>
              <a:t>Que devient cette richesse supplémentaire</a:t>
            </a:r>
            <a:r>
              <a:rPr lang="fr-FR" dirty="0" smtClean="0"/>
              <a:t> </a:t>
            </a:r>
            <a:r>
              <a:rPr lang="fr-FR" b="1" dirty="0" smtClean="0"/>
              <a:t>?</a:t>
            </a:r>
            <a:r>
              <a:rPr lang="fr-FR" dirty="0"/>
              <a:t>	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-180528" y="2132856"/>
            <a:ext cx="43204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lvl="1">
              <a:buFont typeface="Wingdings" pitchFamily="2" charset="2"/>
              <a:buChar char="§"/>
            </a:pPr>
            <a:r>
              <a:rPr lang="fr-FR" dirty="0" smtClean="0"/>
              <a:t> Puisque les salariés créent plus de richesses, on peut augmenter les salaires.</a:t>
            </a:r>
            <a:endParaRPr lang="fr-FR" sz="1000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>
              <a:buFont typeface="Wingdings" pitchFamily="2" charset="2"/>
              <a:buChar char="§"/>
            </a:pPr>
            <a:r>
              <a:rPr lang="fr-FR" dirty="0" smtClean="0"/>
              <a:t> Les administrations publiques peuvent prélever cette richesse (impôts et cotisations sociales).</a:t>
            </a:r>
          </a:p>
          <a:p>
            <a:pPr lvl="1">
              <a:buFont typeface="Wingdings" pitchFamily="2" charset="2"/>
              <a:buChar char="§"/>
            </a:pPr>
            <a:endParaRPr lang="fr-FR" dirty="0"/>
          </a:p>
          <a:p>
            <a:pPr lvl="1">
              <a:buFont typeface="Wingdings" pitchFamily="2" charset="2"/>
              <a:buChar char="§"/>
            </a:pPr>
            <a:endParaRPr lang="fr-FR" dirty="0" smtClean="0"/>
          </a:p>
          <a:p>
            <a:pPr lvl="1">
              <a:buFont typeface="Wingdings" pitchFamily="2" charset="2"/>
              <a:buChar char="§"/>
            </a:pPr>
            <a:r>
              <a:rPr lang="fr-FR" dirty="0"/>
              <a:t> </a:t>
            </a:r>
            <a:r>
              <a:rPr lang="fr-FR" dirty="0" smtClean="0"/>
              <a:t>Si les salaires et les impôts n’augmentent pas, c’est l’entreprise qui conservera cette richesse supplémentaire, autrement dit elle fera plus de profit.</a:t>
            </a:r>
          </a:p>
          <a:p>
            <a:r>
              <a:rPr lang="fr-FR" dirty="0"/>
              <a:t>	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3851920" y="2708920"/>
            <a:ext cx="1008112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4788024" y="2420888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Hausse des salaires</a:t>
            </a:r>
            <a:endParaRPr lang="fr-FR" b="1" dirty="0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3779912" y="4149080"/>
            <a:ext cx="1008112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4788024" y="3645024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Hausse des prélèvements obligatoires</a:t>
            </a:r>
            <a:endParaRPr lang="fr-FR" b="1" dirty="0"/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3779912" y="5445224"/>
            <a:ext cx="1008112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644008" y="515719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Hausse des profits</a:t>
            </a:r>
            <a:endParaRPr lang="fr-FR" b="1" dirty="0"/>
          </a:p>
        </p:txBody>
      </p:sp>
      <p:pic>
        <p:nvPicPr>
          <p:cNvPr id="14" name="Image 13" descr="mineco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72200" y="3573016"/>
            <a:ext cx="2006352" cy="1304912"/>
          </a:xfrm>
          <a:prstGeom prst="rect">
            <a:avLst/>
          </a:prstGeom>
        </p:spPr>
      </p:pic>
      <p:pic>
        <p:nvPicPr>
          <p:cNvPr id="15" name="Image 14" descr="saab-rolls-new-95-out-as-productio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84168" y="2060848"/>
            <a:ext cx="2376264" cy="1413467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6438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7" grpId="0" animBg="1"/>
      <p:bldP spid="16" grpId="0" animBg="1"/>
      <p:bldP spid="8" grpId="0"/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e 5"/>
          <p:cNvGraphicFramePr/>
          <p:nvPr/>
        </p:nvGraphicFramePr>
        <p:xfrm>
          <a:off x="611560" y="1052736"/>
          <a:ext cx="806489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475656" y="0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Récapitulons ! </a:t>
            </a:r>
          </a:p>
          <a:p>
            <a:pPr algn="ctr"/>
            <a:r>
              <a:rPr lang="fr-FR" sz="2400" u="sng" dirty="0" smtClean="0"/>
              <a:t>Le partage des gains de productivité</a:t>
            </a:r>
            <a:endParaRPr lang="fr-FR" sz="2400" u="sng" dirty="0"/>
          </a:p>
        </p:txBody>
      </p:sp>
      <p:sp>
        <p:nvSpPr>
          <p:cNvPr id="12" name="Ellipse 11"/>
          <p:cNvSpPr/>
          <p:nvPr/>
        </p:nvSpPr>
        <p:spPr>
          <a:xfrm>
            <a:off x="3779912" y="980728"/>
            <a:ext cx="1800200" cy="1800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1619672" y="2492896"/>
            <a:ext cx="1800200" cy="1800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2411760" y="4941168"/>
            <a:ext cx="1800200" cy="1800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5868144" y="2492896"/>
            <a:ext cx="1800200" cy="1800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5076056" y="4941168"/>
            <a:ext cx="1800200" cy="1800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custDataLst>
      <p:tags r:id="rId1"/>
    </p:custDataLst>
  </p:cSld>
  <p:clrMapOvr>
    <a:masterClrMapping/>
  </p:clrMapOvr>
  <p:transition advTm="2725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>
            <a:noAutofit/>
          </a:bodyPr>
          <a:lstStyle/>
          <a:p>
            <a:pPr algn="l"/>
            <a:r>
              <a:rPr lang="fr-FR" sz="2000" b="1" dirty="0" smtClean="0"/>
              <a:t>  </a:t>
            </a:r>
            <a:r>
              <a:rPr lang="fr-FR" sz="2400" b="1" u="sng" dirty="0" smtClean="0"/>
              <a:t>Les gains de productivité</a:t>
            </a:r>
            <a:r>
              <a:rPr lang="fr-FR" sz="2400" b="1" u="sng" dirty="0" smtClean="0"/>
              <a:t> </a:t>
            </a:r>
            <a:r>
              <a:rPr lang="fr-FR" sz="2400" b="1" u="sng" dirty="0" smtClean="0"/>
              <a:t>stimulent la croissance économique</a:t>
            </a:r>
            <a:endParaRPr lang="fr-FR" sz="2400" u="sng" dirty="0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84213" y="981075"/>
            <a:ext cx="7920037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Progrès technique =  Innovations de procédé   +   Innovations de produit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57158" y="2071678"/>
            <a:ext cx="4572032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/>
              <a:t>Hausse de la productivité</a:t>
            </a: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3929058" y="1571612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H="1">
            <a:off x="1428728" y="2500306"/>
            <a:ext cx="503238" cy="16430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00034" y="4143380"/>
            <a:ext cx="1871663" cy="92551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Hausse des profits </a:t>
            </a:r>
            <a:r>
              <a:rPr lang="fr-FR" dirty="0" smtClean="0"/>
              <a:t>donc </a:t>
            </a:r>
            <a:r>
              <a:rPr lang="fr-FR" dirty="0"/>
              <a:t>de l’investissement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3000364" y="2571744"/>
            <a:ext cx="428628" cy="6429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2786050" y="4143380"/>
            <a:ext cx="2160588" cy="92551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Hausse du pouvoir d’achat </a:t>
            </a:r>
            <a:r>
              <a:rPr lang="fr-FR" dirty="0" smtClean="0"/>
              <a:t>donc de </a:t>
            </a:r>
            <a:r>
              <a:rPr lang="fr-FR" dirty="0"/>
              <a:t>la consommation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4571999" y="5072074"/>
            <a:ext cx="71437" cy="36194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2071670" y="5072074"/>
            <a:ext cx="2357454" cy="571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4500562" y="5500702"/>
            <a:ext cx="4357718" cy="36933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 smtClean="0"/>
              <a:t>   Hausse </a:t>
            </a:r>
            <a:r>
              <a:rPr lang="fr-FR" dirty="0"/>
              <a:t>de la </a:t>
            </a:r>
            <a:r>
              <a:rPr lang="fr-FR" dirty="0" smtClean="0"/>
              <a:t>demande de biens et services</a:t>
            </a:r>
            <a:endParaRPr lang="fr-FR" dirty="0"/>
          </a:p>
        </p:txBody>
      </p:sp>
      <p:sp>
        <p:nvSpPr>
          <p:cNvPr id="19469" name="Freeform 13"/>
          <p:cNvSpPr>
            <a:spLocks/>
          </p:cNvSpPr>
          <p:nvPr/>
        </p:nvSpPr>
        <p:spPr bwMode="auto">
          <a:xfrm>
            <a:off x="357159" y="2465387"/>
            <a:ext cx="1071570" cy="4535513"/>
          </a:xfrm>
          <a:custGeom>
            <a:avLst/>
            <a:gdLst>
              <a:gd name="T0" fmla="*/ 390912 w 2435"/>
              <a:gd name="T1" fmla="*/ 0 h 2268"/>
              <a:gd name="T2" fmla="*/ 390912 w 2435"/>
              <a:gd name="T3" fmla="*/ 3778654 h 2268"/>
              <a:gd name="T4" fmla="*/ 2735263 w 2435"/>
              <a:gd name="T5" fmla="*/ 3689562 h 2268"/>
              <a:gd name="T6" fmla="*/ 0 60000 65536"/>
              <a:gd name="T7" fmla="*/ 0 60000 65536"/>
              <a:gd name="T8" fmla="*/ 0 60000 65536"/>
              <a:gd name="T9" fmla="*/ 0 w 2435"/>
              <a:gd name="T10" fmla="*/ 0 h 2268"/>
              <a:gd name="T11" fmla="*/ 2435 w 2435"/>
              <a:gd name="T12" fmla="*/ 2268 h 22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35" h="2268">
                <a:moveTo>
                  <a:pt x="348" y="0"/>
                </a:moveTo>
                <a:cubicBezTo>
                  <a:pt x="174" y="817"/>
                  <a:pt x="0" y="1634"/>
                  <a:pt x="348" y="1951"/>
                </a:cubicBezTo>
                <a:cubicBezTo>
                  <a:pt x="696" y="2268"/>
                  <a:pt x="2087" y="1913"/>
                  <a:pt x="2435" y="190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4000496" y="6357958"/>
            <a:ext cx="4357718" cy="36933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Hausse de </a:t>
            </a:r>
            <a:r>
              <a:rPr lang="fr-FR" dirty="0" smtClean="0"/>
              <a:t>l’offre (production) =  croissance</a:t>
            </a:r>
            <a:endParaRPr lang="fr-FR" dirty="0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5857875" y="5857892"/>
            <a:ext cx="45719" cy="5000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9472" name="AutoShape 16"/>
          <p:cNvSpPr>
            <a:spLocks/>
          </p:cNvSpPr>
          <p:nvPr/>
        </p:nvSpPr>
        <p:spPr bwMode="auto">
          <a:xfrm rot="-5400000">
            <a:off x="3866343" y="277005"/>
            <a:ext cx="144463" cy="2447925"/>
          </a:xfrm>
          <a:prstGeom prst="leftBrace">
            <a:avLst>
              <a:gd name="adj1" fmla="val 14120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73" name="AutoShape 17"/>
          <p:cNvSpPr>
            <a:spLocks/>
          </p:cNvSpPr>
          <p:nvPr/>
        </p:nvSpPr>
        <p:spPr bwMode="auto">
          <a:xfrm rot="-5400000">
            <a:off x="6438111" y="277004"/>
            <a:ext cx="144462" cy="2447925"/>
          </a:xfrm>
          <a:prstGeom prst="leftBrace">
            <a:avLst>
              <a:gd name="adj1" fmla="val 14120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6500826" y="1571612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5795963" y="2205038"/>
            <a:ext cx="2376487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/>
              <a:t>Le progrès technique crée des besoins</a:t>
            </a:r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7500958" y="2928934"/>
            <a:ext cx="71436" cy="24288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1785918" y="3286124"/>
            <a:ext cx="2160588" cy="36933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Hausse </a:t>
            </a:r>
            <a:r>
              <a:rPr lang="fr-FR" dirty="0" smtClean="0"/>
              <a:t>des salaires</a:t>
            </a:r>
            <a:endParaRPr lang="fr-FR" dirty="0"/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>
            <a:off x="4071934" y="2500306"/>
            <a:ext cx="571504" cy="571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4143372" y="3286124"/>
            <a:ext cx="1571636" cy="36933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 smtClean="0"/>
              <a:t>Baisse des prix</a:t>
            </a:r>
            <a:endParaRPr lang="fr-FR" dirty="0"/>
          </a:p>
        </p:txBody>
      </p:sp>
      <p:sp>
        <p:nvSpPr>
          <p:cNvPr id="25" name="Line 8"/>
          <p:cNvSpPr>
            <a:spLocks noChangeShapeType="1"/>
          </p:cNvSpPr>
          <p:nvPr/>
        </p:nvSpPr>
        <p:spPr bwMode="auto">
          <a:xfrm>
            <a:off x="3143240" y="3643314"/>
            <a:ext cx="500066" cy="5000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6" name="Line 8"/>
          <p:cNvSpPr>
            <a:spLocks noChangeShapeType="1"/>
          </p:cNvSpPr>
          <p:nvPr/>
        </p:nvSpPr>
        <p:spPr bwMode="auto">
          <a:xfrm flipH="1">
            <a:off x="4357686" y="3643314"/>
            <a:ext cx="285752" cy="5000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072066" y="4143380"/>
            <a:ext cx="2160588" cy="92333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Hausse </a:t>
            </a:r>
            <a:r>
              <a:rPr lang="fr-FR" dirty="0" smtClean="0"/>
              <a:t>de la compétitivité donc des exportations</a:t>
            </a:r>
            <a:endParaRPr lang="fr-FR" dirty="0"/>
          </a:p>
        </p:txBody>
      </p:sp>
      <p:sp>
        <p:nvSpPr>
          <p:cNvPr id="28" name="Line 8"/>
          <p:cNvSpPr>
            <a:spLocks noChangeShapeType="1"/>
          </p:cNvSpPr>
          <p:nvPr/>
        </p:nvSpPr>
        <p:spPr bwMode="auto">
          <a:xfrm>
            <a:off x="5357818" y="3643314"/>
            <a:ext cx="214314" cy="5000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5786445" y="5072074"/>
            <a:ext cx="71439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1428728" y="5786454"/>
            <a:ext cx="2143140" cy="92333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 smtClean="0"/>
              <a:t>On est plus efficace donc on peut produire plus</a:t>
            </a:r>
            <a:endParaRPr lang="fr-FR" dirty="0"/>
          </a:p>
        </p:txBody>
      </p:sp>
      <p:sp>
        <p:nvSpPr>
          <p:cNvPr id="31" name="Line 15"/>
          <p:cNvSpPr>
            <a:spLocks noChangeShapeType="1"/>
          </p:cNvSpPr>
          <p:nvPr/>
        </p:nvSpPr>
        <p:spPr bwMode="auto">
          <a:xfrm>
            <a:off x="3571868" y="6143644"/>
            <a:ext cx="428628" cy="2857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6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9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3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6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7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2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nimBg="1"/>
      <p:bldP spid="19460" grpId="0" animBg="1"/>
      <p:bldP spid="19461" grpId="0" animBg="1"/>
      <p:bldP spid="19462" grpId="0" animBg="1"/>
      <p:bldP spid="19463" grpId="0" animBg="1"/>
      <p:bldP spid="19464" grpId="0" animBg="1"/>
      <p:bldP spid="19465" grpId="0" animBg="1"/>
      <p:bldP spid="19466" grpId="0" animBg="1"/>
      <p:bldP spid="19467" grpId="0" animBg="1"/>
      <p:bldP spid="19468" grpId="0" animBg="1"/>
      <p:bldP spid="19470" grpId="0" animBg="1"/>
      <p:bldP spid="19471" grpId="0" animBg="1"/>
      <p:bldP spid="19472" grpId="0" animBg="1"/>
      <p:bldP spid="19473" grpId="0" animBg="1"/>
      <p:bldP spid="19474" grpId="0" animBg="1"/>
      <p:bldP spid="19475" grpId="0" animBg="1"/>
      <p:bldP spid="19476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1.2|15.4|3.8|10.4|1.6|2.2|3.4|6.4|1.7|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4|4.2|6.5|1.8|1.9|3.1|6.4|1.8|2.1|3.1|9|1.9|1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6|3.1|2.8|2.9|3.1|2.8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347</Words>
  <Application>Microsoft Office PowerPoint</Application>
  <PresentationFormat>Affichage à l'écran (4:3)</PresentationFormat>
  <Paragraphs>49</Paragraphs>
  <Slides>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  Les gains de productivité stimulent la croissance économique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Partage des gains de productivité</dc:title>
  <dc:creator>Maurice</dc:creator>
  <cp:lastModifiedBy>flacher</cp:lastModifiedBy>
  <cp:revision>22</cp:revision>
  <dcterms:created xsi:type="dcterms:W3CDTF">2010-10-27T07:25:05Z</dcterms:created>
  <dcterms:modified xsi:type="dcterms:W3CDTF">2020-05-13T10:34:09Z</dcterms:modified>
</cp:coreProperties>
</file>