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1" r:id="rId5"/>
    <p:sldId id="270" r:id="rId6"/>
    <p:sldId id="261" r:id="rId7"/>
    <p:sldId id="272" r:id="rId8"/>
    <p:sldId id="273" r:id="rId9"/>
    <p:sldId id="263" r:id="rId10"/>
    <p:sldId id="262" r:id="rId11"/>
    <p:sldId id="260" r:id="rId12"/>
    <p:sldId id="269" r:id="rId13"/>
    <p:sldId id="264" r:id="rId14"/>
    <p:sldId id="257" r:id="rId15"/>
    <p:sldId id="265" r:id="rId16"/>
    <p:sldId id="266" r:id="rId17"/>
    <p:sldId id="267" r:id="rId18"/>
    <p:sldId id="268" r:id="rId19"/>
    <p:sldId id="27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A45-4C51-4398-8762-B726A4114110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9873-8F32-464D-9865-0328DEAFF2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A45-4C51-4398-8762-B726A4114110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9873-8F32-464D-9865-0328DEAFF2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A45-4C51-4398-8762-B726A4114110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9873-8F32-464D-9865-0328DEAFF2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A45-4C51-4398-8762-B726A4114110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9873-8F32-464D-9865-0328DEAFF2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A45-4C51-4398-8762-B726A4114110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9873-8F32-464D-9865-0328DEAFF2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A45-4C51-4398-8762-B726A4114110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9873-8F32-464D-9865-0328DEAFF2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A45-4C51-4398-8762-B726A4114110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9873-8F32-464D-9865-0328DEAFF2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A45-4C51-4398-8762-B726A4114110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9873-8F32-464D-9865-0328DEAFF2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A45-4C51-4398-8762-B726A4114110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9873-8F32-464D-9865-0328DEAFF2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A45-4C51-4398-8762-B726A4114110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9873-8F32-464D-9865-0328DEAFF2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A45-4C51-4398-8762-B726A4114110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9873-8F32-464D-9865-0328DEAFF2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D7A45-4C51-4398-8762-B726A4114110}" type="datetimeFigureOut">
              <a:rPr lang="fr-FR" smtClean="0"/>
              <a:pPr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69873-8F32-464D-9865-0328DEAFF2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8029604" cy="8572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Sciences </a:t>
            </a:r>
            <a:r>
              <a:rPr lang="fr-FR" dirty="0"/>
              <a:t>économiques et sociales</a:t>
            </a:r>
            <a:br>
              <a:rPr lang="fr-FR" dirty="0"/>
            </a:br>
            <a:endParaRPr lang="fr-FR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71472" y="1857364"/>
            <a:ext cx="82868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SES, un enseignement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Ouvert sur l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actualit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Associant l’économie et la sociologie</a:t>
            </a:r>
            <a:endParaRPr kumimoji="0" lang="fr-FR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Indispensable 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culture g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rale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Permettant de d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velopper son esprit critique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Obligeant 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raisonner de mani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 rigoureuse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logo-journal-municipal-296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016" y="1500174"/>
            <a:ext cx="1832623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357290" y="357166"/>
            <a:ext cx="6786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Les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SES, u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enseignement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ssociant</a:t>
            </a:r>
            <a:endParaRPr kumimoji="0" lang="fr-FR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214414" y="1071546"/>
            <a:ext cx="2071702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929190" y="1142984"/>
            <a:ext cx="3429024" cy="1000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14348" y="1142984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sz="3200" dirty="0" smtClean="0">
                <a:latin typeface="Times New Roman" pitchFamily="18" charset="0"/>
                <a:ea typeface="Verdana"/>
                <a:cs typeface="Times New Roman" pitchFamily="18" charset="0"/>
              </a:rPr>
              <a:t>É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conomie       et          Sociologie 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et Science politique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1472" y="3286124"/>
            <a:ext cx="321471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monnaie est un outil facilitant les échanges économiques mais c’est aussi un facteur de lien social : exemple des monnaies locales.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14546" y="2357430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L’intérêt de croiser les regards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Image 16" descr="billets_zoom-1000x5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3643314"/>
            <a:ext cx="2317540" cy="1302458"/>
          </a:xfrm>
          <a:prstGeom prst="rect">
            <a:avLst/>
          </a:prstGeom>
        </p:spPr>
      </p:pic>
      <p:pic>
        <p:nvPicPr>
          <p:cNvPr id="16" name="Image 15" descr="eu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857496"/>
            <a:ext cx="216024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Image 17" descr="gonet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5072074"/>
            <a:ext cx="2654197" cy="15001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85720" y="214290"/>
            <a:ext cx="828680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SES, u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enseignement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Indispensable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culture 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rale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Permettant de 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velopper son esprit critique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Obligeant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raisonner de mani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 rigoureuse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 descr="image_previe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142852"/>
            <a:ext cx="1652592" cy="1725347"/>
          </a:xfrm>
          <a:prstGeom prst="rect">
            <a:avLst/>
          </a:prstGeom>
        </p:spPr>
      </p:pic>
      <p:pic>
        <p:nvPicPr>
          <p:cNvPr id="7" name="Image 6" descr="reflechi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286124"/>
            <a:ext cx="1353466" cy="192882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571604" y="2500306"/>
            <a:ext cx="7358114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err="1" smtClean="0"/>
              <a:t>Parcoursup</a:t>
            </a:r>
            <a:r>
              <a:rPr lang="fr-FR" sz="2400" b="1" dirty="0" smtClean="0"/>
              <a:t>  (les attentes de l’enseignement supérieur)</a:t>
            </a:r>
          </a:p>
          <a:p>
            <a:endParaRPr lang="fr-FR" sz="1400" dirty="0" smtClean="0"/>
          </a:p>
          <a:p>
            <a:pPr lvl="0"/>
            <a:r>
              <a:rPr lang="fr-FR" sz="2400" dirty="0" smtClean="0"/>
              <a:t>Être ouvert au monde, être intéressé par les questions de société, les questions politiques économiques et sociales</a:t>
            </a:r>
          </a:p>
          <a:p>
            <a:pPr lvl="0"/>
            <a:endParaRPr lang="fr-FR" sz="1400" dirty="0" smtClean="0"/>
          </a:p>
          <a:p>
            <a:pPr lvl="0"/>
            <a:r>
              <a:rPr lang="fr-FR" sz="2400" dirty="0" smtClean="0"/>
              <a:t>Montrer des qualités de réflexion et être apte à mener des raisonnements rigoureux</a:t>
            </a:r>
          </a:p>
          <a:p>
            <a:pPr lvl="0"/>
            <a:endParaRPr lang="fr-FR" sz="1400" dirty="0" smtClean="0"/>
          </a:p>
          <a:p>
            <a:r>
              <a:rPr lang="fr-FR" sz="2400" dirty="0" smtClean="0"/>
              <a:t>Être capable de rechercher et analyser des informations issues de sources documentaires variées (presse, internet, médias…)</a:t>
            </a:r>
          </a:p>
          <a:p>
            <a:pPr lvl="0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43042" y="3714752"/>
            <a:ext cx="635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Pour la classe de Première, </a:t>
            </a:r>
          </a:p>
          <a:p>
            <a:pPr algn="ctr"/>
            <a:r>
              <a:rPr lang="fr-FR" sz="3200" dirty="0" smtClean="0"/>
              <a:t>il faut choisir </a:t>
            </a:r>
          </a:p>
          <a:p>
            <a:pPr algn="ctr"/>
            <a:r>
              <a:rPr lang="fr-FR" sz="3200" dirty="0" smtClean="0"/>
              <a:t>3 enseignements de spécialité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3357554" y="2500306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/>
              <a:t>Bac général</a:t>
            </a:r>
            <a:endParaRPr lang="fr-FR" sz="4400" dirty="0"/>
          </a:p>
        </p:txBody>
      </p:sp>
      <p:pic>
        <p:nvPicPr>
          <p:cNvPr id="7" name="Image 6" descr="lycé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407832" cy="1555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57158" y="1214422"/>
            <a:ext cx="3571900" cy="52249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Sciences économiques et sociales</a:t>
            </a:r>
            <a:endParaRPr lang="fr-FR" sz="24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+</a:t>
            </a:r>
            <a:endParaRPr lang="fr-FR" sz="24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Histoire géo, géopolitique et sciences politiques</a:t>
            </a:r>
            <a:endParaRPr lang="fr-FR" sz="24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+</a:t>
            </a:r>
            <a:endParaRPr lang="fr-FR" sz="24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Humanités, littérature et philosophie  </a:t>
            </a:r>
          </a:p>
          <a:p>
            <a:pPr algn="ctr">
              <a:spcAft>
                <a:spcPts val="0"/>
              </a:spcAft>
            </a:pPr>
            <a:r>
              <a:rPr lang="fr-FR" sz="2400" i="1" dirty="0" smtClean="0">
                <a:latin typeface="Times New Roman"/>
                <a:ea typeface="Calibri"/>
                <a:cs typeface="Times New Roman"/>
              </a:rPr>
              <a:t>ou</a:t>
            </a: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 Maths</a:t>
            </a:r>
            <a:endParaRPr lang="fr-FR" sz="2400" dirty="0" smtClean="0">
              <a:ea typeface="Calibri"/>
              <a:cs typeface="Times New Roman"/>
            </a:endParaRPr>
          </a:p>
          <a:p>
            <a:pPr algn="ctr"/>
            <a:r>
              <a:rPr lang="fr-FR" sz="2400" b="1" dirty="0" smtClean="0">
                <a:latin typeface="Times New Roman"/>
                <a:ea typeface="Times New Roman"/>
              </a:rPr>
              <a:t> </a:t>
            </a:r>
            <a:r>
              <a:rPr lang="fr-FR" sz="2400" i="1" dirty="0" smtClean="0">
                <a:latin typeface="Times New Roman"/>
                <a:ea typeface="Times New Roman"/>
              </a:rPr>
              <a:t>ou</a:t>
            </a:r>
            <a:r>
              <a:rPr lang="fr-FR" sz="2400" b="1" dirty="0" smtClean="0">
                <a:latin typeface="Times New Roman"/>
                <a:ea typeface="Times New Roman"/>
              </a:rPr>
              <a:t>  Langues, littérature et cultures étrangères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1428728" y="214290"/>
            <a:ext cx="1857388" cy="895826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Au lycée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4214810" y="214290"/>
            <a:ext cx="4643470" cy="895826"/>
          </a:xfrm>
          <a:prstGeom prst="downArrowCallout">
            <a:avLst>
              <a:gd name="adj1" fmla="val 32316"/>
              <a:gd name="adj2" fmla="val 29189"/>
              <a:gd name="adj3" fmla="val 25000"/>
              <a:gd name="adj4" fmla="val 649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L’enseignement supérieur</a:t>
            </a:r>
            <a:endParaRPr lang="fr-FR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000628" y="1214422"/>
            <a:ext cx="3857652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Licence de Droit</a:t>
            </a:r>
            <a:endParaRPr lang="fr-FR" sz="2400" dirty="0" smtClean="0"/>
          </a:p>
          <a:p>
            <a:r>
              <a:rPr lang="fr-FR" sz="2400" b="1" dirty="0" smtClean="0"/>
              <a:t> </a:t>
            </a:r>
            <a:endParaRPr lang="fr-FR" sz="2400" dirty="0" smtClean="0"/>
          </a:p>
          <a:p>
            <a:r>
              <a:rPr lang="fr-FR" sz="2400" b="1" dirty="0" smtClean="0"/>
              <a:t>Sciences Po</a:t>
            </a:r>
            <a:endParaRPr lang="fr-FR" sz="2400" dirty="0" smtClean="0"/>
          </a:p>
          <a:p>
            <a:r>
              <a:rPr lang="fr-FR" sz="2400" dirty="0" smtClean="0"/>
              <a:t>(Institut d'études politiques)</a:t>
            </a:r>
          </a:p>
          <a:p>
            <a:r>
              <a:rPr lang="fr-FR" sz="2400" b="1" dirty="0" smtClean="0"/>
              <a:t> </a:t>
            </a:r>
            <a:endParaRPr lang="fr-FR" sz="2400" dirty="0" smtClean="0"/>
          </a:p>
          <a:p>
            <a:r>
              <a:rPr lang="fr-FR" sz="2400" b="1" dirty="0" smtClean="0"/>
              <a:t>DUT carrières juridiques</a:t>
            </a:r>
            <a:endParaRPr lang="fr-FR" sz="2400" dirty="0" smtClean="0"/>
          </a:p>
          <a:p>
            <a:r>
              <a:rPr lang="fr-FR" sz="2400" b="1" dirty="0" smtClean="0"/>
              <a:t> </a:t>
            </a:r>
            <a:endParaRPr lang="fr-FR" sz="2400" dirty="0" smtClean="0"/>
          </a:p>
          <a:p>
            <a:r>
              <a:rPr lang="fr-FR" sz="2400" b="1" dirty="0" smtClean="0"/>
              <a:t>Licences Langues étrangères, </a:t>
            </a:r>
            <a:endParaRPr lang="fr-FR" sz="2400" dirty="0" smtClean="0"/>
          </a:p>
          <a:p>
            <a:r>
              <a:rPr lang="fr-FR" sz="2400" b="1" dirty="0" smtClean="0"/>
              <a:t>Sociologie, </a:t>
            </a:r>
          </a:p>
          <a:p>
            <a:r>
              <a:rPr lang="fr-FR" sz="2400" b="1" dirty="0" smtClean="0"/>
              <a:t>Histoire, Géographie, Sciences de l'éducation, Philosophie</a:t>
            </a:r>
            <a:endParaRPr lang="fr-FR" sz="2400" dirty="0"/>
          </a:p>
        </p:txBody>
      </p:sp>
      <p:sp>
        <p:nvSpPr>
          <p:cNvPr id="12" name="Flèche droite 11"/>
          <p:cNvSpPr/>
          <p:nvPr/>
        </p:nvSpPr>
        <p:spPr>
          <a:xfrm>
            <a:off x="4071934" y="3571876"/>
            <a:ext cx="785818" cy="35719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toile à 7 branches 4"/>
          <p:cNvSpPr/>
          <p:nvPr/>
        </p:nvSpPr>
        <p:spPr>
          <a:xfrm>
            <a:off x="0" y="0"/>
            <a:ext cx="6215074" cy="535782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i="1" dirty="0" smtClean="0"/>
              <a:t>Le droit attire majoritairement des élèves ayant fait des sciences économiques et sociales qui constituent la moitié des nouveaux inscrits.</a:t>
            </a:r>
            <a:endParaRPr lang="fr-FR" sz="2800" dirty="0"/>
          </a:p>
        </p:txBody>
      </p:sp>
      <p:pic>
        <p:nvPicPr>
          <p:cNvPr id="10" name="Image 9" descr="Le-métier-d’avocat-dure-réalité-pour-les-jeunes-collaborateurs-700x4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4143380"/>
            <a:ext cx="3934879" cy="2619505"/>
          </a:xfrm>
          <a:prstGeom prst="rect">
            <a:avLst/>
          </a:prstGeom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643406" y="142852"/>
            <a:ext cx="4500594" cy="4357718"/>
          </a:xfrm>
          <a:prstGeom prst="irregularSeal1">
            <a:avLst/>
          </a:prstGeom>
          <a:solidFill>
            <a:srgbClr val="FFFFFF"/>
          </a:solidFill>
          <a:ln w="63500" cmpd="thickTh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Le saviez-vous 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Une partie des profs de SES a fait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Arial" pitchFamily="34" charset="0"/>
              </a:rPr>
              <a:t>Sciences po !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57158" y="1214422"/>
            <a:ext cx="3571900" cy="29625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Sciences économiques et sociales</a:t>
            </a:r>
            <a:endParaRPr lang="fr-FR" sz="24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+</a:t>
            </a:r>
            <a:endParaRPr lang="fr-FR" sz="24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Maths</a:t>
            </a:r>
            <a:endParaRPr lang="fr-FR" sz="24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+</a:t>
            </a:r>
            <a:endParaRPr lang="fr-FR" sz="2400" dirty="0" smtClean="0">
              <a:ea typeface="Calibri"/>
              <a:cs typeface="Times New Roman"/>
            </a:endParaRPr>
          </a:p>
          <a:p>
            <a:pPr algn="ctr"/>
            <a:r>
              <a:rPr lang="fr-FR" sz="2400" b="1" dirty="0" smtClean="0">
                <a:latin typeface="Times New Roman"/>
                <a:ea typeface="Times New Roman"/>
              </a:rPr>
              <a:t>Humanités, littérature et philosophie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1428728" y="214290"/>
            <a:ext cx="1857388" cy="895826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Au lycée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4214810" y="214290"/>
            <a:ext cx="4643470" cy="895826"/>
          </a:xfrm>
          <a:prstGeom prst="downArrowCallout">
            <a:avLst>
              <a:gd name="adj1" fmla="val 32316"/>
              <a:gd name="adj2" fmla="val 29189"/>
              <a:gd name="adj3" fmla="val 25000"/>
              <a:gd name="adj4" fmla="val 649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L’enseignement supérieur</a:t>
            </a:r>
            <a:endParaRPr lang="fr-FR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000628" y="1214422"/>
            <a:ext cx="3571900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Classes Prépas (ECE, B/L) : Ecoles de commerce</a:t>
            </a:r>
            <a:endParaRPr lang="fr-FR" sz="2400" dirty="0" smtClean="0"/>
          </a:p>
          <a:p>
            <a:r>
              <a:rPr lang="fr-FR" sz="2400" b="1" dirty="0" smtClean="0"/>
              <a:t> </a:t>
            </a:r>
            <a:endParaRPr lang="fr-FR" sz="2400" dirty="0" smtClean="0"/>
          </a:p>
          <a:p>
            <a:r>
              <a:rPr lang="fr-FR" sz="2400" b="1" dirty="0" smtClean="0"/>
              <a:t>IAE </a:t>
            </a:r>
            <a:r>
              <a:rPr lang="fr-FR" sz="2400" dirty="0" smtClean="0"/>
              <a:t>(Institut d'administration des entreprises : Ecole universitaire de management)</a:t>
            </a:r>
          </a:p>
          <a:p>
            <a:r>
              <a:rPr lang="fr-FR" sz="2400" b="1" dirty="0" smtClean="0"/>
              <a:t> </a:t>
            </a:r>
            <a:endParaRPr lang="fr-FR" sz="2400" dirty="0" smtClean="0"/>
          </a:p>
          <a:p>
            <a:r>
              <a:rPr lang="fr-FR" sz="2400" b="1" dirty="0" smtClean="0"/>
              <a:t>Sciences Po</a:t>
            </a:r>
            <a:endParaRPr lang="fr-FR" sz="2400" dirty="0" smtClean="0"/>
          </a:p>
          <a:p>
            <a:r>
              <a:rPr lang="fr-FR" sz="2400" dirty="0" smtClean="0"/>
              <a:t>(Institut d'études politiques)</a:t>
            </a:r>
            <a:endParaRPr lang="fr-FR" sz="2400" dirty="0"/>
          </a:p>
        </p:txBody>
      </p:sp>
      <p:sp>
        <p:nvSpPr>
          <p:cNvPr id="12" name="Flèche droite 11"/>
          <p:cNvSpPr/>
          <p:nvPr/>
        </p:nvSpPr>
        <p:spPr>
          <a:xfrm>
            <a:off x="4071934" y="2500306"/>
            <a:ext cx="785818" cy="35719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57158" y="1214422"/>
            <a:ext cx="3571900" cy="29625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Sciences économiques et sociales</a:t>
            </a:r>
            <a:endParaRPr lang="fr-FR" sz="24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+</a:t>
            </a:r>
            <a:endParaRPr lang="fr-FR" sz="24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Langues, littérature et cultures étrangères</a:t>
            </a:r>
            <a:endParaRPr lang="fr-FR" sz="24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+</a:t>
            </a:r>
            <a:endParaRPr lang="fr-FR" sz="24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Maths</a:t>
            </a:r>
            <a:endParaRPr lang="fr-FR" sz="2400" dirty="0">
              <a:ea typeface="Calibri"/>
              <a:cs typeface="Times New Roman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28728" y="214290"/>
            <a:ext cx="1857388" cy="895826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Au lycée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4214810" y="214290"/>
            <a:ext cx="4643470" cy="895826"/>
          </a:xfrm>
          <a:prstGeom prst="downArrowCallout">
            <a:avLst>
              <a:gd name="adj1" fmla="val 32316"/>
              <a:gd name="adj2" fmla="val 29189"/>
              <a:gd name="adj3" fmla="val 25000"/>
              <a:gd name="adj4" fmla="val 649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L’enseignement supérieur</a:t>
            </a:r>
            <a:endParaRPr lang="fr-FR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000628" y="1214422"/>
            <a:ext cx="3857652" cy="52014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Licence </a:t>
            </a:r>
            <a:r>
              <a:rPr lang="fr-FR" sz="2000" b="1" dirty="0" smtClean="0"/>
              <a:t>Techniques Quantitatives et Management</a:t>
            </a:r>
            <a:endParaRPr lang="fr-FR" sz="2000" dirty="0" smtClean="0"/>
          </a:p>
          <a:p>
            <a:r>
              <a:rPr lang="fr-FR" sz="2400" dirty="0" smtClean="0"/>
              <a:t>  </a:t>
            </a:r>
          </a:p>
          <a:p>
            <a:r>
              <a:rPr lang="fr-FR" sz="2400" b="1" dirty="0" smtClean="0"/>
              <a:t>IAE, Langues étrangères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b="1" dirty="0" smtClean="0"/>
              <a:t>DUT</a:t>
            </a:r>
            <a:endParaRPr lang="fr-FR" sz="2400" dirty="0" smtClean="0"/>
          </a:p>
          <a:p>
            <a:r>
              <a:rPr lang="fr-FR" dirty="0" smtClean="0"/>
              <a:t>Gestion des entreprises et des administrations</a:t>
            </a:r>
          </a:p>
          <a:p>
            <a:r>
              <a:rPr lang="fr-FR" dirty="0" smtClean="0"/>
              <a:t>Techniques de commercialisation</a:t>
            </a:r>
          </a:p>
          <a:p>
            <a:r>
              <a:rPr lang="fr-FR" dirty="0" smtClean="0"/>
              <a:t>Métiers du multimédia et de l'internet</a:t>
            </a:r>
          </a:p>
          <a:p>
            <a:r>
              <a:rPr lang="fr-FR" sz="2400" dirty="0" smtClean="0"/>
              <a:t> </a:t>
            </a:r>
          </a:p>
          <a:p>
            <a:r>
              <a:rPr lang="fr-FR" sz="2400" b="1" dirty="0" smtClean="0"/>
              <a:t>BTS</a:t>
            </a:r>
            <a:endParaRPr lang="fr-FR" sz="2400" dirty="0" smtClean="0"/>
          </a:p>
          <a:p>
            <a:r>
              <a:rPr lang="fr-FR" dirty="0" smtClean="0"/>
              <a:t>Commerce international</a:t>
            </a:r>
          </a:p>
          <a:p>
            <a:r>
              <a:rPr lang="fr-FR" dirty="0" smtClean="0"/>
              <a:t>Management des unités commerciales</a:t>
            </a:r>
          </a:p>
          <a:p>
            <a:r>
              <a:rPr lang="fr-FR" dirty="0" smtClean="0"/>
              <a:t>Support à l'action managériale</a:t>
            </a:r>
          </a:p>
          <a:p>
            <a:r>
              <a:rPr lang="fr-FR" dirty="0" smtClean="0"/>
              <a:t>Technico-commercial</a:t>
            </a:r>
          </a:p>
        </p:txBody>
      </p:sp>
      <p:sp>
        <p:nvSpPr>
          <p:cNvPr id="12" name="Flèche droite 11"/>
          <p:cNvSpPr/>
          <p:nvPr/>
        </p:nvSpPr>
        <p:spPr>
          <a:xfrm>
            <a:off x="4071934" y="2357430"/>
            <a:ext cx="785818" cy="35719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57158" y="1214422"/>
            <a:ext cx="3571900" cy="44764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Sciences économiques </a:t>
            </a:r>
            <a:endParaRPr lang="fr-FR" sz="24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et sociales</a:t>
            </a:r>
            <a:endParaRPr lang="fr-FR" sz="24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+</a:t>
            </a:r>
            <a:endParaRPr lang="fr-FR" sz="2400" dirty="0" smtClean="0">
              <a:ea typeface="Calibri"/>
              <a:cs typeface="Times New Roman"/>
            </a:endParaRPr>
          </a:p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Physique chimie ou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SVT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Humanités, littérature et philosophie ou Maths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b="1" i="1" dirty="0" smtClean="0">
                <a:latin typeface="Times New Roman" pitchFamily="18" charset="0"/>
                <a:cs typeface="Times New Roman" pitchFamily="18" charset="0"/>
              </a:rPr>
              <a:t>Ou…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i="1" dirty="0" smtClean="0">
                <a:latin typeface="Times New Roman"/>
                <a:ea typeface="Times New Roman"/>
              </a:rPr>
              <a:t>      </a:t>
            </a:r>
            <a:endParaRPr lang="fr-FR" sz="2400" dirty="0">
              <a:ea typeface="Calibri"/>
              <a:cs typeface="Times New Roman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28728" y="214290"/>
            <a:ext cx="1857388" cy="895826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Au lycée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4214810" y="214290"/>
            <a:ext cx="4643470" cy="895826"/>
          </a:xfrm>
          <a:prstGeom prst="downArrowCallout">
            <a:avLst>
              <a:gd name="adj1" fmla="val 32316"/>
              <a:gd name="adj2" fmla="val 29189"/>
              <a:gd name="adj3" fmla="val 25000"/>
              <a:gd name="adj4" fmla="val 649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L’enseignement supérieur</a:t>
            </a:r>
            <a:endParaRPr lang="fr-FR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857752" y="1214422"/>
            <a:ext cx="4143404" cy="45858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STAPS</a:t>
            </a:r>
            <a:endParaRPr lang="fr-FR" sz="2400" dirty="0" smtClean="0"/>
          </a:p>
          <a:p>
            <a:r>
              <a:rPr lang="fr-FR" sz="2000" dirty="0" smtClean="0"/>
              <a:t>Sciences et Techniques des Activités Physiques et Sportives</a:t>
            </a:r>
          </a:p>
          <a:p>
            <a:r>
              <a:rPr lang="fr-FR" sz="2400" dirty="0" smtClean="0"/>
              <a:t>  </a:t>
            </a:r>
          </a:p>
          <a:p>
            <a:r>
              <a:rPr lang="fr-FR" sz="2400" b="1" dirty="0" smtClean="0"/>
              <a:t>Ecole d'infirmier</a:t>
            </a:r>
          </a:p>
          <a:p>
            <a:endParaRPr lang="fr-FR" sz="1200" dirty="0" smtClean="0"/>
          </a:p>
          <a:p>
            <a:r>
              <a:rPr lang="fr-FR" sz="2400" b="1" dirty="0" smtClean="0"/>
              <a:t>Prépa Concours Orthophoniste</a:t>
            </a:r>
          </a:p>
          <a:p>
            <a:endParaRPr lang="fr-FR" sz="1200" dirty="0" smtClean="0"/>
          </a:p>
          <a:p>
            <a:r>
              <a:rPr lang="fr-FR" sz="2400" b="1" dirty="0" smtClean="0"/>
              <a:t>Educateur, Assistant social</a:t>
            </a:r>
          </a:p>
          <a:p>
            <a:endParaRPr lang="fr-FR" sz="1200" dirty="0" smtClean="0"/>
          </a:p>
          <a:p>
            <a:r>
              <a:rPr lang="fr-FR" sz="2400" dirty="0" smtClean="0"/>
              <a:t>Licence </a:t>
            </a:r>
            <a:r>
              <a:rPr lang="fr-FR" sz="2400" b="1" dirty="0" smtClean="0"/>
              <a:t>Psychologie</a:t>
            </a:r>
            <a:endParaRPr lang="fr-FR" sz="2400" dirty="0" smtClean="0"/>
          </a:p>
          <a:p>
            <a:endParaRPr lang="fr-FR" sz="1200" dirty="0" smtClean="0"/>
          </a:p>
          <a:p>
            <a:r>
              <a:rPr lang="fr-FR" sz="2400" dirty="0" smtClean="0"/>
              <a:t>BTS métiers de l'esthétique-cosmétique-parfumerie</a:t>
            </a:r>
          </a:p>
          <a:p>
            <a:endParaRPr lang="fr-FR" sz="1200" dirty="0" smtClean="0"/>
          </a:p>
        </p:txBody>
      </p:sp>
      <p:sp>
        <p:nvSpPr>
          <p:cNvPr id="12" name="Flèche droite 11"/>
          <p:cNvSpPr/>
          <p:nvPr/>
        </p:nvSpPr>
        <p:spPr>
          <a:xfrm>
            <a:off x="4071934" y="2714620"/>
            <a:ext cx="785818" cy="35719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57158" y="1214422"/>
            <a:ext cx="3571900" cy="44764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Sciences économiques </a:t>
            </a:r>
            <a:endParaRPr lang="fr-FR" sz="24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et sociales</a:t>
            </a:r>
            <a:endParaRPr lang="fr-FR" sz="24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+</a:t>
            </a:r>
            <a:endParaRPr lang="fr-FR" sz="24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Arts plastiques</a:t>
            </a:r>
          </a:p>
          <a:p>
            <a:pPr algn="ctr">
              <a:spcAft>
                <a:spcPts val="0"/>
              </a:spcAft>
            </a:pPr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ou</a:t>
            </a:r>
          </a:p>
          <a:p>
            <a:pPr algn="ctr"/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fr-FR" sz="2400" b="1" dirty="0" smtClean="0">
                <a:latin typeface="Times New Roman"/>
                <a:ea typeface="Times New Roman"/>
              </a:rPr>
              <a:t>Langues, littérature et     cultures étrangères</a:t>
            </a:r>
            <a:endParaRPr lang="fr-FR" sz="2400" b="1" dirty="0" smtClean="0"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+</a:t>
            </a:r>
          </a:p>
          <a:p>
            <a:pPr algn="ctr"/>
            <a:r>
              <a:rPr lang="fr-FR" sz="2400" b="1" dirty="0" smtClean="0">
                <a:latin typeface="Times New Roman"/>
                <a:ea typeface="Calibri"/>
                <a:cs typeface="Times New Roman"/>
              </a:rPr>
              <a:t>Humanités, littérature et philosophie</a:t>
            </a:r>
            <a:endParaRPr lang="fr-FR" sz="24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2400" b="1" dirty="0" smtClean="0">
                <a:latin typeface="Times New Roman"/>
                <a:ea typeface="Times New Roman"/>
              </a:rPr>
              <a:t>ou Arts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428728" y="214290"/>
            <a:ext cx="1857388" cy="895826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Au lycée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4214810" y="214290"/>
            <a:ext cx="4643470" cy="895826"/>
          </a:xfrm>
          <a:prstGeom prst="downArrowCallout">
            <a:avLst>
              <a:gd name="adj1" fmla="val 32316"/>
              <a:gd name="adj2" fmla="val 29189"/>
              <a:gd name="adj3" fmla="val 25000"/>
              <a:gd name="adj4" fmla="val 649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L’enseignement supérieur</a:t>
            </a:r>
            <a:endParaRPr lang="fr-FR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000628" y="1214422"/>
            <a:ext cx="3714776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Prépa Littéraire (A/L)</a:t>
            </a:r>
            <a:endParaRPr lang="fr-FR" sz="2400" dirty="0" smtClean="0"/>
          </a:p>
          <a:p>
            <a:r>
              <a:rPr lang="fr-FR" sz="2400" b="1" dirty="0" smtClean="0"/>
              <a:t> </a:t>
            </a:r>
            <a:endParaRPr lang="fr-FR" sz="2400" dirty="0" smtClean="0"/>
          </a:p>
          <a:p>
            <a:r>
              <a:rPr lang="fr-FR" sz="2400" b="1" dirty="0" smtClean="0"/>
              <a:t>Diplôme national des métiers d’art et du design (DNMADE)</a:t>
            </a:r>
            <a:endParaRPr lang="fr-FR" sz="2400" dirty="0" smtClean="0"/>
          </a:p>
          <a:p>
            <a:endParaRPr lang="fr-FR" sz="2400" b="1" dirty="0" smtClean="0"/>
          </a:p>
          <a:p>
            <a:r>
              <a:rPr lang="fr-FR" sz="2400" b="1" dirty="0" smtClean="0"/>
              <a:t>Licence Langues étrangères</a:t>
            </a:r>
            <a:endParaRPr lang="fr-FR" sz="2400" dirty="0" smtClean="0"/>
          </a:p>
          <a:p>
            <a:r>
              <a:rPr lang="fr-FR" sz="2400" dirty="0" smtClean="0"/>
              <a:t> </a:t>
            </a:r>
          </a:p>
          <a:p>
            <a:r>
              <a:rPr lang="fr-FR" sz="2400" dirty="0" smtClean="0"/>
              <a:t>Licence de Lettres</a:t>
            </a:r>
            <a:endParaRPr lang="fr-FR" sz="2400" dirty="0"/>
          </a:p>
        </p:txBody>
      </p:sp>
      <p:sp>
        <p:nvSpPr>
          <p:cNvPr id="12" name="Flèche droite 11"/>
          <p:cNvSpPr/>
          <p:nvPr/>
        </p:nvSpPr>
        <p:spPr>
          <a:xfrm>
            <a:off x="4071934" y="2357430"/>
            <a:ext cx="785818" cy="35719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8029604" cy="8572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Sciences </a:t>
            </a:r>
            <a:r>
              <a:rPr lang="fr-FR" dirty="0"/>
              <a:t>économiques et sociales</a:t>
            </a:r>
            <a:br>
              <a:rPr lang="fr-FR" dirty="0"/>
            </a:br>
            <a:endParaRPr lang="fr-FR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71472" y="1857364"/>
            <a:ext cx="828680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</a:t>
            </a:r>
            <a:r>
              <a:rPr lang="fr-FR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enseignement ouvert 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sur l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actualit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32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conomie,</a:t>
            </a:r>
            <a:r>
              <a:rPr kumimoji="0" lang="fr-FR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ociologie et Science politique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Un tremplin pour l’enseignement supérieur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8029604" cy="8572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Sciences </a:t>
            </a:r>
            <a:r>
              <a:rPr lang="fr-FR" dirty="0"/>
              <a:t>économiques et sociales</a:t>
            </a:r>
            <a:br>
              <a:rPr lang="fr-FR" dirty="0"/>
            </a:br>
            <a:endParaRPr lang="fr-FR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71472" y="1857364"/>
            <a:ext cx="82868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enseignement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uvert sur l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actualit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logo-journal-municipal-296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500306"/>
            <a:ext cx="1832623" cy="1857388"/>
          </a:xfrm>
          <a:prstGeom prst="rect">
            <a:avLst/>
          </a:prstGeom>
        </p:spPr>
      </p:pic>
      <p:pic>
        <p:nvPicPr>
          <p:cNvPr id="7" name="Image 6" descr="fotolia_106007744_m37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786058"/>
            <a:ext cx="3071834" cy="2227287"/>
          </a:xfrm>
          <a:prstGeom prst="rect">
            <a:avLst/>
          </a:prstGeom>
        </p:spPr>
      </p:pic>
      <p:pic>
        <p:nvPicPr>
          <p:cNvPr id="8" name="Image 7" descr="_103864104_95fb2d44-b556-4f53-86f7-0fa82c30c8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4857760"/>
            <a:ext cx="2984585" cy="1677699"/>
          </a:xfrm>
          <a:prstGeom prst="rect">
            <a:avLst/>
          </a:prstGeom>
        </p:spPr>
      </p:pic>
      <p:pic>
        <p:nvPicPr>
          <p:cNvPr id="10" name="Image 9" descr="Macron-sur-la-nomination-de-Besson-Aucun-copinage-pour-service-rend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4214818"/>
            <a:ext cx="2783855" cy="1857388"/>
          </a:xfrm>
          <a:prstGeom prst="rect">
            <a:avLst/>
          </a:prstGeom>
        </p:spPr>
      </p:pic>
      <p:pic>
        <p:nvPicPr>
          <p:cNvPr id="11" name="Image 10" descr="fetaured-brexit-image-1024x59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4500570"/>
            <a:ext cx="3179762" cy="1856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357290" y="357166"/>
            <a:ext cx="6786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Les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SES, u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enseignement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ssociant</a:t>
            </a:r>
            <a:endParaRPr kumimoji="0" lang="fr-FR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8596" y="2857496"/>
            <a:ext cx="8286808" cy="919401"/>
          </a:xfrm>
          <a:prstGeom prst="wedgeRoundRectCallout">
            <a:avLst>
              <a:gd name="adj1" fmla="val -24700"/>
              <a:gd name="adj2" fmla="val -15019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Comment les activités économiques sont-elles financées ?</a:t>
            </a:r>
          </a:p>
          <a:p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Les banques, la Banque centrale européenne, la Bourse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214414" y="1142984"/>
            <a:ext cx="2071702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929190" y="1214422"/>
            <a:ext cx="3429024" cy="1000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14348" y="1214422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sz="3200" dirty="0" smtClean="0">
                <a:latin typeface="Times New Roman" pitchFamily="18" charset="0"/>
                <a:ea typeface="Verdana"/>
                <a:cs typeface="Times New Roman" pitchFamily="18" charset="0"/>
              </a:rPr>
              <a:t>É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conomie       et          Sociologie 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et Science politique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wall str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4000504"/>
            <a:ext cx="3783335" cy="2522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wall stree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000504"/>
            <a:ext cx="2000264" cy="15041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 8" descr="eu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3929066"/>
            <a:ext cx="216024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357290" y="357166"/>
            <a:ext cx="6786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Les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SES, u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enseignement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ssociant</a:t>
            </a:r>
            <a:endParaRPr kumimoji="0" lang="fr-FR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8596" y="2857496"/>
            <a:ext cx="8286808" cy="919401"/>
          </a:xfrm>
          <a:prstGeom prst="wedgeRoundRectCallout">
            <a:avLst>
              <a:gd name="adj1" fmla="val -23644"/>
              <a:gd name="adj2" fmla="val -14596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Comment fonctionne le marché du travail ?</a:t>
            </a:r>
          </a:p>
          <a:p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CDD, CDI, le SMIC, les conventions collectives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214414" y="1142984"/>
            <a:ext cx="2071702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929190" y="1214422"/>
            <a:ext cx="3429024" cy="1000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14348" y="1214422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sz="3200" dirty="0" smtClean="0">
                <a:latin typeface="Times New Roman" pitchFamily="18" charset="0"/>
                <a:ea typeface="Verdana"/>
                <a:cs typeface="Times New Roman" pitchFamily="18" charset="0"/>
              </a:rPr>
              <a:t>É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conomie       et          Sociologie 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et Science politique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SM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357694"/>
            <a:ext cx="3005862" cy="2000264"/>
          </a:xfrm>
          <a:prstGeom prst="rect">
            <a:avLst/>
          </a:prstGeom>
        </p:spPr>
      </p:pic>
      <p:pic>
        <p:nvPicPr>
          <p:cNvPr id="8" name="Image 7" descr="SMIC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4357694"/>
            <a:ext cx="4009732" cy="2122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357290" y="357166"/>
            <a:ext cx="6786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Les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SES, u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enseignement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ssociant</a:t>
            </a:r>
            <a:endParaRPr kumimoji="0" lang="fr-FR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8596" y="2857496"/>
            <a:ext cx="8286808" cy="919401"/>
          </a:xfrm>
          <a:prstGeom prst="wedgeRoundRectCallout">
            <a:avLst>
              <a:gd name="adj1" fmla="val -23409"/>
              <a:gd name="adj2" fmla="val -13749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Comment limiter la pollution ?</a:t>
            </a:r>
          </a:p>
          <a:p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La réglementation, les taxes, les incitations</a:t>
            </a:r>
            <a:endParaRPr lang="fr-FR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214414" y="1142984"/>
            <a:ext cx="2071702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929190" y="1214422"/>
            <a:ext cx="3429024" cy="1000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14348" y="1214422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sz="3200" dirty="0" smtClean="0">
                <a:latin typeface="Times New Roman" pitchFamily="18" charset="0"/>
                <a:ea typeface="Verdana"/>
                <a:cs typeface="Times New Roman" pitchFamily="18" charset="0"/>
              </a:rPr>
              <a:t>É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conomie       et          Sociologie 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et Science politique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pollution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1538" y="4357694"/>
            <a:ext cx="3214710" cy="2143140"/>
          </a:xfrm>
          <a:prstGeom prst="rect">
            <a:avLst/>
          </a:prstGeom>
        </p:spPr>
      </p:pic>
      <p:pic>
        <p:nvPicPr>
          <p:cNvPr id="8" name="Image 7" descr="taxe carbo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000504"/>
            <a:ext cx="2214578" cy="2508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357290" y="357166"/>
            <a:ext cx="6786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Les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SES, u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enseignement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ssociant</a:t>
            </a:r>
            <a:endParaRPr kumimoji="0" lang="fr-FR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4282" y="2714620"/>
            <a:ext cx="8643998" cy="919401"/>
          </a:xfrm>
          <a:prstGeom prst="wedgeRoundRectCallout">
            <a:avLst>
              <a:gd name="adj1" fmla="val 24109"/>
              <a:gd name="adj2" fmla="val -9750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Comment l’individu apprend-il à vivre en société ?</a:t>
            </a:r>
          </a:p>
          <a:p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La socialisation, la famille, l’école, les réseaux sociaux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214414" y="1071546"/>
            <a:ext cx="2071702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929190" y="1142984"/>
            <a:ext cx="3429024" cy="1000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14348" y="1142984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sz="3200" dirty="0" smtClean="0">
                <a:latin typeface="Times New Roman" pitchFamily="18" charset="0"/>
                <a:ea typeface="Verdana"/>
                <a:cs typeface="Times New Roman" pitchFamily="18" charset="0"/>
              </a:rPr>
              <a:t>É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conomie       et          Sociologie 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et Science politique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réseaux sociau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14" y="4977752"/>
            <a:ext cx="3357586" cy="1880248"/>
          </a:xfrm>
          <a:prstGeom prst="rect">
            <a:avLst/>
          </a:prstGeom>
        </p:spPr>
      </p:pic>
      <p:pic>
        <p:nvPicPr>
          <p:cNvPr id="9" name="Image 8" descr="famil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000504"/>
            <a:ext cx="3631228" cy="2255184"/>
          </a:xfrm>
          <a:prstGeom prst="rect">
            <a:avLst/>
          </a:prstGeom>
        </p:spPr>
      </p:pic>
      <p:pic>
        <p:nvPicPr>
          <p:cNvPr id="13" name="Image 12" descr="l'éco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643314"/>
            <a:ext cx="3617114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357290" y="357166"/>
            <a:ext cx="6786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Les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SES, u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enseignement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ssociant</a:t>
            </a:r>
            <a:endParaRPr kumimoji="0" lang="fr-FR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15008" y="3214686"/>
            <a:ext cx="3286148" cy="2145268"/>
          </a:xfrm>
          <a:prstGeom prst="wedgeRoundRectCallout">
            <a:avLst>
              <a:gd name="adj1" fmla="val -29501"/>
              <a:gd name="adj2" fmla="val -9720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Peut-on encore parler de classes sociales ? </a:t>
            </a:r>
          </a:p>
          <a:p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La classe ouvrière, </a:t>
            </a:r>
          </a:p>
          <a:p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la bourgeoisie </a:t>
            </a:r>
          </a:p>
          <a:p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et les classes moyennes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214414" y="1071546"/>
            <a:ext cx="2071702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929190" y="1142984"/>
            <a:ext cx="3429024" cy="1000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14348" y="1142984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sz="3200" dirty="0" smtClean="0">
                <a:latin typeface="Times New Roman" pitchFamily="18" charset="0"/>
                <a:ea typeface="Verdana"/>
                <a:cs typeface="Times New Roman" pitchFamily="18" charset="0"/>
              </a:rPr>
              <a:t>É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conomie       et          Sociologie 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et Science politique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classes social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571744"/>
            <a:ext cx="5357850" cy="3929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357290" y="357166"/>
            <a:ext cx="6786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Les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SES, u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enseignement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ssociant</a:t>
            </a:r>
            <a:endParaRPr kumimoji="0" lang="fr-FR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4282" y="2714620"/>
            <a:ext cx="8643998" cy="919401"/>
          </a:xfrm>
          <a:prstGeom prst="wedgeRoundRectCallout">
            <a:avLst>
              <a:gd name="adj1" fmla="val 24109"/>
              <a:gd name="adj2" fmla="val -9750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Comment s’organise la vie politique dans une démocratie ?</a:t>
            </a:r>
          </a:p>
          <a:p>
            <a:r>
              <a:rPr lang="fr-FR" sz="2400" i="1" dirty="0" smtClean="0">
                <a:latin typeface="Times New Roman" pitchFamily="18" charset="0"/>
                <a:cs typeface="Times New Roman" pitchFamily="18" charset="0"/>
              </a:rPr>
              <a:t>Etat de droit, participation politique des citoyens, partis politiques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214414" y="1071546"/>
            <a:ext cx="2071702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929190" y="1142984"/>
            <a:ext cx="3429024" cy="1000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14348" y="1142984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sz="3200" dirty="0" smtClean="0">
                <a:latin typeface="Times New Roman" pitchFamily="18" charset="0"/>
                <a:ea typeface="Verdana"/>
                <a:cs typeface="Times New Roman" pitchFamily="18" charset="0"/>
              </a:rPr>
              <a:t>É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conomie       et          Sociologie 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et Science politique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urne-vote_0000845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786190"/>
            <a:ext cx="28797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8"/>
          <p:cNvSpPr/>
          <p:nvPr/>
        </p:nvSpPr>
        <p:spPr>
          <a:xfrm>
            <a:off x="285720" y="3857628"/>
            <a:ext cx="2805327" cy="2143140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à coins arrondis 12"/>
          <p:cNvSpPr/>
          <p:nvPr/>
        </p:nvSpPr>
        <p:spPr>
          <a:xfrm>
            <a:off x="3143240" y="4286256"/>
            <a:ext cx="3071834" cy="2186763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357290" y="357166"/>
            <a:ext cx="6786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Les</a:t>
            </a:r>
            <a:r>
              <a:rPr kumimoji="0" lang="fr-FR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SES, u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enseignement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fr-F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ssociant</a:t>
            </a:r>
            <a:endParaRPr kumimoji="0" lang="fr-FR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214414" y="1071546"/>
            <a:ext cx="2071702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4929190" y="1142984"/>
            <a:ext cx="3429024" cy="1000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14348" y="1142984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sz="3200" dirty="0" smtClean="0">
                <a:latin typeface="Times New Roman" pitchFamily="18" charset="0"/>
                <a:ea typeface="Verdana"/>
                <a:cs typeface="Times New Roman" pitchFamily="18" charset="0"/>
              </a:rPr>
              <a:t>É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conomie       et          Sociologie 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et Science politique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14546" y="2357430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L’intérêt de croiser les regards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Image 15" descr="inegalites-entre-les-hommes-et-les-femm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143248"/>
            <a:ext cx="3143272" cy="157163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42910" y="3214686"/>
            <a:ext cx="3286148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inégalités sont économiques et sociales et elles nécessitent l’intervention des pouvoirs publics (exemple : les inégalités entre hommes et femmes).</a:t>
            </a:r>
          </a:p>
        </p:txBody>
      </p:sp>
      <p:pic>
        <p:nvPicPr>
          <p:cNvPr id="13" name="Image 12" descr="Marlene_schiappa_n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3786190"/>
            <a:ext cx="2286016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550</Words>
  <Application>Microsoft Office PowerPoint</Application>
  <PresentationFormat>Affichage à l'écran (4:3)</PresentationFormat>
  <Paragraphs>173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  Sciences économiques et sociales </vt:lpstr>
      <vt:lpstr>  Sciences économiques et sociales 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  Sciences économiques et sociales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Sciences économiques et sociales</dc:title>
  <dc:creator>flacher</dc:creator>
  <cp:lastModifiedBy>flacher</cp:lastModifiedBy>
  <cp:revision>50</cp:revision>
  <dcterms:created xsi:type="dcterms:W3CDTF">2018-10-11T06:19:58Z</dcterms:created>
  <dcterms:modified xsi:type="dcterms:W3CDTF">2018-12-19T21:38:39Z</dcterms:modified>
</cp:coreProperties>
</file>